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3" r:id="rId2"/>
    <p:sldMasterId id="2147483654" r:id="rId3"/>
  </p:sldMasterIdLst>
  <p:notesMasterIdLst>
    <p:notesMasterId r:id="rId54"/>
  </p:notesMasterIdLst>
  <p:sldIdLst>
    <p:sldId id="256" r:id="rId4"/>
    <p:sldId id="339" r:id="rId5"/>
    <p:sldId id="342" r:id="rId6"/>
    <p:sldId id="343" r:id="rId7"/>
    <p:sldId id="345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44" r:id="rId21"/>
    <p:sldId id="346" r:id="rId22"/>
    <p:sldId id="359" r:id="rId23"/>
    <p:sldId id="360" r:id="rId24"/>
    <p:sldId id="361" r:id="rId25"/>
    <p:sldId id="362" r:id="rId26"/>
    <p:sldId id="363" r:id="rId27"/>
    <p:sldId id="364" r:id="rId28"/>
    <p:sldId id="370" r:id="rId29"/>
    <p:sldId id="368" r:id="rId30"/>
    <p:sldId id="372" r:id="rId31"/>
    <p:sldId id="369" r:id="rId32"/>
    <p:sldId id="373" r:id="rId33"/>
    <p:sldId id="365" r:id="rId34"/>
    <p:sldId id="375" r:id="rId35"/>
    <p:sldId id="366" r:id="rId36"/>
    <p:sldId id="376" r:id="rId37"/>
    <p:sldId id="378" r:id="rId38"/>
    <p:sldId id="374" r:id="rId39"/>
    <p:sldId id="379" r:id="rId40"/>
    <p:sldId id="380" r:id="rId41"/>
    <p:sldId id="381" r:id="rId42"/>
    <p:sldId id="383" r:id="rId43"/>
    <p:sldId id="384" r:id="rId44"/>
    <p:sldId id="385" r:id="rId45"/>
    <p:sldId id="382" r:id="rId46"/>
    <p:sldId id="392" r:id="rId47"/>
    <p:sldId id="386" r:id="rId48"/>
    <p:sldId id="387" r:id="rId49"/>
    <p:sldId id="388" r:id="rId50"/>
    <p:sldId id="389" r:id="rId51"/>
    <p:sldId id="390" r:id="rId52"/>
    <p:sldId id="391" r:id="rId53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microsoft.com/office/2016/11/relationships/changesInfo" Target="changesInfos/changesInfo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袁賢銘" userId="c537cb59-f2a5-4996-a1a4-1b53fe041309" providerId="ADAL" clId="{490160EC-67FA-4028-9FCE-E185DB2A8304}"/>
    <pc:docChg chg="modSld">
      <pc:chgData name="袁賢銘" userId="c537cb59-f2a5-4996-a1a4-1b53fe041309" providerId="ADAL" clId="{490160EC-67FA-4028-9FCE-E185DB2A8304}" dt="2024-01-26T00:20:37.999" v="7" actId="20578"/>
      <pc:docMkLst>
        <pc:docMk/>
      </pc:docMkLst>
      <pc:sldChg chg="modSp">
        <pc:chgData name="袁賢銘" userId="c537cb59-f2a5-4996-a1a4-1b53fe041309" providerId="ADAL" clId="{490160EC-67FA-4028-9FCE-E185DB2A8304}" dt="2024-01-26T00:20:37.999" v="7" actId="20578"/>
        <pc:sldMkLst>
          <pc:docMk/>
          <pc:sldMk cId="550918888" sldId="372"/>
        </pc:sldMkLst>
        <pc:spChg chg="mod">
          <ac:chgData name="袁賢銘" userId="c537cb59-f2a5-4996-a1a4-1b53fe041309" providerId="ADAL" clId="{490160EC-67FA-4028-9FCE-E185DB2A8304}" dt="2024-01-26T00:20:37.999" v="7" actId="20578"/>
          <ac:spMkLst>
            <pc:docMk/>
            <pc:sldMk cId="550918888" sldId="372"/>
            <ac:spMk id="3" creationId="{00000000-0000-0000-0000-000000000000}"/>
          </ac:spMkLst>
        </pc:spChg>
      </pc:sldChg>
      <pc:sldChg chg="modSp">
        <pc:chgData name="袁賢銘" userId="c537cb59-f2a5-4996-a1a4-1b53fe041309" providerId="ADAL" clId="{490160EC-67FA-4028-9FCE-E185DB2A8304}" dt="2024-01-24T02:19:58.633" v="6" actId="20577"/>
        <pc:sldMkLst>
          <pc:docMk/>
          <pc:sldMk cId="1556227191" sldId="381"/>
        </pc:sldMkLst>
        <pc:spChg chg="mod">
          <ac:chgData name="袁賢銘" userId="c537cb59-f2a5-4996-a1a4-1b53fe041309" providerId="ADAL" clId="{490160EC-67FA-4028-9FCE-E185DB2A8304}" dt="2024-01-24T02:19:58.633" v="6" actId="20577"/>
          <ac:spMkLst>
            <pc:docMk/>
            <pc:sldMk cId="1556227191" sldId="381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FB8FC928-72EE-464F-BC38-B4632756C9EE}" type="datetimeFigureOut">
              <a:rPr lang="zh-TW" altLang="en-US"/>
              <a:pPr>
                <a:defRPr/>
              </a:pPr>
              <a:t>2024/2/5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676536-6B7D-46DE-95D7-3DD0ACF4DB2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804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8228C10-370D-437F-9AD3-FF7897C84C5D}" type="slidenum">
              <a:rPr lang="en-US" altLang="zh-TW" smtClean="0">
                <a:latin typeface="Times New Roman" panose="02020603050405020304" pitchFamily="18" charset="0"/>
              </a:rPr>
              <a:pPr/>
              <a:t>5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82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7686E1B4-DB1F-473C-A8F6-A7F5C78B09D2}" type="slidenum">
              <a:rPr lang="en-US" altLang="zh-TW" smtClean="0">
                <a:latin typeface="Times New Roman" panose="02020603050405020304" pitchFamily="18" charset="0"/>
              </a:rPr>
              <a:pPr/>
              <a:t>16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30359AE5-9B8B-4AED-AA07-3BF937035139}" type="slidenum">
              <a:rPr lang="en-US" altLang="zh-TW" smtClean="0">
                <a:latin typeface="Times New Roman" panose="02020603050405020304" pitchFamily="18" charset="0"/>
              </a:rPr>
              <a:pPr/>
              <a:t>17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2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DF4E7548-D06D-4613-B1F9-E0A75D088347}" type="slidenum">
              <a:rPr lang="en-US" altLang="zh-TW" smtClean="0">
                <a:latin typeface="Helvetica" panose="020B0604020202020204" pitchFamily="34" charset="0"/>
              </a:rPr>
              <a:pPr/>
              <a:t>26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34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679EE84B-7591-48DF-987A-54A2A2401468}" type="slidenum">
              <a:rPr lang="en-US" altLang="zh-TW" smtClean="0">
                <a:latin typeface="Helvetica" panose="020B0604020202020204" pitchFamily="34" charset="0"/>
              </a:rPr>
              <a:pPr/>
              <a:t>32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37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5D0F90F-B133-4CDD-9A81-76A0C73F9212}" type="slidenum">
              <a:rPr lang="en-US" altLang="zh-TW" smtClean="0">
                <a:latin typeface="Helvetica" panose="020B0604020202020204" pitchFamily="34" charset="0"/>
              </a:rPr>
              <a:pPr/>
              <a:t>35</a:t>
            </a:fld>
            <a:endParaRPr lang="en-US" altLang="zh-TW">
              <a:latin typeface="Helvetica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5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5C21A1F-B574-4437-927C-BB32DDE516D3}" type="slidenum">
              <a:rPr lang="en-US" altLang="zh-TW" smtClean="0">
                <a:latin typeface="Times New Roman" panose="02020603050405020304" pitchFamily="18" charset="0"/>
              </a:rPr>
              <a:pPr/>
              <a:t>6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92ABCF6F-A0B6-4AA6-B58F-2A0B76821110}" type="slidenum">
              <a:rPr lang="en-US" altLang="zh-TW" smtClean="0">
                <a:latin typeface="Times New Roman" panose="02020603050405020304" pitchFamily="18" charset="0"/>
              </a:rPr>
              <a:pPr/>
              <a:t>7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3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3D7CA88-9EAE-4EFC-B879-7CE1777CA6FE}" type="slidenum">
              <a:rPr lang="en-US" altLang="zh-TW" smtClean="0">
                <a:latin typeface="Times New Roman" panose="02020603050405020304" pitchFamily="18" charset="0"/>
              </a:rPr>
              <a:pPr/>
              <a:t>10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8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BEE8C89-F39D-4605-BA4B-1BEA105BCEE5}" type="slidenum">
              <a:rPr lang="en-US" altLang="zh-TW" smtClean="0">
                <a:latin typeface="Times New Roman" panose="02020603050405020304" pitchFamily="18" charset="0"/>
              </a:rPr>
              <a:pPr/>
              <a:t>11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7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366E3CB-DCE5-476F-BB8F-1579D3C3267C}" type="slidenum">
              <a:rPr lang="en-US" altLang="zh-TW" smtClean="0">
                <a:latin typeface="Times New Roman" panose="02020603050405020304" pitchFamily="18" charset="0"/>
              </a:rPr>
              <a:pPr/>
              <a:t>12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01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ECC110A-AB2A-433F-9CE4-24892968FC25}" type="slidenum">
              <a:rPr lang="en-US" altLang="zh-TW" smtClean="0">
                <a:latin typeface="Times New Roman" panose="02020603050405020304" pitchFamily="18" charset="0"/>
              </a:rPr>
              <a:pPr/>
              <a:t>13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1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C818D98-E874-40E3-B065-EC68BF8C186D}" type="slidenum">
              <a:rPr lang="en-US" altLang="zh-TW" smtClean="0">
                <a:latin typeface="Times New Roman" panose="02020603050405020304" pitchFamily="18" charset="0"/>
              </a:rPr>
              <a:pPr/>
              <a:t>14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52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467CEA1A-FF7E-4512-B878-0C690CB80CC5}" type="slidenum">
              <a:rPr lang="en-US" altLang="zh-TW" smtClean="0">
                <a:latin typeface="Times New Roman" panose="02020603050405020304" pitchFamily="18" charset="0"/>
              </a:rPr>
              <a:pPr/>
              <a:t>15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3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CB1B1-1809-4C5B-B10D-D56A7FED31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877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F71B1-7C88-4BC8-A518-24B159CE008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974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6C93A-7BBE-44E5-BDAB-7156FDE321E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1833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8D2B4-E862-438E-9790-CDD4659E5B5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0124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358C2-AF4F-4DA6-BDBC-2C6B60C74D5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744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73D52A-3251-4F2A-965A-68697340EB9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5053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3BFBC-5F56-4283-B299-4DE386FC81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7497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16F7E-6462-4EBB-AC7C-57D2A1527BC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8930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F2A4-614B-4CDF-B57C-19AD2CC91C2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8212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8C1DE-C343-45A7-98A2-D4A0CA8D1B3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14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B438A-DA91-4030-A901-6756B18B2BA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501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93C270-138C-42DF-BA7F-31BECF9A9D4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05853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856F6-89E5-4EB4-8B94-2E384E0429E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34344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C0EB8-BC90-40E1-8EEA-0FC09F0EB43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0900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9F2-E97D-48AD-9AF0-363D7651E3C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517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4EAC2-EC43-4CA0-BCF9-B1DA03845B2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3711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66F714-468D-45C8-A116-4CD3D030CEB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6385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10860-0040-4170-9093-2398FA10A3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42381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01254-25D6-439E-BDBC-326C8D468B9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93328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743E6-03A6-4062-A2F9-A8CB67EA79E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8667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756BC5-B4A1-4832-9556-DE3ECA9BC2E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6153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B2B0C5-6FC9-44D5-BF55-5F5C805708D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066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C126F-E9D4-4779-B5E6-E6821E897C3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09259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02423-93F9-4C8F-A1C5-744BE3352F8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43204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D2BA9-7A74-4D25-A98B-BA166E1C76F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7470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D71CD-6FCB-48D1-A58B-126B35190EAD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8845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43700" y="274638"/>
            <a:ext cx="1943100" cy="57451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38"/>
            <a:ext cx="5676900" cy="57451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D375B-07BA-448A-B2BF-AAF8798B13D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875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76800" y="14478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3A61E-6E50-47C5-A571-1BEA1FBBB6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9858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9E5B3A-745C-4BDD-A569-4E3A2C7663D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431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E72F18-AD83-40E9-AFC0-EAB75D45B4F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537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0021CF-3A74-41EE-8645-B20E4A2056F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20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D5D20-8F2C-4DD5-AE70-A881BBC0AA8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2056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E9C9D-1EC0-4BF1-9C08-0ED99A350A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027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2" name="矩形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3" name="矩形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5" name="矩形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1031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" name="日期版面配置區 27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28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C5D98EF3-68B0-4BE5-A804-4F06DFD0AF0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Franklin Gothic Book" pitchFamily="34" charset="0"/>
          <a:ea typeface="新細明體" pitchFamily="18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kumimoji="1"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kumimoji="1"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18288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11" name="圓角矩形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4" name="矩形 11"/>
          <p:cNvSpPr>
            <a:spLocks noChangeArrowheads="1"/>
          </p:cNvSpPr>
          <p:nvPr/>
        </p:nvSpPr>
        <p:spPr bwMode="auto">
          <a:xfrm flipV="1">
            <a:off x="95250" y="1341438"/>
            <a:ext cx="9013825" cy="92075"/>
          </a:xfrm>
          <a:prstGeom prst="rect">
            <a:avLst/>
          </a:prstGeom>
          <a:solidFill>
            <a:schemeClr val="accent1"/>
          </a:solidFill>
          <a:ln w="19050" cap="sq" algn="ctr">
            <a:noFill/>
            <a:miter lim="800000"/>
            <a:headEnd/>
            <a:tailEnd/>
          </a:ln>
        </p:spPr>
        <p:txBody>
          <a:bodyPr rot="10800000" anchor="ctr"/>
          <a:lstStyle/>
          <a:p>
            <a:pPr algn="ctr" eaLnBrk="1" hangingPunct="1">
              <a:defRPr/>
            </a:pPr>
            <a:endParaRPr kumimoji="0" lang="en-US" altLang="zh-TW" sz="240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0" y="1341438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205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 anchor="ctr" anchorCtr="0"/>
          <a:lstStyle>
            <a:lvl1pPr eaLnBrk="1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46050" y="6208713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924F783D-3DC7-4B21-9FC9-06AEAAF25AF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400"/>
          </a:p>
        </p:txBody>
      </p:sp>
      <p:sp>
        <p:nvSpPr>
          <p:cNvPr id="3076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77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fld id="{D3C4E825-B7C8-40C0-A68F-A0BB2DAA503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hung_Laung_Liu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107504" y="1628800"/>
            <a:ext cx="8929687" cy="1152128"/>
          </a:xfrm>
        </p:spPr>
        <p:txBody>
          <a:bodyPr/>
          <a:lstStyle/>
          <a:p>
            <a:pPr algn="ctr" eaLnBrk="1" hangingPunct="1"/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Operating System Principles</a:t>
            </a:r>
            <a:r>
              <a:rPr lang="zh-TW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subTitle" idx="1"/>
          </p:nvPr>
        </p:nvSpPr>
        <p:spPr>
          <a:xfrm>
            <a:off x="1331913" y="36449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TW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Shyan</a:t>
            </a:r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-Ming Yuan</a:t>
            </a:r>
          </a:p>
          <a:p>
            <a:pPr eaLnBrk="1" hangingPunct="1"/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Department, NYCU</a:t>
            </a:r>
          </a:p>
          <a:p>
            <a:pPr eaLnBrk="1" hangingPunct="1"/>
            <a:r>
              <a:rPr lang="en-US" altLang="zh-TW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smyuan@gmail.com</a:t>
            </a:r>
          </a:p>
          <a:p>
            <a:pPr eaLnBrk="1" hangingPunct="1"/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24210"/>
            <a:ext cx="8453189" cy="84455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The Next CPU Burst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1" y="1447800"/>
            <a:ext cx="8597205" cy="4572000"/>
          </a:xfrm>
        </p:spPr>
        <p:txBody>
          <a:bodyPr/>
          <a:lstStyle/>
          <a:p>
            <a:r>
              <a:rPr lang="en-US" altLang="zh-TW" dirty="0"/>
              <a:t>A typical mechanism to estimate the length of next CPU burst is:</a:t>
            </a:r>
          </a:p>
          <a:p>
            <a:pPr lvl="1"/>
            <a:r>
              <a:rPr lang="en-US" altLang="zh-TW" dirty="0"/>
              <a:t>A weighted exponential average of previous CPU bursts can be used.</a:t>
            </a:r>
          </a:p>
          <a:p>
            <a:pPr lvl="1"/>
            <a:r>
              <a:rPr lang="en-US" altLang="zh-TW" dirty="0"/>
              <a:t>The weight may be adjusted to weigh recent CPU bursts more or less than historical averages.</a:t>
            </a:r>
          </a:p>
          <a:p>
            <a:pPr lvl="1">
              <a:buFont typeface="Monotype Sorts" charset="2"/>
              <a:buNone/>
            </a:pPr>
            <a:endParaRPr lang="en-US" altLang="zh-TW" dirty="0">
              <a:ea typeface="ＭＳ Ｐゴシック" panose="020B0600070205080204" pitchFamily="34" charset="-128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730722" y="3284984"/>
            <a:ext cx="5638800" cy="1656184"/>
            <a:chOff x="1676400" y="2768079"/>
            <a:chExt cx="5638800" cy="1656184"/>
          </a:xfrm>
        </p:grpSpPr>
        <p:graphicFrame>
          <p:nvGraphicFramePr>
            <p:cNvPr id="25604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010672"/>
                </p:ext>
              </p:extLst>
            </p:nvPr>
          </p:nvGraphicFramePr>
          <p:xfrm>
            <a:off x="1676400" y="2768079"/>
            <a:ext cx="5638800" cy="159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4" imgW="6400800" imgH="1778000" progId="Equation.3">
                    <p:embed/>
                  </p:oleObj>
                </mc:Choice>
                <mc:Fallback>
                  <p:oleObj name="Equation" r:id="rId4" imgW="6400800" imgH="1778000" progId="Equation.3">
                    <p:embed/>
                    <p:pic>
                      <p:nvPicPr>
                        <p:cNvPr id="2560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2768079"/>
                          <a:ext cx="5638800" cy="159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8295879"/>
                </p:ext>
              </p:extLst>
            </p:nvPr>
          </p:nvGraphicFramePr>
          <p:xfrm>
            <a:off x="3414349" y="4038226"/>
            <a:ext cx="2248727" cy="386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方程式" r:id="rId6" imgW="1320480" imgH="228600" progId="Equation.3">
                    <p:embed/>
                  </p:oleObj>
                </mc:Choice>
                <mc:Fallback>
                  <p:oleObj name="方程式" r:id="rId6" imgW="1320480" imgH="228600" progId="Equation.3">
                    <p:embed/>
                    <p:pic>
                      <p:nvPicPr>
                        <p:cNvPr id="2560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4349" y="4038226"/>
                          <a:ext cx="2248727" cy="386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107504" y="5085184"/>
                <a:ext cx="8784976" cy="376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085184"/>
                <a:ext cx="8784976" cy="376065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79712" y="5589240"/>
                <a:ext cx="5112568" cy="8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89240"/>
                <a:ext cx="5112568" cy="8444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34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18864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Round Robin (RR)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97000"/>
            <a:ext cx="8352928" cy="5200352"/>
          </a:xfrm>
        </p:spPr>
        <p:txBody>
          <a:bodyPr/>
          <a:lstStyle/>
          <a:p>
            <a:r>
              <a:rPr lang="en-US" altLang="zh-TW" dirty="0"/>
              <a:t>Each thread (process) gets a small unit of CPU time (</a:t>
            </a:r>
            <a:r>
              <a:rPr lang="en-US" altLang="zh-TW" i="1" dirty="0"/>
              <a:t>time quantum</a:t>
            </a:r>
            <a:r>
              <a:rPr lang="en-US" altLang="zh-TW" dirty="0"/>
              <a:t>), usually 10-100 milliseconds.  </a:t>
            </a:r>
          </a:p>
          <a:p>
            <a:pPr lvl="1"/>
            <a:r>
              <a:rPr lang="en-US" altLang="zh-TW" dirty="0"/>
              <a:t>After this time has elapsed, the thread is preempted and added to the end of the ready queue.</a:t>
            </a:r>
          </a:p>
          <a:p>
            <a:r>
              <a:rPr lang="en-US" altLang="zh-TW" dirty="0"/>
              <a:t>If there are </a:t>
            </a:r>
            <a:r>
              <a:rPr lang="en-US" altLang="zh-TW" i="1" dirty="0"/>
              <a:t>n</a:t>
            </a:r>
            <a:r>
              <a:rPr lang="en-US" altLang="zh-TW" dirty="0"/>
              <a:t> threads in the ready queue and the time quantum is </a:t>
            </a:r>
            <a:r>
              <a:rPr lang="en-US" altLang="zh-TW" i="1" dirty="0"/>
              <a:t>q</a:t>
            </a:r>
            <a:r>
              <a:rPr lang="en-US" altLang="zh-TW" dirty="0"/>
              <a:t>, then each thread gets 1/</a:t>
            </a:r>
            <a:r>
              <a:rPr lang="en-US" altLang="zh-TW" i="1" dirty="0"/>
              <a:t>n</a:t>
            </a:r>
            <a:r>
              <a:rPr lang="en-US" altLang="zh-TW" dirty="0"/>
              <a:t> of the CPU time in chunks of at most </a:t>
            </a:r>
            <a:r>
              <a:rPr lang="en-US" altLang="zh-TW" i="1" dirty="0"/>
              <a:t>q</a:t>
            </a:r>
            <a:r>
              <a:rPr lang="en-US" altLang="zh-TW" dirty="0"/>
              <a:t> time units at once.  </a:t>
            </a:r>
          </a:p>
          <a:p>
            <a:pPr lvl="1"/>
            <a:r>
              <a:rPr lang="en-US" altLang="zh-TW" dirty="0"/>
              <a:t>No thread waits more than (</a:t>
            </a:r>
            <a:r>
              <a:rPr lang="en-US" altLang="zh-TW" i="1" dirty="0"/>
              <a:t>n</a:t>
            </a:r>
            <a:r>
              <a:rPr lang="en-US" altLang="zh-TW" dirty="0"/>
              <a:t>-1)</a:t>
            </a:r>
            <a:r>
              <a:rPr lang="en-US" altLang="zh-TW" i="1" dirty="0"/>
              <a:t>q </a:t>
            </a:r>
            <a:r>
              <a:rPr lang="en-US" altLang="zh-TW" dirty="0"/>
              <a:t>time units.</a:t>
            </a:r>
          </a:p>
          <a:p>
            <a:r>
              <a:rPr lang="en-US" altLang="zh-TW" dirty="0"/>
              <a:t>Performance</a:t>
            </a:r>
          </a:p>
          <a:p>
            <a:pPr lvl="1"/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dirty="0">
                <a:ea typeface="ＭＳ Ｐゴシック" panose="020B0600070205080204" pitchFamily="34" charset="-128"/>
              </a:rPr>
              <a:t> large </a:t>
            </a:r>
            <a:r>
              <a:rPr lang="en-US" altLang="zh-TW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altLang="zh-TW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q </a:t>
            </a:r>
            <a:r>
              <a:rPr lang="en-US" altLang="zh-TW" dirty="0">
                <a:ea typeface="ＭＳ Ｐゴシック" panose="020B0600070205080204" pitchFamily="34" charset="-128"/>
                <a:sym typeface="Symbol" panose="05050102010706020507" pitchFamily="18" charset="2"/>
              </a:rPr>
              <a:t>small  </a:t>
            </a:r>
            <a:r>
              <a:rPr lang="en-US" altLang="zh-TW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q </a:t>
            </a:r>
            <a:r>
              <a:rPr lang="en-US" altLang="zh-TW" dirty="0">
                <a:ea typeface="ＭＳ Ｐゴシック" panose="020B0600070205080204" pitchFamily="34" charset="-128"/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424804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18864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Priority Scheduling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8291264" cy="4572000"/>
          </a:xfrm>
        </p:spPr>
        <p:txBody>
          <a:bodyPr/>
          <a:lstStyle/>
          <a:p>
            <a:r>
              <a:rPr lang="en-US" altLang="zh-TW" dirty="0"/>
              <a:t>A priority number (integer) is associated with each thread</a:t>
            </a:r>
          </a:p>
          <a:p>
            <a:r>
              <a:rPr lang="en-US" altLang="zh-TW" dirty="0"/>
              <a:t>The CPU is allocated to the thread with the highest priority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It can be either preemptive or nonpreemptive</a:t>
            </a:r>
          </a:p>
          <a:p>
            <a:r>
              <a:rPr lang="en-US" altLang="zh-TW" dirty="0"/>
              <a:t>SJF is a priority scheduling where priority is the predicted next CPU burst time</a:t>
            </a:r>
          </a:p>
          <a:p>
            <a:r>
              <a:rPr lang="en-US" altLang="zh-TW" dirty="0"/>
              <a:t>Problem </a:t>
            </a:r>
            <a:r>
              <a:rPr lang="en-US" altLang="zh-TW" dirty="0">
                <a:sym typeface="Symbol" panose="05050102010706020507" pitchFamily="18" charset="2"/>
              </a:rPr>
              <a:t> </a:t>
            </a:r>
            <a:r>
              <a:rPr lang="en-US" altLang="zh-TW" b="1" dirty="0">
                <a:solidFill>
                  <a:srgbClr val="FF0000"/>
                </a:solidFill>
                <a:sym typeface="Symbol" panose="05050102010706020507" pitchFamily="18" charset="2"/>
              </a:rPr>
              <a:t>Starvation</a:t>
            </a:r>
            <a:r>
              <a:rPr lang="en-US" altLang="zh-TW" b="1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– low priority threads may never execute</a:t>
            </a:r>
          </a:p>
          <a:p>
            <a:r>
              <a:rPr lang="en-US" altLang="zh-TW" dirty="0">
                <a:sym typeface="Symbol" panose="05050102010706020507" pitchFamily="18" charset="2"/>
              </a:rPr>
              <a:t>Solution  </a:t>
            </a:r>
            <a:r>
              <a:rPr lang="en-US" altLang="zh-TW" b="1" dirty="0">
                <a:solidFill>
                  <a:srgbClr val="FF0000"/>
                </a:solidFill>
                <a:sym typeface="Symbol" panose="05050102010706020507" pitchFamily="18" charset="2"/>
              </a:rPr>
              <a:t>Aging</a:t>
            </a:r>
            <a:r>
              <a:rPr lang="en-US" altLang="zh-TW" b="1" dirty="0">
                <a:sym typeface="Symbol" panose="05050102010706020507" pitchFamily="18" charset="2"/>
              </a:rPr>
              <a:t> </a:t>
            </a:r>
            <a:r>
              <a:rPr lang="en-US" altLang="zh-TW" dirty="0">
                <a:sym typeface="Symbol" panose="05050102010706020507" pitchFamily="18" charset="2"/>
              </a:rPr>
              <a:t>– as time progresses increase the priority of each thread</a:t>
            </a:r>
          </a:p>
          <a:p>
            <a:pPr>
              <a:buFont typeface="Monotype Sorts" charset="2"/>
              <a:buNone/>
            </a:pPr>
            <a:endParaRPr lang="en-US" altLang="zh-TW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056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197768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Multilevel Queues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12776"/>
            <a:ext cx="8784530" cy="5435872"/>
          </a:xfrm>
        </p:spPr>
        <p:txBody>
          <a:bodyPr/>
          <a:lstStyle/>
          <a:p>
            <a:r>
              <a:rPr lang="en-US" altLang="zh-TW" dirty="0"/>
              <a:t>Ready queue is partitioned into separate queues: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foreground (interactive)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background (batch)</a:t>
            </a:r>
          </a:p>
          <a:p>
            <a:r>
              <a:rPr lang="en-US" altLang="zh-TW" dirty="0"/>
              <a:t>Each queue has its own scheduling algorithm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foreground – RR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background – FCFS</a:t>
            </a:r>
          </a:p>
          <a:p>
            <a:r>
              <a:rPr lang="en-US" altLang="zh-TW" dirty="0"/>
              <a:t>Scheduling between the queues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Fixed priority scheduling – serve all processes from foreground queue then background queue (May lead to starvation)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Time slice – each queue gets a certain amount of CPU time which it can schedule among its processes</a:t>
            </a:r>
          </a:p>
          <a:p>
            <a:pPr lvl="2"/>
            <a:r>
              <a:rPr lang="en-US" altLang="zh-TW" dirty="0">
                <a:ea typeface="ＭＳ Ｐゴシック" panose="020B0600070205080204" pitchFamily="34" charset="-128"/>
              </a:rPr>
              <a:t>80% to foreground in RR</a:t>
            </a:r>
          </a:p>
          <a:p>
            <a:pPr lvl="2"/>
            <a:r>
              <a:rPr lang="en-US" altLang="zh-TW" dirty="0">
                <a:ea typeface="ＭＳ Ｐゴシック" panose="020B0600070205080204" pitchFamily="34" charset="-128"/>
              </a:rPr>
              <a:t>20% to background in FCFS </a:t>
            </a:r>
          </a:p>
        </p:txBody>
      </p:sp>
    </p:spTree>
    <p:extLst>
      <p:ext uri="{BB962C8B-B14F-4D97-AF65-F5344CB8AC3E}">
        <p14:creationId xmlns:p14="http://schemas.microsoft.com/office/powerpoint/2010/main" val="232672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Multilevel Queue Scheduling</a:t>
            </a:r>
          </a:p>
        </p:txBody>
      </p:sp>
      <p:pic>
        <p:nvPicPr>
          <p:cNvPr id="440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31" y="1700808"/>
            <a:ext cx="7258169" cy="4770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968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18864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Multilevel Feedback Queues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68438"/>
            <a:ext cx="8280920" cy="4483100"/>
          </a:xfrm>
        </p:spPr>
        <p:txBody>
          <a:bodyPr/>
          <a:lstStyle/>
          <a:p>
            <a:r>
              <a:rPr lang="en-US" altLang="zh-TW" dirty="0"/>
              <a:t>A process can move between the various queues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aging can be implemented in this way</a:t>
            </a:r>
          </a:p>
          <a:p>
            <a:r>
              <a:rPr lang="en-US" altLang="zh-TW" dirty="0"/>
              <a:t>Multilevel-feedback-queue scheduler defined by the following parameters: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number of queues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scheduling algorithms for each queue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methods used to determine when to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upgrade</a:t>
            </a:r>
            <a:r>
              <a:rPr lang="en-US" altLang="zh-TW" dirty="0">
                <a:ea typeface="ＭＳ Ｐゴシック" panose="020B0600070205080204" pitchFamily="34" charset="-128"/>
              </a:rPr>
              <a:t> a process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methods used to determine when to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demote</a:t>
            </a:r>
            <a:r>
              <a:rPr lang="en-US" altLang="zh-TW" dirty="0">
                <a:ea typeface="ＭＳ Ｐゴシック" panose="020B0600070205080204" pitchFamily="34" charset="-128"/>
              </a:rPr>
              <a:t> a process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methods used to determine which queue a process will enter when that process needs service</a:t>
            </a:r>
          </a:p>
        </p:txBody>
      </p:sp>
    </p:spTree>
    <p:extLst>
      <p:ext uri="{BB962C8B-B14F-4D97-AF65-F5344CB8AC3E}">
        <p14:creationId xmlns:p14="http://schemas.microsoft.com/office/powerpoint/2010/main" val="29412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2" y="496218"/>
            <a:ext cx="8724776" cy="84455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Example of Multilevel Feedback Queue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2" y="1591816"/>
            <a:ext cx="8724776" cy="4861520"/>
          </a:xfrm>
        </p:spPr>
        <p:txBody>
          <a:bodyPr/>
          <a:lstStyle/>
          <a:p>
            <a:r>
              <a:rPr lang="en-US" altLang="zh-TW" dirty="0"/>
              <a:t>Three queues: </a:t>
            </a:r>
          </a:p>
          <a:p>
            <a:pPr lvl="1"/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zh-TW" dirty="0">
                <a:ea typeface="ＭＳ Ｐゴシック" panose="020B0600070205080204" pitchFamily="34" charset="-128"/>
              </a:rPr>
              <a:t> – RR with time quantum 8 milliseconds</a:t>
            </a:r>
          </a:p>
          <a:p>
            <a:pPr lvl="1"/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TW" dirty="0">
                <a:ea typeface="ＭＳ Ｐゴシック" panose="020B0600070205080204" pitchFamily="34" charset="-128"/>
              </a:rPr>
              <a:t> – RR with time quantum 16 milliseconds</a:t>
            </a:r>
          </a:p>
          <a:p>
            <a:pPr lvl="1"/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TW" dirty="0">
                <a:ea typeface="ＭＳ Ｐゴシック" panose="020B0600070205080204" pitchFamily="34" charset="-128"/>
              </a:rPr>
              <a:t> – FCFS</a:t>
            </a:r>
          </a:p>
          <a:p>
            <a:r>
              <a:rPr lang="en-US" altLang="zh-TW" dirty="0"/>
              <a:t>Scheduling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A new job enters in the rear of the queue </a:t>
            </a:r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i="1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zh-TW" dirty="0">
                <a:ea typeface="ＭＳ Ｐゴシック" panose="020B0600070205080204" pitchFamily="34" charset="-128"/>
              </a:rPr>
              <a:t>. </a:t>
            </a:r>
          </a:p>
          <a:p>
            <a:pPr lvl="2"/>
            <a:r>
              <a:rPr lang="en-US" altLang="zh-TW" dirty="0">
                <a:ea typeface="ＭＳ Ｐゴシック" panose="020B0600070205080204" pitchFamily="34" charset="-128"/>
              </a:rPr>
              <a:t>When a </a:t>
            </a:r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i="1" baseline="-25000" dirty="0">
                <a:ea typeface="ＭＳ Ｐゴシック" panose="020B0600070205080204" pitchFamily="34" charset="-128"/>
              </a:rPr>
              <a:t>0 </a:t>
            </a:r>
            <a:r>
              <a:rPr lang="en-US" altLang="zh-TW" dirty="0">
                <a:ea typeface="ＭＳ Ｐゴシック" panose="020B0600070205080204" pitchFamily="34" charset="-128"/>
              </a:rPr>
              <a:t>job gains CPU, it receives 8 milliseconds.  </a:t>
            </a:r>
          </a:p>
          <a:p>
            <a:pPr lvl="2"/>
            <a:r>
              <a:rPr lang="en-US" altLang="zh-TW" dirty="0">
                <a:ea typeface="ＭＳ Ｐゴシック" panose="020B0600070205080204" pitchFamily="34" charset="-128"/>
              </a:rPr>
              <a:t>If it does not finish in 8 milliseconds, the job is moved to the rear of the queue </a:t>
            </a:r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TW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When a </a:t>
            </a:r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TW" dirty="0">
                <a:ea typeface="ＭＳ Ｐゴシック" panose="020B0600070205080204" pitchFamily="34" charset="-128"/>
              </a:rPr>
              <a:t> job gains CPU, it receives 16 milliseconds.  </a:t>
            </a:r>
          </a:p>
          <a:p>
            <a:pPr lvl="2"/>
            <a:r>
              <a:rPr lang="en-US" altLang="zh-TW" dirty="0">
                <a:ea typeface="ＭＳ Ｐゴシック" panose="020B0600070205080204" pitchFamily="34" charset="-128"/>
              </a:rPr>
              <a:t>If it still does not complete, it is preempted and moved to the rear of the queue </a:t>
            </a:r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zh-TW" dirty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When a </a:t>
            </a:r>
            <a:r>
              <a:rPr lang="en-US" altLang="zh-TW" i="1" dirty="0">
                <a:ea typeface="ＭＳ Ｐゴシック" panose="020B0600070205080204" pitchFamily="34" charset="-128"/>
              </a:rPr>
              <a:t>Q</a:t>
            </a:r>
            <a:r>
              <a:rPr lang="en-US" altLang="zh-TW" baseline="-25000" dirty="0">
                <a:ea typeface="ＭＳ Ｐゴシック" panose="020B0600070205080204" pitchFamily="34" charset="-128"/>
              </a:rPr>
              <a:t>2 </a:t>
            </a:r>
            <a:r>
              <a:rPr lang="en-US" altLang="zh-TW" dirty="0">
                <a:ea typeface="ＭＳ Ｐゴシック" panose="020B0600070205080204" pitchFamily="34" charset="-128"/>
              </a:rPr>
              <a:t>job gains CPU, it runs until it finishes.</a:t>
            </a:r>
          </a:p>
        </p:txBody>
      </p:sp>
    </p:spTree>
    <p:extLst>
      <p:ext uri="{BB962C8B-B14F-4D97-AF65-F5344CB8AC3E}">
        <p14:creationId xmlns:p14="http://schemas.microsoft.com/office/powerpoint/2010/main" val="385358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Multilevel Feedback Queues</a:t>
            </a:r>
          </a:p>
        </p:txBody>
      </p:sp>
      <p:pic>
        <p:nvPicPr>
          <p:cNvPr id="501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77" y="1814637"/>
            <a:ext cx="7118267" cy="4350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34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Real Time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432048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Time critical </a:t>
            </a:r>
            <a:r>
              <a:rPr lang="en-US" altLang="zh-TW" dirty="0"/>
              <a:t>applications usually require guaranteed response. 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start time </a:t>
            </a:r>
            <a:r>
              <a:rPr lang="en-US" altLang="zh-TW" dirty="0"/>
              <a:t>is the time at which a task must start in response to some event, such as an interrupt from a sensor. 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deadline</a:t>
            </a:r>
            <a:r>
              <a:rPr lang="en-US" altLang="zh-TW" dirty="0"/>
              <a:t> is the time at which the task must complete. 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hard deadline </a:t>
            </a:r>
            <a:r>
              <a:rPr lang="en-US" altLang="zh-TW" dirty="0"/>
              <a:t>is one in which there is no value if the deadline is missed. 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soft deadline </a:t>
            </a:r>
            <a:r>
              <a:rPr lang="en-US" altLang="zh-TW" dirty="0"/>
              <a:t>is one where there is decreasing value in the computation as the deadline slips. </a:t>
            </a:r>
          </a:p>
        </p:txBody>
      </p:sp>
    </p:spTree>
    <p:extLst>
      <p:ext uri="{BB962C8B-B14F-4D97-AF65-F5344CB8AC3E}">
        <p14:creationId xmlns:p14="http://schemas.microsoft.com/office/powerpoint/2010/main" val="726821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Real-Time (RT)</a:t>
            </a:r>
            <a:r>
              <a:rPr lang="zh-TW" altLang="en-US" dirty="0"/>
              <a:t> </a:t>
            </a:r>
            <a:r>
              <a:rPr lang="en-US" altLang="zh-TW" dirty="0"/>
              <a:t>Systems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447800"/>
            <a:ext cx="9108504" cy="5077544"/>
          </a:xfrm>
        </p:spPr>
        <p:txBody>
          <a:bodyPr/>
          <a:lstStyle/>
          <a:p>
            <a:r>
              <a:rPr lang="en-US" altLang="zh-TW" dirty="0"/>
              <a:t>A real-time (</a:t>
            </a:r>
            <a:r>
              <a:rPr lang="en-US" altLang="zh-TW" dirty="0">
                <a:solidFill>
                  <a:srgbClr val="FF0000"/>
                </a:solidFill>
              </a:rPr>
              <a:t>RT</a:t>
            </a:r>
            <a:r>
              <a:rPr lang="en-US" altLang="zh-TW" dirty="0"/>
              <a:t>) system must be able to respond to events quickly.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Hard real-time </a:t>
            </a:r>
            <a:r>
              <a:rPr lang="en-US" altLang="zh-TW" dirty="0"/>
              <a:t>systems can guarantee response times.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Soft real-time </a:t>
            </a:r>
            <a:r>
              <a:rPr lang="en-US" altLang="zh-TW" dirty="0"/>
              <a:t>systems provide guaranteed responses at best effort. </a:t>
            </a:r>
          </a:p>
          <a:p>
            <a:r>
              <a:rPr lang="en-US" altLang="zh-TW" dirty="0"/>
              <a:t>Real-time operating systems usually use </a:t>
            </a:r>
            <a:r>
              <a:rPr lang="en-US" altLang="zh-TW" dirty="0">
                <a:solidFill>
                  <a:srgbClr val="FF0000"/>
                </a:solidFill>
              </a:rPr>
              <a:t>priority</a:t>
            </a:r>
            <a:r>
              <a:rPr lang="en-US" altLang="zh-TW" dirty="0"/>
              <a:t> schedulers.</a:t>
            </a:r>
          </a:p>
          <a:p>
            <a:pPr lvl="1"/>
            <a:r>
              <a:rPr lang="en-US" altLang="zh-TW" dirty="0"/>
              <a:t>All interrupt services must have a guaranteed maximum service time.</a:t>
            </a:r>
          </a:p>
          <a:p>
            <a:pPr lvl="1"/>
            <a:r>
              <a:rPr lang="en-US" altLang="zh-TW" dirty="0"/>
              <a:t>Efficient memory allocation, multi-threaded execution, and </a:t>
            </a:r>
            <a:r>
              <a:rPr lang="en-US" altLang="zh-TW" dirty="0" err="1"/>
              <a:t>preemptable</a:t>
            </a:r>
            <a:r>
              <a:rPr lang="en-US" altLang="zh-TW" dirty="0"/>
              <a:t> system calls are also supported. </a:t>
            </a:r>
          </a:p>
          <a:p>
            <a:pPr lvl="1"/>
            <a:r>
              <a:rPr lang="en-US" altLang="zh-TW" dirty="0"/>
              <a:t>RT processes must be fully loaded into the system’s memory.</a:t>
            </a:r>
          </a:p>
          <a:p>
            <a:pPr lvl="2"/>
            <a:r>
              <a:rPr lang="en-US" altLang="zh-TW" dirty="0"/>
              <a:t>Otherwise, deadlines may be violated because the OS is busy doing something else.</a:t>
            </a:r>
          </a:p>
          <a:p>
            <a:pPr marL="319088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748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Life Cycle of a Thread/Process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47800"/>
            <a:ext cx="9001000" cy="5077544"/>
          </a:xfrm>
        </p:spPr>
        <p:txBody>
          <a:bodyPr/>
          <a:lstStyle/>
          <a:p>
            <a:r>
              <a:rPr lang="en-US" altLang="zh-TW" dirty="0"/>
              <a:t>Thread (Process) execution consists of a cycle of </a:t>
            </a:r>
          </a:p>
          <a:p>
            <a:pPr lvl="1"/>
            <a:r>
              <a:rPr lang="en-US" altLang="zh-TW" dirty="0"/>
              <a:t>CPU execution and I/O wait. </a:t>
            </a:r>
          </a:p>
          <a:p>
            <a:pPr lvl="1"/>
            <a:r>
              <a:rPr lang="en-US" altLang="zh-TW" dirty="0"/>
              <a:t>They are called </a:t>
            </a:r>
            <a:r>
              <a:rPr lang="en-US" altLang="zh-TW" dirty="0">
                <a:solidFill>
                  <a:srgbClr val="FF0000"/>
                </a:solidFill>
              </a:rPr>
              <a:t>CPU burst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I/O burst</a:t>
            </a:r>
            <a:r>
              <a:rPr lang="en-US" altLang="zh-TW" dirty="0"/>
              <a:t>, respectively.</a:t>
            </a:r>
          </a:p>
          <a:p>
            <a:r>
              <a:rPr lang="en-US" altLang="zh-TW" dirty="0"/>
              <a:t>Overall system throughput can be increased if some threads are in their CPU burst while others are waiting for I/O. </a:t>
            </a:r>
          </a:p>
          <a:p>
            <a:r>
              <a:rPr lang="en-US" altLang="zh-TW" dirty="0"/>
              <a:t>A scheduler is responsible for deciding what thread should run next.</a:t>
            </a:r>
          </a:p>
          <a:p>
            <a:pPr lvl="1"/>
            <a:r>
              <a:rPr lang="en-US" altLang="zh-TW" dirty="0"/>
              <a:t>If the current thread did not finish its CPU burst but it has run too long, the scheduler may preempt the current thread. </a:t>
            </a:r>
          </a:p>
          <a:p>
            <a:r>
              <a:rPr lang="en-US" altLang="zh-TW" dirty="0"/>
              <a:t>If a scheduler can preempt a thread and context switch to another thread then it is a </a:t>
            </a:r>
            <a:r>
              <a:rPr lang="en-US" altLang="zh-TW" dirty="0">
                <a:solidFill>
                  <a:srgbClr val="FF0000"/>
                </a:solidFill>
              </a:rPr>
              <a:t>preemptive scheduler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Otherwise it is a </a:t>
            </a:r>
            <a:r>
              <a:rPr lang="en-US" altLang="zh-TW" dirty="0">
                <a:solidFill>
                  <a:srgbClr val="FF0000"/>
                </a:solidFill>
              </a:rPr>
              <a:t>non-preemptive</a:t>
            </a:r>
            <a:r>
              <a:rPr lang="en-US" altLang="zh-TW" dirty="0"/>
              <a:t>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440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RT Processes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4069432"/>
          </a:xfrm>
        </p:spPr>
        <p:txBody>
          <a:bodyPr/>
          <a:lstStyle/>
          <a:p>
            <a:r>
              <a:rPr lang="en-US" altLang="zh-TW" dirty="0"/>
              <a:t>A tasks may be a terminating process, which run and then exit. </a:t>
            </a:r>
          </a:p>
          <a:p>
            <a:pPr lvl="1"/>
            <a:r>
              <a:rPr lang="en-US" altLang="zh-TW" dirty="0"/>
              <a:t>Its deadline is the latest time that it must exit.</a:t>
            </a:r>
          </a:p>
          <a:p>
            <a:r>
              <a:rPr lang="en-US" altLang="zh-TW" dirty="0"/>
              <a:t>A task may also be nonterminating process. </a:t>
            </a:r>
          </a:p>
          <a:p>
            <a:pPr lvl="1"/>
            <a:r>
              <a:rPr lang="en-US" altLang="zh-TW" dirty="0"/>
              <a:t>It may run for a long time but perform </a:t>
            </a:r>
            <a:r>
              <a:rPr lang="en-US" altLang="zh-TW" dirty="0">
                <a:solidFill>
                  <a:srgbClr val="FF0000"/>
                </a:solidFill>
              </a:rPr>
              <a:t>periodic operations</a:t>
            </a:r>
            <a:r>
              <a:rPr lang="en-US" altLang="zh-TW" dirty="0"/>
              <a:t>, such as encoding and decoding audio and video.</a:t>
            </a:r>
          </a:p>
          <a:p>
            <a:pPr lvl="1"/>
            <a:r>
              <a:rPr lang="en-US" altLang="zh-TW" dirty="0"/>
              <a:t>Its deadline is not the time to exit but rather the time by which results have to be ready for each period of execution.</a:t>
            </a:r>
          </a:p>
          <a:p>
            <a:pPr lvl="2"/>
            <a:r>
              <a:rPr lang="en-US" altLang="zh-TW" dirty="0"/>
              <a:t>e.g., decode a video frame every 33 </a:t>
            </a:r>
            <a:r>
              <a:rPr lang="en-US" altLang="zh-TW" dirty="0" err="1"/>
              <a:t>ms</a:t>
            </a:r>
            <a:r>
              <a:rPr lang="en-US" altLang="zh-TW" dirty="0"/>
              <a:t> (30 frames per second.)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Compute time </a:t>
            </a:r>
            <a:r>
              <a:rPr lang="en-US" altLang="zh-TW" dirty="0"/>
              <a:t>is the time to perform each periodic event.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Deadline </a:t>
            </a:r>
            <a:r>
              <a:rPr lang="en-US" altLang="zh-TW" dirty="0"/>
              <a:t>is the time that each periodic result must be ready.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619672" y="5661248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9088" lvl="1" indent="0" algn="ctr">
              <a:buNone/>
            </a:pPr>
            <a:r>
              <a:rPr lang="en-US" altLang="zh-TW" dirty="0">
                <a:solidFill>
                  <a:srgbClr val="FF0000"/>
                </a:solidFill>
              </a:rPr>
              <a:t>If T = period, D = deadline, C = compute time, </a:t>
            </a:r>
          </a:p>
          <a:p>
            <a:pPr marL="319088" lvl="1" indent="0" algn="ctr">
              <a:buNone/>
            </a:pPr>
            <a:r>
              <a:rPr lang="en-US" altLang="zh-TW" dirty="0">
                <a:solidFill>
                  <a:srgbClr val="FF0000"/>
                </a:solidFill>
              </a:rPr>
              <a:t>C ≤ D ≤ T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1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RT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5077544"/>
          </a:xfrm>
        </p:spPr>
        <p:txBody>
          <a:bodyPr/>
          <a:lstStyle/>
          <a:p>
            <a:r>
              <a:rPr lang="en-US" altLang="zh-TW" dirty="0"/>
              <a:t>Earliest Deadline First (EDF) Scheduling:</a:t>
            </a:r>
          </a:p>
          <a:p>
            <a:pPr lvl="1"/>
            <a:r>
              <a:rPr lang="en-US" altLang="zh-TW" dirty="0"/>
              <a:t>Each RT process tells OS its deadline</a:t>
            </a:r>
          </a:p>
          <a:p>
            <a:pPr lvl="1"/>
            <a:r>
              <a:rPr lang="en-US" altLang="zh-TW" dirty="0"/>
              <a:t>Scheduler picks the process that has the nearest deadline to run.</a:t>
            </a:r>
          </a:p>
          <a:p>
            <a:pPr lvl="2"/>
            <a:r>
              <a:rPr lang="en-US" altLang="zh-TW" dirty="0"/>
              <a:t>In general, a process can run to completion if it has an earlier deadline.</a:t>
            </a:r>
          </a:p>
          <a:p>
            <a:pPr lvl="2"/>
            <a:r>
              <a:rPr lang="en-US" altLang="zh-TW" dirty="0"/>
              <a:t>However, it may be preempted if a process with an even earlier deadline starts.</a:t>
            </a:r>
          </a:p>
          <a:p>
            <a:r>
              <a:rPr lang="en-US" altLang="zh-TW" dirty="0"/>
              <a:t>Least Slack First (LSF) Scheduling:</a:t>
            </a:r>
          </a:p>
          <a:p>
            <a:pPr lvl="1"/>
            <a:r>
              <a:rPr lang="en-US" altLang="zh-TW" dirty="0"/>
              <a:t>Consider both remaining compute time and deadline.</a:t>
            </a:r>
          </a:p>
          <a:p>
            <a:pPr lvl="1"/>
            <a:r>
              <a:rPr lang="en-US" altLang="zh-TW" dirty="0"/>
              <a:t>Look not only at the deadline but how much a process can be deferred.</a:t>
            </a:r>
          </a:p>
          <a:p>
            <a:pPr lvl="2"/>
            <a:r>
              <a:rPr lang="en-US" altLang="zh-TW" dirty="0"/>
              <a:t>slack = (time to deadline) – (amount of remaining computation)</a:t>
            </a:r>
          </a:p>
          <a:p>
            <a:pPr lvl="2"/>
            <a:r>
              <a:rPr lang="en-US" altLang="zh-TW" dirty="0"/>
              <a:t>E.g., suppose C = 5 </a:t>
            </a:r>
            <a:r>
              <a:rPr lang="en-US" altLang="zh-TW" dirty="0" err="1"/>
              <a:t>ms</a:t>
            </a:r>
            <a:r>
              <a:rPr lang="en-US" altLang="zh-TW" dirty="0"/>
              <a:t>, D = 20 </a:t>
            </a:r>
            <a:r>
              <a:rPr lang="en-US" altLang="zh-TW" dirty="0" err="1"/>
              <a:t>ms</a:t>
            </a:r>
            <a:r>
              <a:rPr lang="en-US" altLang="zh-TW" dirty="0"/>
              <a:t> from now, then slack = D - C = 15 </a:t>
            </a:r>
            <a:r>
              <a:rPr lang="en-US" altLang="zh-TW" dirty="0" err="1"/>
              <a:t>ms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7330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dirty="0"/>
              <a:t>LSF vs. EDF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5077544"/>
          </a:xfrm>
        </p:spPr>
        <p:txBody>
          <a:bodyPr/>
          <a:lstStyle/>
          <a:p>
            <a:r>
              <a:rPr lang="en-US" altLang="zh-TW" dirty="0"/>
              <a:t>Earliest Deadline First</a:t>
            </a:r>
          </a:p>
          <a:p>
            <a:pPr lvl="1"/>
            <a:r>
              <a:rPr lang="en-US" altLang="zh-TW" dirty="0"/>
              <a:t>The earliest deadline process always finish before others.</a:t>
            </a:r>
          </a:p>
          <a:p>
            <a:r>
              <a:rPr lang="en-US" altLang="zh-TW" dirty="0"/>
              <a:t>Least Slack First can get a more fared (balanced) result.</a:t>
            </a:r>
          </a:p>
          <a:p>
            <a:r>
              <a:rPr lang="en-US" altLang="zh-TW" dirty="0"/>
              <a:t>The differences to deadlines can be balanced If there’s not enough time for everything:</a:t>
            </a:r>
          </a:p>
          <a:p>
            <a:pPr lvl="1"/>
            <a:r>
              <a:rPr lang="en-US" altLang="zh-TW" dirty="0"/>
              <a:t>In EDF, only some early deadline processes may finish.</a:t>
            </a:r>
          </a:p>
          <a:p>
            <a:pPr lvl="1"/>
            <a:r>
              <a:rPr lang="en-US" altLang="zh-TW" dirty="0"/>
              <a:t>In LSF, all deadlines may be missed but roughly by the same amount.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4352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dirty="0"/>
              <a:t>Rate Monotonic Scheduling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47800"/>
            <a:ext cx="9036496" cy="4285456"/>
          </a:xfrm>
        </p:spPr>
        <p:txBody>
          <a:bodyPr/>
          <a:lstStyle/>
          <a:p>
            <a:r>
              <a:rPr lang="en-US" altLang="zh-TW" dirty="0"/>
              <a:t>Assign static priorities to periodic processes</a:t>
            </a:r>
            <a:r>
              <a:rPr lang="zh-TW" altLang="en-US" dirty="0"/>
              <a:t> </a:t>
            </a:r>
            <a:r>
              <a:rPr lang="en-US" altLang="zh-TW" dirty="0"/>
              <a:t>according to their periods.</a:t>
            </a:r>
          </a:p>
          <a:p>
            <a:pPr lvl="1"/>
            <a:r>
              <a:rPr lang="en-US" altLang="zh-TW" dirty="0"/>
              <a:t>Highest frequency (smallest period) process gets the highest priority</a:t>
            </a:r>
          </a:p>
          <a:p>
            <a:pPr lvl="1"/>
            <a:r>
              <a:rPr lang="en-US" altLang="zh-TW" dirty="0"/>
              <a:t>Lower frequency processes get lower priorities</a:t>
            </a:r>
          </a:p>
          <a:p>
            <a:pPr lvl="1"/>
            <a:r>
              <a:rPr lang="en-US" altLang="zh-TW" dirty="0"/>
              <a:t>All periodic RT processes must have known periods and are running at the same time.</a:t>
            </a:r>
          </a:p>
          <a:p>
            <a:r>
              <a:rPr lang="en-US" altLang="zh-TW" dirty="0"/>
              <a:t>Scheduling periodic RT processes via a simple priority scheduler.</a:t>
            </a:r>
          </a:p>
          <a:p>
            <a:pPr lvl="1"/>
            <a:r>
              <a:rPr lang="en-US" altLang="zh-TW" dirty="0"/>
              <a:t>If two processes have the same priority, they can round robin.</a:t>
            </a:r>
          </a:p>
          <a:p>
            <a:r>
              <a:rPr lang="en-US" altLang="zh-TW" dirty="0"/>
              <a:t>Rate monotonic scheduling is optimal.</a:t>
            </a:r>
          </a:p>
          <a:p>
            <a:pPr lvl="1"/>
            <a:r>
              <a:rPr lang="en-US" altLang="zh-TW" dirty="0"/>
              <a:t>If it is possible for all deadlines to be met then they will be met with rate monotonic scheduling.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587901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 tooltip="Chung Laung Liu"/>
              </a:rPr>
              <a:t>Liu, C. L.</a:t>
            </a:r>
            <a:r>
              <a:rPr lang="en-US" altLang="zh-TW" dirty="0"/>
              <a:t>; </a:t>
            </a:r>
            <a:r>
              <a:rPr lang="en-US" altLang="zh-TW" dirty="0" err="1"/>
              <a:t>Layland</a:t>
            </a:r>
            <a:r>
              <a:rPr lang="en-US" altLang="zh-TW" dirty="0"/>
              <a:t>, J. (1973), "Scheduling algorithms for multiprogramming in a hard real-time environment", </a:t>
            </a:r>
            <a:r>
              <a:rPr lang="en-US" altLang="zh-TW" i="1" dirty="0"/>
              <a:t>Journal of the ACM</a:t>
            </a:r>
            <a:r>
              <a:rPr lang="en-US" altLang="zh-TW" dirty="0"/>
              <a:t>, </a:t>
            </a:r>
            <a:r>
              <a:rPr lang="en-US" altLang="zh-TW" b="1" dirty="0"/>
              <a:t>20</a:t>
            </a:r>
            <a:r>
              <a:rPr lang="en-US" altLang="zh-TW" dirty="0"/>
              <a:t> (1): 46–61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8162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dirty="0"/>
              <a:t>Rate monotonic 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2" y="1522982"/>
            <a:ext cx="8095426" cy="51463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691680" y="378904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3789040"/>
            <a:ext cx="1440160" cy="3600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499992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767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dirty="0"/>
              <a:t>CPU Memory Access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964488" cy="5077544"/>
          </a:xfrm>
        </p:spPr>
        <p:txBody>
          <a:bodyPr/>
          <a:lstStyle/>
          <a:p>
            <a:r>
              <a:rPr lang="en-US" altLang="zh-TW" dirty="0"/>
              <a:t>A CPU executes a process by reading instructions. </a:t>
            </a:r>
          </a:p>
          <a:p>
            <a:pPr lvl="1"/>
            <a:r>
              <a:rPr lang="en-US" altLang="zh-TW" dirty="0"/>
              <a:t>These instructions reside in memory</a:t>
            </a:r>
            <a:r>
              <a:rPr lang="zh-TW" altLang="en-US" dirty="0"/>
              <a:t> </a:t>
            </a:r>
            <a:r>
              <a:rPr lang="en-US" altLang="zh-TW" dirty="0"/>
              <a:t>and they may request the processor to read and write other memory locations. </a:t>
            </a:r>
          </a:p>
          <a:p>
            <a:pPr lvl="2"/>
            <a:r>
              <a:rPr lang="en-US" altLang="zh-TW" dirty="0"/>
              <a:t>Each instruction and each datum is read from a memory location (an </a:t>
            </a:r>
            <a:r>
              <a:rPr lang="en-US" altLang="zh-TW" dirty="0">
                <a:solidFill>
                  <a:srgbClr val="FF0000"/>
                </a:solidFill>
              </a:rPr>
              <a:t>address</a:t>
            </a:r>
            <a:r>
              <a:rPr lang="en-US" altLang="zh-TW" dirty="0"/>
              <a:t>.) </a:t>
            </a:r>
          </a:p>
          <a:p>
            <a:r>
              <a:rPr lang="en-US" altLang="zh-TW" dirty="0"/>
              <a:t>Addresses may be either </a:t>
            </a:r>
            <a:r>
              <a:rPr lang="en-US" altLang="zh-TW" dirty="0">
                <a:solidFill>
                  <a:srgbClr val="FF0000"/>
                </a:solidFill>
              </a:rPr>
              <a:t>absolute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relative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An </a:t>
            </a:r>
            <a:r>
              <a:rPr lang="en-US" altLang="zh-TW" dirty="0">
                <a:solidFill>
                  <a:srgbClr val="FF0000"/>
                </a:solidFill>
              </a:rPr>
              <a:t>absolute address </a:t>
            </a:r>
            <a:r>
              <a:rPr lang="en-US" altLang="zh-TW" dirty="0"/>
              <a:t>is the </a:t>
            </a:r>
            <a:r>
              <a:rPr lang="en-US" altLang="zh-TW" dirty="0">
                <a:solidFill>
                  <a:srgbClr val="FF0000"/>
                </a:solidFill>
              </a:rPr>
              <a:t>actual</a:t>
            </a:r>
            <a:r>
              <a:rPr lang="en-US" altLang="zh-TW" dirty="0"/>
              <a:t> memory </a:t>
            </a:r>
            <a:r>
              <a:rPr lang="en-US" altLang="zh-TW" dirty="0">
                <a:solidFill>
                  <a:srgbClr val="FF0000"/>
                </a:solidFill>
              </a:rPr>
              <a:t>location</a:t>
            </a:r>
            <a:r>
              <a:rPr lang="en-US" altLang="zh-TW" dirty="0"/>
              <a:t> that is being referenced. 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relative address </a:t>
            </a:r>
            <a:r>
              <a:rPr lang="en-US" altLang="zh-TW" dirty="0"/>
              <a:t>is expressed as an </a:t>
            </a:r>
            <a:r>
              <a:rPr lang="en-US" altLang="zh-TW" dirty="0">
                <a:solidFill>
                  <a:srgbClr val="FF0000"/>
                </a:solidFill>
              </a:rPr>
              <a:t>offset</a:t>
            </a:r>
            <a:r>
              <a:rPr lang="en-US" altLang="zh-TW" dirty="0"/>
              <a:t> to the contents of a </a:t>
            </a:r>
            <a:r>
              <a:rPr lang="en-US" altLang="zh-TW" dirty="0">
                <a:solidFill>
                  <a:srgbClr val="FF0000"/>
                </a:solidFill>
              </a:rPr>
              <a:t>register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The most common relative addressing mode is </a:t>
            </a:r>
            <a:r>
              <a:rPr lang="en-US" altLang="zh-TW" dirty="0">
                <a:solidFill>
                  <a:srgbClr val="FF0000"/>
                </a:solidFill>
              </a:rPr>
              <a:t>PC-relative</a:t>
            </a:r>
            <a:r>
              <a:rPr lang="en-US" altLang="zh-TW" dirty="0"/>
              <a:t>, where the address is expressed as an offset to the </a:t>
            </a:r>
            <a:r>
              <a:rPr lang="en-US" altLang="zh-TW" dirty="0">
                <a:solidFill>
                  <a:srgbClr val="FF0000"/>
                </a:solidFill>
              </a:rPr>
              <a:t>program counter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2781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307974"/>
            <a:ext cx="9036496" cy="960785"/>
          </a:xfrm>
        </p:spPr>
        <p:txBody>
          <a:bodyPr/>
          <a:lstStyle/>
          <a:p>
            <a:pPr algn="ctr" eaLnBrk="1" hangingPunct="1"/>
            <a:r>
              <a:rPr lang="en-US" altLang="zh-TW" sz="3600" dirty="0"/>
              <a:t>Binding of Instructions and Data to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484785"/>
            <a:ext cx="8640960" cy="4176464"/>
          </a:xfrm>
        </p:spPr>
        <p:txBody>
          <a:bodyPr/>
          <a:lstStyle/>
          <a:p>
            <a:r>
              <a:rPr kumimoji="0" lang="en-US" altLang="zh-TW" dirty="0"/>
              <a:t>Address binding of instructions and data to memory addresses can happen at three different stages.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Compile time</a:t>
            </a:r>
            <a:r>
              <a:rPr lang="en-US" altLang="zh-TW" dirty="0">
                <a:ea typeface="ＭＳ Ｐゴシック" panose="020B0600070205080204" pitchFamily="34" charset="-128"/>
              </a:rPr>
              <a:t>:  If memory location known a priori, </a:t>
            </a:r>
            <a:r>
              <a:rPr lang="en-US" altLang="zh-TW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absolute code </a:t>
            </a:r>
            <a:r>
              <a:rPr lang="en-US" altLang="zh-TW" dirty="0">
                <a:ea typeface="ＭＳ Ｐゴシック" panose="020B0600070205080204" pitchFamily="34" charset="-128"/>
              </a:rPr>
              <a:t>can be generated.</a:t>
            </a:r>
          </a:p>
          <a:p>
            <a:pPr lvl="2"/>
            <a:r>
              <a:rPr lang="en-US" altLang="zh-TW" dirty="0">
                <a:ea typeface="ＭＳ Ｐゴシック" panose="020B0600070205080204" pitchFamily="34" charset="-128"/>
              </a:rPr>
              <a:t>Recompilation is needed if starting location changes.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Load time</a:t>
            </a:r>
            <a:r>
              <a:rPr lang="en-US" altLang="zh-TW" dirty="0">
                <a:ea typeface="ＭＳ Ｐゴシック" panose="020B0600070205080204" pitchFamily="34" charset="-128"/>
              </a:rPr>
              <a:t>:  Must generate </a:t>
            </a:r>
            <a:r>
              <a:rPr lang="en-US" altLang="zh-TW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relocatable code</a:t>
            </a:r>
            <a:r>
              <a:rPr lang="en-US" altLang="zh-TW" dirty="0">
                <a:ea typeface="ＭＳ Ｐゴシック" panose="020B0600070205080204" pitchFamily="34" charset="-128"/>
              </a:rPr>
              <a:t> if memory location is not known at compile time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Execution time</a:t>
            </a:r>
            <a:r>
              <a:rPr lang="en-US" altLang="zh-TW" dirty="0">
                <a:ea typeface="ＭＳ Ｐゴシック" panose="020B0600070205080204" pitchFamily="34" charset="-128"/>
              </a:rPr>
              <a:t>:  Binding delayed until run time if the process can be moved during its execution from one memory segment to another.  </a:t>
            </a:r>
          </a:p>
          <a:p>
            <a:pPr lvl="2"/>
            <a:r>
              <a:rPr lang="en-US" altLang="zh-TW" dirty="0">
                <a:ea typeface="ＭＳ Ｐゴシック" panose="020B0600070205080204" pitchFamily="34" charset="-128"/>
              </a:rPr>
              <a:t>Need hardware support for address maps (e.g.,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base</a:t>
            </a:r>
            <a:r>
              <a:rPr lang="en-US" altLang="zh-TW" dirty="0">
                <a:ea typeface="ＭＳ Ｐゴシック" panose="020B0600070205080204" pitchFamily="34" charset="-128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limit</a:t>
            </a:r>
            <a:r>
              <a:rPr lang="en-US" altLang="zh-TW" i="1" dirty="0">
                <a:ea typeface="ＭＳ Ｐゴシック" panose="020B0600070205080204" pitchFamily="34" charset="-128"/>
              </a:rPr>
              <a:t> </a:t>
            </a:r>
            <a:r>
              <a:rPr lang="en-US" altLang="zh-TW" dirty="0">
                <a:ea typeface="ＭＳ Ｐゴシック" panose="020B0600070205080204" pitchFamily="34" charset="-128"/>
              </a:rPr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242827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dirty="0"/>
              <a:t>Static &amp; Dynamic Linker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1772816"/>
            <a:ext cx="5526914" cy="1833116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50" y="4005064"/>
            <a:ext cx="5498678" cy="247269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3528" y="213285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Static Linker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07504" y="44278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Dynamic Linker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2420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sz="3600" dirty="0"/>
              <a:t>How do programs specify memory access?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5077544"/>
          </a:xfrm>
        </p:spPr>
        <p:txBody>
          <a:bodyPr/>
          <a:lstStyle/>
          <a:p>
            <a:r>
              <a:rPr lang="en-US" altLang="zh-TW" dirty="0"/>
              <a:t>Absolute code</a:t>
            </a:r>
          </a:p>
          <a:p>
            <a:pPr lvl="1"/>
            <a:r>
              <a:rPr lang="en-US" altLang="zh-TW" dirty="0"/>
              <a:t>If you know where the program gets loaded (any relocation is done at link time)</a:t>
            </a:r>
          </a:p>
          <a:p>
            <a:r>
              <a:rPr lang="en-US" altLang="zh-TW" dirty="0"/>
              <a:t>Dynamically relocatable code</a:t>
            </a:r>
          </a:p>
          <a:p>
            <a:pPr lvl="1"/>
            <a:r>
              <a:rPr lang="en-US" altLang="zh-TW" dirty="0"/>
              <a:t>Relocated at load time</a:t>
            </a:r>
          </a:p>
          <a:p>
            <a:r>
              <a:rPr lang="en-US" altLang="zh-TW" dirty="0"/>
              <a:t>Position independent code</a:t>
            </a:r>
          </a:p>
          <a:p>
            <a:pPr lvl="1"/>
            <a:r>
              <a:rPr lang="en-US" altLang="zh-TW" dirty="0"/>
              <a:t>All addresses are relative (e.g., </a:t>
            </a:r>
            <a:r>
              <a:rPr lang="en-US" altLang="zh-TW" dirty="0" err="1"/>
              <a:t>gcc</a:t>
            </a:r>
            <a:r>
              <a:rPr lang="en-US" altLang="zh-TW" dirty="0"/>
              <a:t> –</a:t>
            </a:r>
            <a:r>
              <a:rPr lang="en-US" altLang="zh-TW" dirty="0" err="1"/>
              <a:t>fPIC</a:t>
            </a:r>
            <a:r>
              <a:rPr lang="en-US" altLang="zh-TW" dirty="0"/>
              <a:t> option)</a:t>
            </a:r>
          </a:p>
          <a:p>
            <a:r>
              <a:rPr lang="en-US" altLang="zh-TW" dirty="0"/>
              <a:t>Or … use logical addresses</a:t>
            </a:r>
          </a:p>
          <a:p>
            <a:pPr lvl="1"/>
            <a:r>
              <a:rPr lang="en-US" altLang="zh-TW" dirty="0"/>
              <a:t>Absolute code with addresses translated at run time</a:t>
            </a:r>
          </a:p>
          <a:p>
            <a:pPr lvl="1"/>
            <a:r>
              <a:rPr lang="en-US" altLang="zh-TW" dirty="0"/>
              <a:t>Need special memory translation hardware </a:t>
            </a:r>
          </a:p>
          <a:p>
            <a:pPr lvl="2"/>
            <a:r>
              <a:rPr lang="en-US" altLang="zh-TW" dirty="0"/>
              <a:t>E.g. memory management unit (MMU)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0918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dirty="0"/>
              <a:t>Logical vs. Physical Address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856984" cy="5293568"/>
          </a:xfrm>
        </p:spPr>
        <p:txBody>
          <a:bodyPr/>
          <a:lstStyle/>
          <a:p>
            <a:r>
              <a:rPr lang="en-US" altLang="zh-TW" dirty="0"/>
              <a:t>The concept of a logical address space that is bound to a separate </a:t>
            </a:r>
            <a:r>
              <a:rPr lang="en-US" altLang="zh-TW" dirty="0">
                <a:solidFill>
                  <a:srgbClr val="3366FF"/>
                </a:solidFill>
              </a:rPr>
              <a:t>physical address space </a:t>
            </a:r>
            <a:r>
              <a:rPr lang="en-US" altLang="zh-TW" dirty="0"/>
              <a:t>is central to proper memory management</a:t>
            </a:r>
          </a:p>
          <a:p>
            <a:pPr lvl="1"/>
            <a:r>
              <a:rPr lang="en-US" altLang="zh-TW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Logical address </a:t>
            </a:r>
            <a:r>
              <a:rPr lang="en-US" altLang="zh-TW" dirty="0">
                <a:ea typeface="ＭＳ Ｐゴシック" panose="020B0600070205080204" pitchFamily="34" charset="-128"/>
              </a:rPr>
              <a:t>– generated by the CPU (also called </a:t>
            </a:r>
            <a:r>
              <a:rPr lang="en-US" altLang="zh-TW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virtual address.)</a:t>
            </a:r>
          </a:p>
          <a:p>
            <a:pPr lvl="1"/>
            <a:r>
              <a:rPr lang="en-US" altLang="zh-TW" dirty="0">
                <a:solidFill>
                  <a:srgbClr val="3366FF"/>
                </a:solidFill>
                <a:ea typeface="ＭＳ Ｐゴシック" panose="020B0600070205080204" pitchFamily="34" charset="-128"/>
              </a:rPr>
              <a:t>Physical address </a:t>
            </a:r>
            <a:r>
              <a:rPr lang="en-US" altLang="zh-TW" dirty="0">
                <a:ea typeface="ＭＳ Ｐゴシック" panose="020B0600070205080204" pitchFamily="34" charset="-128"/>
              </a:rPr>
              <a:t>– address seen by the memory unit</a:t>
            </a:r>
          </a:p>
          <a:p>
            <a:r>
              <a:rPr lang="en-US" altLang="zh-TW" dirty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compile-tim</a:t>
            </a:r>
            <a:r>
              <a:rPr lang="en-US" altLang="zh-TW" dirty="0"/>
              <a:t>e and </a:t>
            </a:r>
            <a:r>
              <a:rPr lang="en-US" altLang="zh-TW" dirty="0">
                <a:solidFill>
                  <a:srgbClr val="FF0000"/>
                </a:solidFill>
              </a:rPr>
              <a:t>load-time</a:t>
            </a:r>
            <a:r>
              <a:rPr lang="en-US" altLang="zh-TW" dirty="0"/>
              <a:t> address-binding schemes, logical and physical addresses are the same.</a:t>
            </a:r>
          </a:p>
          <a:p>
            <a:r>
              <a:rPr lang="en-US" altLang="zh-TW" dirty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execution-time</a:t>
            </a:r>
            <a:r>
              <a:rPr lang="en-US" altLang="zh-TW" dirty="0"/>
              <a:t> address-binding scheme, logical (virtual) and physical addresses can be different.</a:t>
            </a:r>
          </a:p>
          <a:p>
            <a:r>
              <a:rPr lang="en-US" altLang="zh-TW" dirty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MMU scheme</a:t>
            </a:r>
            <a:r>
              <a:rPr lang="en-US" altLang="zh-TW" dirty="0"/>
              <a:t>, the value in the </a:t>
            </a:r>
            <a:r>
              <a:rPr lang="en-US" altLang="zh-TW" dirty="0">
                <a:solidFill>
                  <a:srgbClr val="FF0000"/>
                </a:solidFill>
              </a:rPr>
              <a:t>relocation register </a:t>
            </a:r>
            <a:r>
              <a:rPr lang="en-US" altLang="zh-TW" dirty="0"/>
              <a:t>is added to every address generated by a user process at the time it is sent to memory.</a:t>
            </a:r>
          </a:p>
          <a:p>
            <a:pPr lvl="1"/>
            <a:r>
              <a:rPr lang="en-US" altLang="zh-TW" dirty="0"/>
              <a:t>The user program deals with logical addresses only it never sees the real physical addresses.</a:t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29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CPU Scheduler &amp; Dispatcher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221560"/>
          </a:xfrm>
        </p:spPr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CPU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scheduler</a:t>
            </a:r>
            <a:r>
              <a:rPr lang="en-US" altLang="zh-TW" dirty="0"/>
              <a:t> selects a thread from threads in memory that are ready to execute, and allocates the CPU to it.</a:t>
            </a:r>
          </a:p>
          <a:p>
            <a:pPr lvl="1"/>
            <a:r>
              <a:rPr lang="en-US" altLang="zh-TW" dirty="0"/>
              <a:t>CPU scheduling decisions may take place when a thread:</a:t>
            </a:r>
          </a:p>
          <a:p>
            <a:pPr marL="593725" lvl="2" indent="0">
              <a:buNone/>
            </a:pPr>
            <a:r>
              <a:rPr lang="en-US" altLang="zh-TW" dirty="0"/>
              <a:t>1.	Switches from running to waiting state (non-preemptive/system call)</a:t>
            </a:r>
          </a:p>
          <a:p>
            <a:pPr marL="593725" lvl="2" indent="0">
              <a:buNone/>
            </a:pPr>
            <a:r>
              <a:rPr lang="en-US" altLang="zh-TW" dirty="0"/>
              <a:t>2.	Switches from running to ready state (preempted by time expiration)</a:t>
            </a:r>
          </a:p>
          <a:p>
            <a:pPr marL="593725" lvl="2" indent="0">
              <a:buNone/>
            </a:pPr>
            <a:r>
              <a:rPr lang="en-US" altLang="zh-TW" dirty="0"/>
              <a:t>3.	Switches from waiting to ready (the running thread may then be preempted by a higher-priority thread)</a:t>
            </a:r>
          </a:p>
          <a:p>
            <a:pPr marL="593725" lvl="2" indent="0">
              <a:buNone/>
            </a:pPr>
            <a:r>
              <a:rPr lang="en-US" altLang="zh-TW" dirty="0"/>
              <a:t>4.	Terminates (non-preemptive)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dispatcher</a:t>
            </a:r>
            <a:r>
              <a:rPr lang="en-US" altLang="zh-TW" dirty="0"/>
              <a:t> gives control of the CPU to the thread selected by the CPU scheduler. It includes the following actions:</a:t>
            </a:r>
          </a:p>
          <a:p>
            <a:pPr lvl="1"/>
            <a:r>
              <a:rPr lang="en-US" altLang="zh-TW" dirty="0"/>
              <a:t>switching context, switching to user mode and jumping to the proper location in the user program to restart that thread.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Dispatch latency </a:t>
            </a:r>
            <a:r>
              <a:rPr lang="en-US" altLang="zh-TW" dirty="0"/>
              <a:t>is the time it takes for the dispatcher to stop one thread (process) and start running another.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4463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sz="3600" dirty="0"/>
              <a:t>MMU Based Relocatable Addressing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1333128"/>
          </a:xfrm>
        </p:spPr>
        <p:txBody>
          <a:bodyPr/>
          <a:lstStyle/>
          <a:p>
            <a:r>
              <a:rPr lang="en-US" altLang="zh-TW" dirty="0"/>
              <a:t>Base &amp; limit registers inside MMU</a:t>
            </a:r>
          </a:p>
          <a:p>
            <a:pPr lvl="1"/>
            <a:r>
              <a:rPr lang="en-US" altLang="zh-TW" dirty="0"/>
              <a:t>Physical address = logical address + base register</a:t>
            </a:r>
          </a:p>
          <a:p>
            <a:pPr lvl="1"/>
            <a:r>
              <a:rPr lang="en-US" altLang="zh-TW" dirty="0"/>
              <a:t>But first check that: logical address &lt; limit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16" y="3469754"/>
            <a:ext cx="6787152" cy="24075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1880" y="3573016"/>
            <a:ext cx="2304256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283968" y="6165304"/>
            <a:ext cx="864096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MMU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6" idx="0"/>
            <a:endCxn id="5" idx="2"/>
          </p:cNvCxnSpPr>
          <p:nvPr/>
        </p:nvCxnSpPr>
        <p:spPr>
          <a:xfrm flipH="1" flipV="1">
            <a:off x="4644008" y="5805264"/>
            <a:ext cx="72008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dirty="0"/>
              <a:t>Program Linking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47800"/>
            <a:ext cx="9036496" cy="5077544"/>
          </a:xfrm>
        </p:spPr>
        <p:txBody>
          <a:bodyPr/>
          <a:lstStyle/>
          <a:p>
            <a:r>
              <a:rPr lang="en-US" altLang="zh-TW" dirty="0"/>
              <a:t>An executable program is typically built from several source files and makes references to library functions. </a:t>
            </a:r>
          </a:p>
          <a:p>
            <a:r>
              <a:rPr lang="en-US" altLang="zh-TW" dirty="0"/>
              <a:t>A </a:t>
            </a:r>
            <a:r>
              <a:rPr lang="en-US" altLang="zh-TW" dirty="0">
                <a:solidFill>
                  <a:srgbClr val="FF0000"/>
                </a:solidFill>
              </a:rPr>
              <a:t>linker</a:t>
            </a:r>
            <a:r>
              <a:rPr lang="en-US" altLang="zh-TW" dirty="0"/>
              <a:t> is responsible for combining these separately-compiled files and filling in undefined symbols in one module with their definitions from another module.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Static linking </a:t>
            </a:r>
            <a:r>
              <a:rPr lang="en-US" altLang="zh-TW" dirty="0"/>
              <a:t>is the case where a linker resolves all symbols and includes all the code that is needed to run the program within the executable file.</a:t>
            </a:r>
          </a:p>
          <a:p>
            <a:pPr lvl="2"/>
            <a:r>
              <a:rPr lang="en-US" altLang="zh-TW" dirty="0"/>
              <a:t>The operating system's program loader can load it into memory and run it.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Dynamic linking </a:t>
            </a:r>
            <a:r>
              <a:rPr lang="en-US" altLang="zh-TW" dirty="0"/>
              <a:t>can leave certain libraries and symbols unresolved but are loaded on demand until they are referenced in runtime. </a:t>
            </a:r>
          </a:p>
          <a:p>
            <a:pPr lvl="2"/>
            <a:r>
              <a:rPr lang="en-US" altLang="zh-TW" dirty="0"/>
              <a:t>The dynamic linker usually links the program with </a:t>
            </a:r>
            <a:r>
              <a:rPr lang="en-US" altLang="zh-TW" dirty="0">
                <a:solidFill>
                  <a:srgbClr val="FF0000"/>
                </a:solidFill>
              </a:rPr>
              <a:t>stub libraries </a:t>
            </a:r>
            <a:r>
              <a:rPr lang="en-US" altLang="zh-TW" dirty="0"/>
              <a:t>whose only task is to load the actual libraries.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464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Dynamic Loading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593974"/>
            <a:ext cx="7992888" cy="4859362"/>
          </a:xfrm>
        </p:spPr>
        <p:txBody>
          <a:bodyPr/>
          <a:lstStyle/>
          <a:p>
            <a:r>
              <a:rPr lang="en-US" altLang="zh-TW" dirty="0"/>
              <a:t>A subroutine is not loaded until it is called</a:t>
            </a:r>
          </a:p>
          <a:p>
            <a:r>
              <a:rPr lang="en-US" altLang="zh-TW" dirty="0"/>
              <a:t>Better memory-space utilization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Unused routine is never loaded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Useful when large amounts of code are needed to handle infrequently occurring cases</a:t>
            </a:r>
          </a:p>
          <a:p>
            <a:r>
              <a:rPr lang="en-US" altLang="zh-TW" dirty="0"/>
              <a:t>No special support from the operating system is required 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It can be implemented through proper program design</a:t>
            </a:r>
          </a:p>
        </p:txBody>
      </p:sp>
    </p:spTree>
    <p:extLst>
      <p:ext uri="{BB962C8B-B14F-4D97-AF65-F5344CB8AC3E}">
        <p14:creationId xmlns:p14="http://schemas.microsoft.com/office/powerpoint/2010/main" val="2512757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dirty="0"/>
              <a:t>Shared Library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47800"/>
            <a:ext cx="8928992" cy="5221560"/>
          </a:xfrm>
        </p:spPr>
        <p:txBody>
          <a:bodyPr/>
          <a:lstStyle/>
          <a:p>
            <a:r>
              <a:rPr lang="en-US" altLang="zh-TW" dirty="0"/>
              <a:t>Dynamic linking enables the use of </a:t>
            </a:r>
            <a:r>
              <a:rPr lang="en-US" altLang="zh-TW" dirty="0">
                <a:solidFill>
                  <a:srgbClr val="FF0000"/>
                </a:solidFill>
              </a:rPr>
              <a:t>shared libraries</a:t>
            </a:r>
            <a:r>
              <a:rPr lang="en-US" altLang="zh-TW" dirty="0"/>
              <a:t>. </a:t>
            </a:r>
          </a:p>
          <a:p>
            <a:pPr lvl="1"/>
            <a:r>
              <a:rPr lang="en-US" altLang="zh-TW" dirty="0"/>
              <a:t>The same block of code containing the library can be referenced by multiple processes that need it. </a:t>
            </a:r>
          </a:p>
          <a:p>
            <a:pPr lvl="1"/>
            <a:r>
              <a:rPr lang="en-US" altLang="zh-TW" dirty="0"/>
              <a:t>If a unloaded shared library is referenced, the program loader will allocate memory and load it from the library file. </a:t>
            </a:r>
          </a:p>
          <a:p>
            <a:pPr lvl="1"/>
            <a:r>
              <a:rPr lang="en-US" altLang="zh-TW" dirty="0"/>
              <a:t>If a loaded library is referenced, the program loader will replace the process' references to the memory that library was loaded.</a:t>
            </a:r>
          </a:p>
          <a:p>
            <a:r>
              <a:rPr lang="en-US" altLang="zh-TW" dirty="0"/>
              <a:t>Since a shared library may be loaded in different memory location at each memory residency, it must be compiled to use </a:t>
            </a:r>
            <a:r>
              <a:rPr lang="en-US" altLang="zh-TW" dirty="0">
                <a:solidFill>
                  <a:srgbClr val="FF0000"/>
                </a:solidFill>
              </a:rPr>
              <a:t>relative addressing </a:t>
            </a:r>
            <a:r>
              <a:rPr lang="en-US" altLang="zh-TW" dirty="0"/>
              <a:t>(also called </a:t>
            </a:r>
            <a:r>
              <a:rPr lang="en-US" altLang="zh-TW" dirty="0">
                <a:solidFill>
                  <a:srgbClr val="FF0000"/>
                </a:solidFill>
              </a:rPr>
              <a:t>position independent code</a:t>
            </a:r>
            <a:r>
              <a:rPr lang="en-US" altLang="zh-TW" dirty="0"/>
              <a:t>). </a:t>
            </a:r>
          </a:p>
          <a:p>
            <a:pPr lvl="1"/>
            <a:r>
              <a:rPr lang="en-US" altLang="zh-TW" dirty="0"/>
              <a:t>The OS keeps track of the number of references to each shared library.</a:t>
            </a:r>
          </a:p>
          <a:p>
            <a:pPr lvl="2"/>
            <a:r>
              <a:rPr lang="en-US" altLang="zh-TW" dirty="0"/>
              <a:t>When the last process that uses a shared library terminates, the library is then unloaded from memory.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6055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sz="3600" dirty="0"/>
              <a:t>Memory Management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5077544"/>
          </a:xfrm>
        </p:spPr>
        <p:txBody>
          <a:bodyPr/>
          <a:lstStyle/>
          <a:p>
            <a:r>
              <a:rPr lang="en-US" altLang="zh-TW" dirty="0"/>
              <a:t>The simplest approach is the </a:t>
            </a:r>
            <a:r>
              <a:rPr lang="en-US" altLang="zh-TW" dirty="0">
                <a:solidFill>
                  <a:srgbClr val="FF0000"/>
                </a:solidFill>
              </a:rPr>
              <a:t>single partition </a:t>
            </a:r>
            <a:r>
              <a:rPr lang="en-US" altLang="zh-TW" dirty="0"/>
              <a:t>multiprogramming.</a:t>
            </a:r>
          </a:p>
          <a:p>
            <a:pPr lvl="1"/>
            <a:r>
              <a:rPr lang="en-US" altLang="zh-TW" dirty="0"/>
              <a:t>Only a single program is loaded in memory at any given time.</a:t>
            </a:r>
          </a:p>
          <a:p>
            <a:pPr lvl="1"/>
            <a:r>
              <a:rPr lang="en-US" altLang="zh-TW" dirty="0"/>
              <a:t>The program shares memory with the OS and nothing else.</a:t>
            </a:r>
          </a:p>
          <a:p>
            <a:pPr lvl="1"/>
            <a:r>
              <a:rPr lang="en-US" altLang="zh-TW" dirty="0"/>
              <a:t>Absolute addressing is no problem.</a:t>
            </a:r>
          </a:p>
          <a:p>
            <a:pPr lvl="1"/>
            <a:r>
              <a:rPr lang="en-US" altLang="zh-TW" dirty="0"/>
              <a:t>Many older systems (e.g. MSDOS) use this approach.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861048"/>
            <a:ext cx="1562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7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8147248" cy="868958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Swapping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39429"/>
            <a:ext cx="8568951" cy="491390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/>
              <a:t>A process can be swapped temporarily out of memory to a backing store, and then brought back into memory for continued execution.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A</a:t>
            </a:r>
            <a:r>
              <a:rPr lang="en-US" altLang="zh-TW" sz="2400" dirty="0">
                <a:solidFill>
                  <a:srgbClr val="3366FF"/>
                </a:solidFill>
              </a:rPr>
              <a:t> backing store </a:t>
            </a:r>
            <a:r>
              <a:rPr lang="en-US" altLang="zh-TW" sz="2400" dirty="0"/>
              <a:t>can be a fast disk large enough to accommodate copies of all memory images for all users.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ＭＳ Ｐゴシック" panose="020B0600070205080204" pitchFamily="34" charset="-128"/>
              </a:rPr>
              <a:t>It must provide direct access to these memory images.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solidFill>
                  <a:srgbClr val="3366FF"/>
                </a:solidFill>
              </a:rPr>
              <a:t>Roll out, roll in </a:t>
            </a:r>
            <a:r>
              <a:rPr lang="en-US" altLang="zh-TW" sz="2400" dirty="0"/>
              <a:t>is  a swapping variant used for priority-based scheduling.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ＭＳ Ｐゴシック" panose="020B0600070205080204" pitchFamily="34" charset="-128"/>
              </a:rPr>
              <a:t>Lower-priority processes are swapped out so higher-priority processes can be loaded and executed.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Major part of swap time is the total transfer time that </a:t>
            </a:r>
            <a:r>
              <a:rPr lang="en-US" altLang="zh-TW" dirty="0">
                <a:ea typeface="ＭＳ Ｐゴシック" panose="020B0600070205080204" pitchFamily="34" charset="-128"/>
              </a:rPr>
              <a:t>is directly proportional to the amount of memory swapped.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Modified versions of swapping are found on many systems.</a:t>
            </a:r>
          </a:p>
          <a:p>
            <a:pPr lvl="1">
              <a:lnSpc>
                <a:spcPct val="80000"/>
              </a:lnSpc>
            </a:pPr>
            <a:r>
              <a:rPr lang="en-US" altLang="zh-TW" sz="2200" dirty="0"/>
              <a:t>i.e., UNIX, Linux, and MS Windows</a:t>
            </a:r>
          </a:p>
          <a:p>
            <a:pPr>
              <a:lnSpc>
                <a:spcPct val="80000"/>
              </a:lnSpc>
            </a:pPr>
            <a:r>
              <a:rPr lang="en-US" altLang="zh-TW" sz="2400" dirty="0"/>
              <a:t>OS maintains a </a:t>
            </a:r>
            <a:r>
              <a:rPr lang="en-US" altLang="zh-TW" sz="2400" dirty="0">
                <a:solidFill>
                  <a:srgbClr val="3366FF"/>
                </a:solidFill>
              </a:rPr>
              <a:t>ready queue </a:t>
            </a:r>
            <a:r>
              <a:rPr lang="en-US" altLang="zh-TW" sz="2400" dirty="0"/>
              <a:t>of ready-to-run processes which have memory images on disk.</a:t>
            </a:r>
          </a:p>
        </p:txBody>
      </p:sp>
    </p:spTree>
    <p:extLst>
      <p:ext uri="{BB962C8B-B14F-4D97-AF65-F5344CB8AC3E}">
        <p14:creationId xmlns:p14="http://schemas.microsoft.com/office/powerpoint/2010/main" val="1723201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sz="3600" dirty="0"/>
              <a:t>Schematic View of Swapping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1633537"/>
            <a:ext cx="6242050" cy="4705350"/>
          </a:xfrm>
        </p:spPr>
      </p:pic>
    </p:spTree>
    <p:extLst>
      <p:ext uri="{BB962C8B-B14F-4D97-AF65-F5344CB8AC3E}">
        <p14:creationId xmlns:p14="http://schemas.microsoft.com/office/powerpoint/2010/main" val="8717406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sz="3600" dirty="0"/>
              <a:t>Multiple Fixed Partitions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519808"/>
            <a:ext cx="8928992" cy="5077544"/>
          </a:xfrm>
        </p:spPr>
        <p:txBody>
          <a:bodyPr/>
          <a:lstStyle/>
          <a:p>
            <a:r>
              <a:rPr lang="en-US" altLang="zh-TW" sz="2400" dirty="0"/>
              <a:t>Divide memory into predefined partitions (segments)</a:t>
            </a:r>
          </a:p>
          <a:p>
            <a:pPr lvl="1"/>
            <a:r>
              <a:rPr lang="en-US" altLang="zh-TW" sz="2000" dirty="0"/>
              <a:t>Partitions don’t have to be the same size</a:t>
            </a:r>
          </a:p>
          <a:p>
            <a:pPr lvl="1"/>
            <a:r>
              <a:rPr lang="en-US" altLang="zh-TW" sz="2000" dirty="0"/>
              <a:t>For example: a few big partitions and many small ones</a:t>
            </a:r>
          </a:p>
          <a:p>
            <a:r>
              <a:rPr lang="en-US" altLang="zh-TW" sz="2400" dirty="0"/>
              <a:t>New process gets queued for a partition that can hold it</a:t>
            </a:r>
          </a:p>
          <a:p>
            <a:r>
              <a:rPr lang="en-US" altLang="zh-TW" sz="2400" dirty="0"/>
              <a:t>Unused memory in a partition is wasted: </a:t>
            </a:r>
            <a:r>
              <a:rPr lang="en-US" altLang="zh-TW" sz="2400" dirty="0">
                <a:solidFill>
                  <a:srgbClr val="FF0000"/>
                </a:solidFill>
              </a:rPr>
              <a:t>internal fragmentation</a:t>
            </a:r>
          </a:p>
          <a:p>
            <a:r>
              <a:rPr lang="en-US" altLang="zh-TW" sz="2400" dirty="0"/>
              <a:t>Unused partitions are wasted also: </a:t>
            </a:r>
            <a:r>
              <a:rPr lang="en-US" altLang="zh-TW" sz="2400" dirty="0">
                <a:solidFill>
                  <a:srgbClr val="FF0000"/>
                </a:solidFill>
              </a:rPr>
              <a:t>external fragmentation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zh-TW" dirty="0"/>
              <a:t>Process takes up a contiguous region of memory (</a:t>
            </a:r>
            <a:r>
              <a:rPr lang="en-US" altLang="zh-TW" dirty="0">
                <a:solidFill>
                  <a:srgbClr val="FF0000"/>
                </a:solidFill>
              </a:rPr>
              <a:t>Contiguous allocation</a:t>
            </a:r>
            <a:r>
              <a:rPr lang="en-US" altLang="zh-TW" dirty="0"/>
              <a:t>.)</a:t>
            </a:r>
          </a:p>
          <a:p>
            <a:pPr marL="547687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zh-TW" dirty="0"/>
              <a:t>Relocation registers (MMU) are used to protect user processes from each other and from changing operating-system code and data.</a:t>
            </a:r>
          </a:p>
          <a:p>
            <a:pPr marL="822325" lvl="3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zh-TW" dirty="0">
                <a:solidFill>
                  <a:srgbClr val="FF0000"/>
                </a:solidFill>
              </a:rPr>
              <a:t>Base register </a:t>
            </a:r>
            <a:r>
              <a:rPr lang="en-US" altLang="zh-TW" dirty="0"/>
              <a:t>contains value of smallest physical address.</a:t>
            </a:r>
          </a:p>
          <a:p>
            <a:pPr marL="822325" lvl="3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zh-TW" dirty="0">
                <a:solidFill>
                  <a:srgbClr val="FF0000"/>
                </a:solidFill>
              </a:rPr>
              <a:t>Limit register </a:t>
            </a:r>
            <a:r>
              <a:rPr lang="en-US" altLang="zh-TW" dirty="0"/>
              <a:t>contains range of logical addresses.</a:t>
            </a:r>
          </a:p>
          <a:p>
            <a:pPr marL="547687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altLang="zh-TW" dirty="0"/>
              <a:t>Every logical address must be less than the value in limit register .</a:t>
            </a:r>
          </a:p>
        </p:txBody>
      </p:sp>
    </p:spTree>
    <p:extLst>
      <p:ext uri="{BB962C8B-B14F-4D97-AF65-F5344CB8AC3E}">
        <p14:creationId xmlns:p14="http://schemas.microsoft.com/office/powerpoint/2010/main" val="1273656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/>
            <a:r>
              <a:rPr lang="en-US" altLang="zh-TW" sz="3600" dirty="0"/>
              <a:t>Multiple Variable Partitions (MVP)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5077544"/>
          </a:xfrm>
        </p:spPr>
        <p:txBody>
          <a:bodyPr/>
          <a:lstStyle/>
          <a:p>
            <a:r>
              <a:rPr lang="en-US" altLang="zh-TW" dirty="0">
                <a:ea typeface="ＭＳ Ｐゴシック" panose="020B0600070205080204" pitchFamily="34" charset="-128"/>
              </a:rPr>
              <a:t>A Hole is a block of available memory.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Holes of various size are scattered throughout memory.</a:t>
            </a:r>
          </a:p>
          <a:p>
            <a:r>
              <a:rPr lang="en-US" altLang="zh-TW" dirty="0">
                <a:ea typeface="ＭＳ Ｐゴシック" panose="020B0600070205080204" pitchFamily="34" charset="-128"/>
              </a:rPr>
              <a:t>When a process arrives, it is allocated to a large enough hole to accommodate it.</a:t>
            </a:r>
          </a:p>
          <a:p>
            <a:r>
              <a:rPr lang="en-US" altLang="zh-TW" dirty="0">
                <a:ea typeface="ＭＳ Ｐゴシック" panose="020B0600070205080204" pitchFamily="34" charset="-128"/>
              </a:rPr>
              <a:t>OS keeps track of all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allocated partitions </a:t>
            </a:r>
            <a:r>
              <a:rPr lang="en-US" altLang="zh-TW" dirty="0">
                <a:ea typeface="ＭＳ Ｐゴシック" panose="020B0600070205080204" pitchFamily="34" charset="-128"/>
              </a:rPr>
              <a:t>and </a:t>
            </a:r>
            <a:r>
              <a:rPr lang="en-US" altLang="zh-TW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free partitions</a:t>
            </a:r>
            <a:r>
              <a:rPr lang="en-US" altLang="zh-TW" dirty="0">
                <a:ea typeface="ＭＳ Ｐゴシック" panose="020B0600070205080204" pitchFamily="34" charset="-128"/>
              </a:rPr>
              <a:t> (holes.)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827584" y="3861048"/>
            <a:ext cx="7344816" cy="2664296"/>
            <a:chOff x="1104900" y="4067175"/>
            <a:chExt cx="6629400" cy="213360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1049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1049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1049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1049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4097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OS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11049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5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1104900" y="51943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8</a:t>
              </a: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11049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2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9337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29337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9337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9337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32385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OS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29337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5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9337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2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7625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47625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47625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7625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0673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OS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47625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5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47625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2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6591300" y="4067175"/>
              <a:ext cx="1143000" cy="2133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6591300" y="443071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6591300" y="484187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591300" y="57737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6896100" y="4067175"/>
              <a:ext cx="4413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OS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6591300" y="45116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5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6591300" y="48291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9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6591300" y="57912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2</a:t>
              </a:r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2933700" y="4829175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4762500" y="5210175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4762500" y="48291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9</a:t>
              </a:r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6591300" y="5514975"/>
              <a:ext cx="1143000" cy="304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6591300" y="5165725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Text Box 46"/>
            <p:cNvSpPr txBox="1">
              <a:spLocks noChangeArrowheads="1"/>
            </p:cNvSpPr>
            <p:nvPr/>
          </p:nvSpPr>
          <p:spPr bwMode="auto">
            <a:xfrm>
              <a:off x="6591300" y="521017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1400">
                  <a:latin typeface="Helvetica" panose="020B0604020202020204" pitchFamily="34" charset="0"/>
                </a:rPr>
                <a:t>process 10</a:t>
              </a:r>
            </a:p>
          </p:txBody>
        </p:sp>
        <p:sp>
          <p:nvSpPr>
            <p:cNvPr id="46" name="AutoShape 47"/>
            <p:cNvSpPr>
              <a:spLocks noChangeArrowheads="1"/>
            </p:cNvSpPr>
            <p:nvPr/>
          </p:nvSpPr>
          <p:spPr bwMode="auto">
            <a:xfrm>
              <a:off x="23241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47" name="AutoShape 48"/>
            <p:cNvSpPr>
              <a:spLocks noChangeArrowheads="1"/>
            </p:cNvSpPr>
            <p:nvPr/>
          </p:nvSpPr>
          <p:spPr bwMode="auto">
            <a:xfrm>
              <a:off x="41529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5981700" y="5210175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</p:grpSp>
    </p:spTree>
    <p:extLst>
      <p:ext uri="{BB962C8B-B14F-4D97-AF65-F5344CB8AC3E}">
        <p14:creationId xmlns:p14="http://schemas.microsoft.com/office/powerpoint/2010/main" val="815479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Allocation Algorithms for MVP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77544"/>
          </a:xfrm>
        </p:spPr>
        <p:txBody>
          <a:bodyPr/>
          <a:lstStyle/>
          <a:p>
            <a:r>
              <a:rPr lang="en-US" altLang="zh-TW" dirty="0"/>
              <a:t>How to satisfy a request of size n from a list of free holes.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First-fit</a:t>
            </a:r>
            <a:r>
              <a:rPr lang="en-US" altLang="zh-TW" dirty="0"/>
              <a:t>:  allocates the first hole that is big enough.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Best-fit</a:t>
            </a:r>
            <a:r>
              <a:rPr lang="en-US" altLang="zh-TW" dirty="0"/>
              <a:t>:  allocates the smallest hole that is big enough.</a:t>
            </a:r>
          </a:p>
          <a:p>
            <a:pPr lvl="2"/>
            <a:r>
              <a:rPr lang="en-US" altLang="zh-TW" dirty="0"/>
              <a:t>It must search entire list, unless holes are ordered by size. </a:t>
            </a:r>
          </a:p>
          <a:p>
            <a:pPr lvl="2"/>
            <a:r>
              <a:rPr lang="en-US" altLang="zh-TW" dirty="0"/>
              <a:t>It produces smallest and maybe useless</a:t>
            </a:r>
            <a:r>
              <a:rPr lang="zh-TW" altLang="en-US" dirty="0"/>
              <a:t> </a:t>
            </a:r>
            <a:r>
              <a:rPr lang="en-US" altLang="zh-TW"/>
              <a:t>(</a:t>
            </a:r>
            <a:r>
              <a:rPr lang="en-US" altLang="zh-TW">
                <a:solidFill>
                  <a:srgbClr val="FF0000"/>
                </a:solidFill>
              </a:rPr>
              <a:t>external </a:t>
            </a:r>
            <a:r>
              <a:rPr lang="en-US" altLang="zh-TW" dirty="0">
                <a:solidFill>
                  <a:srgbClr val="FF0000"/>
                </a:solidFill>
              </a:rPr>
              <a:t>fragmentation</a:t>
            </a:r>
            <a:r>
              <a:rPr lang="en-US" altLang="zh-TW" dirty="0"/>
              <a:t>) leftover holes.</a:t>
            </a:r>
          </a:p>
          <a:p>
            <a:pPr lvl="2"/>
            <a:r>
              <a:rPr lang="en-US" altLang="zh-TW" dirty="0"/>
              <a:t>To avoid creating a very small useless hole, the smallest big enough hole may be assigned to the new process as a whole (</a:t>
            </a:r>
            <a:r>
              <a:rPr lang="en-US" altLang="zh-TW" dirty="0">
                <a:solidFill>
                  <a:srgbClr val="FF0000"/>
                </a:solidFill>
              </a:rPr>
              <a:t>internal fragmentation</a:t>
            </a:r>
            <a:r>
              <a:rPr lang="en-US" altLang="zh-TW" dirty="0"/>
              <a:t>).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Worst-fit</a:t>
            </a:r>
            <a:r>
              <a:rPr lang="en-US" altLang="zh-TW" dirty="0"/>
              <a:t>: allocates the largest hole</a:t>
            </a:r>
          </a:p>
          <a:p>
            <a:pPr lvl="2"/>
            <a:r>
              <a:rPr lang="en-US" altLang="zh-TW" dirty="0"/>
              <a:t>It must also search entire list, unless holes are ordered in descending order.  </a:t>
            </a:r>
          </a:p>
          <a:p>
            <a:pPr lvl="2"/>
            <a:r>
              <a:rPr lang="en-US" altLang="zh-TW" dirty="0"/>
              <a:t>It always produces the largest leftover hole.</a:t>
            </a:r>
          </a:p>
          <a:p>
            <a:r>
              <a:rPr lang="en-US" altLang="zh-TW" dirty="0"/>
              <a:t>In general, first-fit and best-fit perform better than worst-fit in terms of </a:t>
            </a:r>
            <a:r>
              <a:rPr lang="en-US" altLang="zh-TW" dirty="0">
                <a:solidFill>
                  <a:srgbClr val="FF0000"/>
                </a:solidFill>
              </a:rPr>
              <a:t>speed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storage</a:t>
            </a:r>
            <a:r>
              <a:rPr lang="en-US" altLang="zh-TW" dirty="0"/>
              <a:t> utilization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22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Scheduling 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149552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CPU utilization</a:t>
            </a:r>
            <a:r>
              <a:rPr lang="en-US" altLang="zh-TW" dirty="0"/>
              <a:t> is the percentage of CPU being busy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Throughput</a:t>
            </a:r>
            <a:r>
              <a:rPr lang="en-US" altLang="zh-TW" dirty="0"/>
              <a:t> is the number of threads (processes) that complete their execution per time unit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Turnaround time</a:t>
            </a:r>
            <a:r>
              <a:rPr lang="en-US" altLang="zh-TW" dirty="0"/>
              <a:t> is the total latency for executing a particular thread (process)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Waiting time</a:t>
            </a:r>
            <a:r>
              <a:rPr lang="en-US" altLang="zh-TW" dirty="0"/>
              <a:t> is the total amount of time that a thread (process) has been waiting in the ready queue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Response time</a:t>
            </a:r>
            <a:r>
              <a:rPr lang="en-US" altLang="zh-TW" dirty="0"/>
              <a:t> is the latency that a thread (process) takes from accepting a request until produces the first response  (for time-sharing environment)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Time slice </a:t>
            </a:r>
            <a:r>
              <a:rPr lang="en-US" altLang="zh-TW" dirty="0"/>
              <a:t>(or time quantum) is the maximum time a thread (process) can run before being preempted.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164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Page-Based Memory Management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12776"/>
            <a:ext cx="8496944" cy="5293568"/>
          </a:xfrm>
        </p:spPr>
        <p:txBody>
          <a:bodyPr/>
          <a:lstStyle/>
          <a:p>
            <a:r>
              <a:rPr lang="en-US" altLang="zh-TW" dirty="0"/>
              <a:t>Logical address space of a process can be noncontiguous.</a:t>
            </a:r>
          </a:p>
          <a:p>
            <a:r>
              <a:rPr lang="en-US" altLang="zh-TW" dirty="0"/>
              <a:t>Physical memory is divided into fixed-sized blocks called </a:t>
            </a:r>
            <a:r>
              <a:rPr lang="en-US" altLang="zh-TW" dirty="0">
                <a:solidFill>
                  <a:srgbClr val="FF0000"/>
                </a:solidFill>
              </a:rPr>
              <a:t>frames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In general, frame size is power of 2 (512 bytes ~8,192 bytes.)</a:t>
            </a:r>
          </a:p>
          <a:p>
            <a:r>
              <a:rPr lang="en-US" altLang="zh-TW" dirty="0"/>
              <a:t>Logical memory of each process is also divided into blocks of same size called </a:t>
            </a:r>
            <a:r>
              <a:rPr lang="en-US" altLang="zh-TW" dirty="0">
                <a:solidFill>
                  <a:srgbClr val="FF0000"/>
                </a:solidFill>
              </a:rPr>
              <a:t>pages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OS must keep track of all free frames.</a:t>
            </a:r>
          </a:p>
          <a:p>
            <a:pPr lvl="1"/>
            <a:r>
              <a:rPr lang="en-US" altLang="zh-TW" dirty="0"/>
              <a:t>To run a program of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pages, 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 free frames must be located.</a:t>
            </a:r>
          </a:p>
          <a:p>
            <a:r>
              <a:rPr lang="en-US" altLang="zh-TW" dirty="0"/>
              <a:t>Page table is used to translate logical to physical addresses.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External fragmentation </a:t>
            </a:r>
            <a:r>
              <a:rPr lang="en-US" altLang="zh-TW" dirty="0"/>
              <a:t>can be eliminated.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Internal fragmentations </a:t>
            </a:r>
            <a:r>
              <a:rPr lang="en-US" altLang="zh-TW" dirty="0"/>
              <a:t>may exist.</a:t>
            </a:r>
          </a:p>
          <a:p>
            <a:pPr lvl="1"/>
            <a:r>
              <a:rPr lang="en-US" altLang="zh-TW" dirty="0"/>
              <a:t>The last page is usually not a full page.</a:t>
            </a:r>
          </a:p>
          <a:p>
            <a:pPr lvl="1"/>
            <a:r>
              <a:rPr lang="en-US" altLang="zh-TW" dirty="0"/>
              <a:t>In average, each process has a half page internal fragmentation.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3598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Page Translation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26" y="1989137"/>
            <a:ext cx="6794450" cy="4248220"/>
          </a:xfrm>
        </p:spPr>
      </p:pic>
    </p:spTree>
    <p:extLst>
      <p:ext uri="{BB962C8B-B14F-4D97-AF65-F5344CB8AC3E}">
        <p14:creationId xmlns:p14="http://schemas.microsoft.com/office/powerpoint/2010/main" val="15018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Implementation of Page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447800"/>
            <a:ext cx="8784976" cy="5077544"/>
          </a:xfrm>
        </p:spPr>
        <p:txBody>
          <a:bodyPr/>
          <a:lstStyle/>
          <a:p>
            <a:r>
              <a:rPr lang="en-US" altLang="zh-TW" dirty="0"/>
              <a:t>Page table is kept in main memory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Page-table base register </a:t>
            </a:r>
            <a:r>
              <a:rPr lang="en-US" altLang="zh-TW" dirty="0"/>
              <a:t>(PTBR) points to the page table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Page-table length register </a:t>
            </a:r>
            <a:r>
              <a:rPr lang="en-US" altLang="zh-TW" dirty="0"/>
              <a:t>(PRLR) indicates size of the page table</a:t>
            </a:r>
          </a:p>
          <a:p>
            <a:pPr lvl="1"/>
            <a:r>
              <a:rPr lang="en-US" altLang="zh-TW" dirty="0"/>
              <a:t>Every data/instruction access requires two memory accesses.  </a:t>
            </a:r>
          </a:p>
          <a:p>
            <a:pPr lvl="2"/>
            <a:r>
              <a:rPr lang="en-US" altLang="zh-TW" dirty="0"/>
              <a:t>One for the page table and one for the data/instruction.</a:t>
            </a:r>
          </a:p>
          <a:p>
            <a:r>
              <a:rPr lang="en-US" altLang="zh-TW" dirty="0"/>
              <a:t>The two memory access problem can be solved by the use of a special fast-lookup hardware cache called </a:t>
            </a:r>
            <a:r>
              <a:rPr lang="en-US" altLang="zh-TW" dirty="0">
                <a:solidFill>
                  <a:srgbClr val="FF0000"/>
                </a:solidFill>
              </a:rPr>
              <a:t>associative memory </a:t>
            </a:r>
            <a:r>
              <a:rPr lang="en-US" altLang="zh-TW" dirty="0"/>
              <a:t>or </a:t>
            </a:r>
            <a:r>
              <a:rPr lang="en-US" altLang="zh-TW" dirty="0">
                <a:solidFill>
                  <a:srgbClr val="FF0000"/>
                </a:solidFill>
              </a:rPr>
              <a:t>translation look-aside buffers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TLBs</a:t>
            </a:r>
            <a:r>
              <a:rPr lang="en-US" altLang="zh-TW" dirty="0"/>
              <a:t>.)</a:t>
            </a:r>
          </a:p>
          <a:p>
            <a:r>
              <a:rPr lang="en-US" altLang="zh-TW" dirty="0"/>
              <a:t>Some TLBs store address-space identifiers (ASIDs) in each TLB entry.</a:t>
            </a:r>
          </a:p>
          <a:p>
            <a:pPr lvl="1"/>
            <a:r>
              <a:rPr lang="en-US" altLang="zh-TW" dirty="0"/>
              <a:t>This can uniquely identify each process to provide address space protection for that process.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6707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Paging With TLB</a:t>
            </a:r>
            <a:endParaRPr lang="zh-TW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56792"/>
            <a:ext cx="6382338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613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Effective Access Time with TLB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the TLB access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/>
                  <a:t> sec, the main memory access time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sec, and TLB hit ration is 90%</a:t>
                </a:r>
              </a:p>
              <a:p>
                <a:r>
                  <a:rPr lang="en-US" dirty="0"/>
                  <a:t>A memory access may lead to</a:t>
                </a:r>
              </a:p>
              <a:p>
                <a:pPr lvl="1"/>
                <a:r>
                  <a:rPr lang="en-US" dirty="0"/>
                  <a:t>If TLB hit, 1 TLB search + 1 memory access</a:t>
                </a:r>
              </a:p>
              <a:p>
                <a:pPr lvl="1"/>
                <a:r>
                  <a:rPr lang="en-US" dirty="0"/>
                  <a:t>Otherwise, 1 TLB search + 2 memory access</a:t>
                </a:r>
              </a:p>
              <a:p>
                <a:r>
                  <a:rPr lang="en-US" dirty="0"/>
                  <a:t>Effective memory access time becomes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en-US" dirty="0"/>
                  <a:t>0.9*(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)+0.1*(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/>
                  <a:t>+2*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dirty="0"/>
                  <a:t>+1.1*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1.1 of the memory access time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Paging for Large Address Space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447800"/>
            <a:ext cx="8496944" cy="5077544"/>
          </a:xfrm>
        </p:spPr>
        <p:txBody>
          <a:bodyPr/>
          <a:lstStyle/>
          <a:p>
            <a:r>
              <a:rPr lang="en-US" altLang="zh-TW" dirty="0"/>
              <a:t>Most processes use only a small part of their address space.</a:t>
            </a:r>
          </a:p>
          <a:p>
            <a:pPr lvl="1"/>
            <a:r>
              <a:rPr lang="en-US" altLang="zh-TW" dirty="0"/>
              <a:t>Keeping an entire page table is wasteful.</a:t>
            </a:r>
          </a:p>
          <a:p>
            <a:pPr lvl="2"/>
            <a:r>
              <a:rPr lang="en-US" altLang="zh-TW" dirty="0"/>
              <a:t>Example: 32-bit system with 4KB pages: </a:t>
            </a:r>
          </a:p>
          <a:p>
            <a:pPr lvl="3"/>
            <a:r>
              <a:rPr lang="en-US" altLang="zh-TW" dirty="0"/>
              <a:t>20-bit page table ⇒ 2</a:t>
            </a:r>
            <a:r>
              <a:rPr lang="en-US" altLang="zh-TW" baseline="30000" dirty="0"/>
              <a:t>20</a:t>
            </a:r>
            <a:r>
              <a:rPr lang="en-US" altLang="zh-TW" dirty="0"/>
              <a:t> = 1,048,576 entries in the page table</a:t>
            </a:r>
          </a:p>
          <a:p>
            <a:r>
              <a:rPr lang="en-US" altLang="zh-TW" dirty="0"/>
              <a:t>Three common approaches to deal with large address space are:</a:t>
            </a:r>
          </a:p>
          <a:p>
            <a:pPr lvl="1"/>
            <a:r>
              <a:rPr lang="en-US" altLang="zh-TW" dirty="0"/>
              <a:t>Hierarchical Paging uses multilevel page tables</a:t>
            </a:r>
          </a:p>
          <a:p>
            <a:pPr lvl="1"/>
            <a:r>
              <a:rPr lang="en-US" altLang="zh-TW" dirty="0"/>
              <a:t>Hashed Page Tables</a:t>
            </a:r>
          </a:p>
          <a:p>
            <a:pPr lvl="1"/>
            <a:r>
              <a:rPr lang="en-US" altLang="zh-TW" dirty="0"/>
              <a:t>Inverted Page Tables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070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Hierarchical Paging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496" y="1484784"/>
            <a:ext cx="4248472" cy="5184576"/>
          </a:xfrm>
        </p:spPr>
        <p:txBody>
          <a:bodyPr/>
          <a:lstStyle/>
          <a:p>
            <a:r>
              <a:rPr lang="en-US" altLang="zh-TW" dirty="0"/>
              <a:t>Break up the logical address space into multiple page tables</a:t>
            </a:r>
          </a:p>
          <a:p>
            <a:r>
              <a:rPr lang="en-US" altLang="zh-TW" dirty="0"/>
              <a:t>A simple technique is a two-level page table</a:t>
            </a:r>
          </a:p>
          <a:p>
            <a:pPr lvl="1"/>
            <a:r>
              <a:rPr lang="en-US" altLang="zh-TW" dirty="0"/>
              <a:t>A 32-bit logical address of 1K page size is divided into:</a:t>
            </a:r>
          </a:p>
          <a:p>
            <a:pPr lvl="2"/>
            <a:r>
              <a:rPr lang="en-US" altLang="zh-TW" dirty="0"/>
              <a:t>a 22-bit page number </a:t>
            </a:r>
          </a:p>
          <a:p>
            <a:pPr lvl="2"/>
            <a:r>
              <a:rPr lang="en-US" altLang="zh-TW" dirty="0"/>
              <a:t>a 10-bit page offset</a:t>
            </a:r>
          </a:p>
          <a:p>
            <a:pPr lvl="1"/>
            <a:r>
              <a:rPr lang="en-US" altLang="zh-TW" dirty="0"/>
              <a:t>The page number is then paging into:</a:t>
            </a:r>
          </a:p>
          <a:p>
            <a:pPr lvl="2"/>
            <a:r>
              <a:rPr lang="en-US" altLang="zh-TW" dirty="0"/>
              <a:t>a 12-bit outer page number </a:t>
            </a:r>
          </a:p>
          <a:p>
            <a:pPr lvl="2"/>
            <a:r>
              <a:rPr lang="en-US" altLang="zh-TW" dirty="0"/>
              <a:t>a 10-bit inner page number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71" y="1556792"/>
            <a:ext cx="4690509" cy="49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343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7768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Address-Translation in</a:t>
            </a:r>
            <a:br>
              <a:rPr lang="en-US" altLang="zh-TW" dirty="0"/>
            </a:br>
            <a:r>
              <a:rPr lang="en-US" altLang="zh-TW" dirty="0"/>
              <a:t>Two-Level Paging Scheme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3082925" y="1556792"/>
            <a:ext cx="3105150" cy="1376362"/>
            <a:chOff x="3082925" y="3433763"/>
            <a:chExt cx="3105150" cy="137636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082925" y="3846513"/>
              <a:ext cx="3105150" cy="4381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TW" altLang="zh-TW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3905250" y="390366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700588" y="3522663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082925" y="3433763"/>
              <a:ext cx="15303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anose="020B0604020202020204" pitchFamily="34" charset="0"/>
                </a:rPr>
                <a:t>page number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4772025" y="3446463"/>
              <a:ext cx="1314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anose="020B0604020202020204" pitchFamily="34" charset="0"/>
                </a:rPr>
                <a:t>page offset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268663" y="3890963"/>
              <a:ext cx="3984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i="1">
                  <a:latin typeface="Helvetica" panose="020B0604020202020204" pitchFamily="34" charset="0"/>
                </a:rPr>
                <a:t>p</a:t>
              </a:r>
              <a:r>
                <a:rPr lang="en-US" altLang="zh-TW" baseline="-25000">
                  <a:latin typeface="Helvetica" panose="020B0604020202020204" pitchFamily="34" charset="0"/>
                </a:rPr>
                <a:t>1</a:t>
              </a:r>
              <a:endParaRPr lang="en-US" altLang="zh-TW">
                <a:latin typeface="Helvetica" panose="020B0604020202020204" pitchFamily="34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070350" y="3884613"/>
              <a:ext cx="3952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i="1">
                  <a:latin typeface="Helvetica" panose="020B0604020202020204" pitchFamily="34" charset="0"/>
                </a:rPr>
                <a:t>p</a:t>
              </a:r>
              <a:r>
                <a:rPr lang="en-US" altLang="zh-TW" baseline="-25000">
                  <a:latin typeface="Helvetica" panose="020B0604020202020204" pitchFamily="34" charset="0"/>
                </a:rPr>
                <a:t>2</a:t>
              </a:r>
              <a:endParaRPr lang="en-US" altLang="zh-TW">
                <a:latin typeface="Helvetica" panose="020B0604020202020204" pitchFamily="34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5070475" y="3922713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i="1">
                  <a:latin typeface="Helvetica" panose="020B0604020202020204" pitchFamily="34" charset="0"/>
                </a:rPr>
                <a:t>d</a:t>
              </a:r>
              <a:endParaRPr lang="en-US" altLang="zh-TW">
                <a:latin typeface="Helvetica" panose="020B0604020202020204" pitchFamily="34" charset="0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249613" y="443706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anose="020B0604020202020204" pitchFamily="34" charset="0"/>
                </a:rPr>
                <a:t>12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38600" y="44434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anose="020B0604020202020204" pitchFamily="34" charset="0"/>
                </a:rPr>
                <a:t>10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70475" y="4443413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>
                  <a:latin typeface="Helvetica" panose="020B0604020202020204" pitchFamily="34" charset="0"/>
                </a:rPr>
                <a:t>10</a:t>
              </a:r>
            </a:p>
          </p:txBody>
        </p:sp>
      </p:grpSp>
      <p:pic>
        <p:nvPicPr>
          <p:cNvPr id="16" name="Picture 10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3356992"/>
            <a:ext cx="709771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968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Hashed Page Tables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47800"/>
            <a:ext cx="8856984" cy="5077544"/>
          </a:xfrm>
        </p:spPr>
        <p:txBody>
          <a:bodyPr/>
          <a:lstStyle/>
          <a:p>
            <a:r>
              <a:rPr lang="en-US" altLang="zh-TW" dirty="0"/>
              <a:t>Common in address spaces &gt; 32 bits</a:t>
            </a:r>
          </a:p>
          <a:p>
            <a:r>
              <a:rPr lang="en-US" altLang="zh-TW" dirty="0"/>
              <a:t>The virtual page number is hashed into a page table.</a:t>
            </a:r>
          </a:p>
          <a:p>
            <a:pPr lvl="1"/>
            <a:r>
              <a:rPr lang="en-US" altLang="zh-TW" dirty="0"/>
              <a:t>This page table contains a chain of elements hashing to the same location.</a:t>
            </a:r>
          </a:p>
          <a:p>
            <a:pPr lvl="1"/>
            <a:r>
              <a:rPr lang="en-US" altLang="zh-TW" dirty="0"/>
              <a:t>Virtual page numbers are compared in this chain searching for a match.</a:t>
            </a:r>
          </a:p>
          <a:p>
            <a:pPr lvl="2"/>
            <a:r>
              <a:rPr lang="en-US" altLang="zh-TW" dirty="0"/>
              <a:t>If a match is found, the corresponding physical frame is extracted.</a:t>
            </a:r>
          </a:p>
          <a:p>
            <a:endParaRPr lang="zh-TW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70" y="3680585"/>
            <a:ext cx="5177518" cy="298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031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Inverted Page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447800"/>
            <a:ext cx="8856984" cy="5077544"/>
          </a:xfrm>
        </p:spPr>
        <p:txBody>
          <a:bodyPr/>
          <a:lstStyle/>
          <a:p>
            <a:r>
              <a:rPr lang="en-US" altLang="zh-TW" dirty="0"/>
              <a:t>Used when the # of frames is more manageable than the # of pages.</a:t>
            </a:r>
          </a:p>
          <a:p>
            <a:r>
              <a:rPr lang="en-US" altLang="zh-TW" dirty="0"/>
              <a:t>The </a:t>
            </a:r>
            <a:r>
              <a:rPr lang="en-US" altLang="zh-TW" dirty="0" err="1"/>
              <a:t>i-th</a:t>
            </a:r>
            <a:r>
              <a:rPr lang="en-US" altLang="zh-TW" dirty="0"/>
              <a:t> entry contains which page is in frame </a:t>
            </a:r>
            <a:r>
              <a:rPr lang="en-US" altLang="zh-TW" dirty="0" err="1"/>
              <a:t>i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It also includes information about the process that owns that page.</a:t>
            </a:r>
          </a:p>
          <a:p>
            <a:r>
              <a:rPr lang="en-US" altLang="zh-TW" dirty="0"/>
              <a:t>It can reduce memory needed to store page tables, but increases time needed to search the table when a page reference occurs.</a:t>
            </a:r>
          </a:p>
          <a:p>
            <a:pPr lvl="1"/>
            <a:r>
              <a:rPr lang="en-US" altLang="zh-TW" dirty="0"/>
              <a:t>Hash table can be used to limit the search to one or at most a few page table entries.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919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6" y="188640"/>
            <a:ext cx="9036496" cy="1035050"/>
          </a:xfrm>
        </p:spPr>
        <p:txBody>
          <a:bodyPr/>
          <a:lstStyle/>
          <a:p>
            <a:pPr algn="ctr" eaLnBrk="1" hangingPunct="1"/>
            <a:r>
              <a:rPr lang="en-US" altLang="zh-TW" sz="3600" dirty="0"/>
              <a:t>First-Come, First-Served (</a:t>
            </a:r>
            <a:r>
              <a:rPr lang="en-US" altLang="zh-TW" sz="3600" dirty="0">
                <a:solidFill>
                  <a:srgbClr val="FF0000"/>
                </a:solidFill>
              </a:rPr>
              <a:t>FCFS</a:t>
            </a:r>
            <a:r>
              <a:rPr lang="en-US" altLang="zh-TW" sz="3600" dirty="0"/>
              <a:t>)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90650"/>
            <a:ext cx="7566025" cy="484666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sz="1600" dirty="0"/>
              <a:t>		</a:t>
            </a:r>
            <a:r>
              <a:rPr lang="en-US" altLang="zh-TW" u="sng" dirty="0"/>
              <a:t>Process</a:t>
            </a:r>
            <a:r>
              <a:rPr lang="en-US" altLang="zh-TW" dirty="0"/>
              <a:t>	</a:t>
            </a:r>
            <a:r>
              <a:rPr lang="en-US" altLang="zh-TW" u="sng" dirty="0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</a:t>
            </a:r>
            <a:r>
              <a:rPr lang="en-US" altLang="zh-TW" dirty="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	 </a:t>
            </a:r>
            <a:r>
              <a:rPr lang="en-US" altLang="zh-TW" dirty="0"/>
              <a:t>3</a:t>
            </a:r>
            <a:r>
              <a:rPr lang="en-US" altLang="zh-TW" i="1" baseline="-25000" dirty="0"/>
              <a:t> 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dirty="0"/>
              <a:t>Assumed that the processes arrive in the order: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</a:t>
            </a:r>
            <a:r>
              <a:rPr lang="en-US" altLang="zh-TW" dirty="0"/>
              <a:t>,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  </a:t>
            </a:r>
          </a:p>
          <a:p>
            <a:pPr lvl="1"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dirty="0"/>
              <a:t>The Gantt Chart for the schedule is:</a:t>
            </a:r>
            <a:br>
              <a:rPr lang="en-US" altLang="zh-TW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r>
              <a:rPr lang="en-US" altLang="zh-TW" sz="1400" dirty="0"/>
              <a:t/>
            </a:r>
            <a:br>
              <a:rPr lang="en-US" altLang="zh-TW" sz="1400" dirty="0"/>
            </a:br>
            <a:endParaRPr lang="en-US" altLang="zh-TW" sz="1400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altLang="zh-TW" sz="1600" dirty="0"/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dirty="0"/>
              <a:t>Waiting time for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  = 0;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</a:t>
            </a:r>
            <a:r>
              <a:rPr lang="en-US" altLang="zh-TW" dirty="0"/>
              <a:t>  = 24;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 </a:t>
            </a:r>
            <a:r>
              <a:rPr lang="en-US" altLang="zh-TW" dirty="0"/>
              <a:t>= 27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altLang="zh-TW" dirty="0"/>
              <a:t>Average waiting time:  (0 + 24 + 27)/3 = 17</a:t>
            </a:r>
          </a:p>
        </p:txBody>
      </p:sp>
      <p:pic>
        <p:nvPicPr>
          <p:cNvPr id="1741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997300"/>
            <a:ext cx="56578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443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25760"/>
            <a:ext cx="7772400" cy="1143000"/>
          </a:xfrm>
        </p:spPr>
        <p:txBody>
          <a:bodyPr/>
          <a:lstStyle/>
          <a:p>
            <a:pPr algn="ctr"/>
            <a:r>
              <a:rPr lang="en-US" altLang="zh-TW" dirty="0"/>
              <a:t>Inverted Page Table Architecture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73175" y="1594321"/>
            <a:ext cx="6502400" cy="4868307"/>
            <a:chOff x="1273175" y="1594321"/>
            <a:chExt cx="6502400" cy="4868307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3175" y="1594321"/>
              <a:ext cx="6502400" cy="449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文字方塊 4"/>
            <p:cNvSpPr txBox="1"/>
            <p:nvPr/>
          </p:nvSpPr>
          <p:spPr>
            <a:xfrm>
              <a:off x="2771800" y="6093296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Inverted page table</a:t>
              </a:r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203848" y="5914801"/>
              <a:ext cx="1008112" cy="17849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624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FCFS Scheduling (</a:t>
            </a:r>
            <a:r>
              <a:rPr lang="en-US" altLang="zh-TW" dirty="0" err="1"/>
              <a:t>Cont</a:t>
            </a:r>
            <a:r>
              <a:rPr lang="en-US" altLang="zh-TW" dirty="0"/>
              <a:t>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8219256" cy="5149552"/>
          </a:xfrm>
        </p:spPr>
        <p:txBody>
          <a:bodyPr/>
          <a:lstStyle/>
          <a:p>
            <a:pPr>
              <a:tabLst>
                <a:tab pos="3651250" algn="ctr"/>
              </a:tabLst>
            </a:pPr>
            <a:r>
              <a:rPr lang="en-US" altLang="zh-TW" dirty="0"/>
              <a:t>When the processes arrive in the order</a:t>
            </a:r>
          </a:p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</a:t>
            </a:r>
            <a:r>
              <a:rPr lang="en-US" altLang="zh-TW" dirty="0"/>
              <a:t> ,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</a:t>
            </a:r>
            <a:r>
              <a:rPr lang="en-US" altLang="zh-TW" dirty="0"/>
              <a:t> ,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 </a:t>
            </a:r>
          </a:p>
          <a:p>
            <a:pPr>
              <a:tabLst>
                <a:tab pos="3651250" algn="ctr"/>
              </a:tabLst>
            </a:pPr>
            <a:r>
              <a:rPr lang="en-US" altLang="zh-TW" dirty="0"/>
              <a:t>The Gantt chart for the schedule is:</a:t>
            </a:r>
            <a:br>
              <a:rPr lang="en-US" altLang="zh-TW" dirty="0"/>
            </a:br>
            <a:endParaRPr lang="en-US" altLang="zh-TW" dirty="0"/>
          </a:p>
          <a:p>
            <a:pPr>
              <a:tabLst>
                <a:tab pos="3651250" algn="ctr"/>
              </a:tabLst>
            </a:pPr>
            <a:endParaRPr lang="en-US" altLang="zh-TW" dirty="0"/>
          </a:p>
          <a:p>
            <a:pPr>
              <a:tabLst>
                <a:tab pos="3651250" algn="ctr"/>
              </a:tabLst>
            </a:pPr>
            <a:endParaRPr lang="en-US" altLang="zh-TW" dirty="0"/>
          </a:p>
          <a:p>
            <a:pPr>
              <a:tabLst>
                <a:tab pos="3651250" algn="ctr"/>
              </a:tabLst>
            </a:pPr>
            <a:r>
              <a:rPr lang="en-US" altLang="zh-TW" dirty="0"/>
              <a:t>Waiting time for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 </a:t>
            </a:r>
            <a:r>
              <a:rPr lang="en-US" altLang="zh-TW" i="1" dirty="0"/>
              <a:t>=</a:t>
            </a:r>
            <a:r>
              <a:rPr lang="en-US" altLang="zh-TW" dirty="0"/>
              <a:t> 6</a:t>
            </a:r>
            <a:r>
              <a:rPr lang="en-US" altLang="zh-TW" i="1" dirty="0"/>
              <a:t>;</a:t>
            </a:r>
            <a:r>
              <a:rPr lang="en-US" altLang="zh-TW" i="1" baseline="-25000" dirty="0"/>
              <a:t>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</a:t>
            </a:r>
            <a:r>
              <a:rPr lang="en-US" altLang="zh-TW" dirty="0"/>
              <a:t> = 0</a:t>
            </a:r>
            <a:r>
              <a:rPr lang="en-US" altLang="zh-TW" i="1" baseline="-25000" dirty="0"/>
              <a:t>;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 </a:t>
            </a:r>
            <a:r>
              <a:rPr lang="en-US" altLang="zh-TW" i="1" dirty="0"/>
              <a:t>= </a:t>
            </a:r>
            <a:r>
              <a:rPr lang="en-US" altLang="zh-TW" dirty="0"/>
              <a:t>3</a:t>
            </a:r>
            <a:endParaRPr lang="en-US" altLang="zh-TW" i="1" dirty="0"/>
          </a:p>
          <a:p>
            <a:pPr>
              <a:tabLst>
                <a:tab pos="3651250" algn="ctr"/>
              </a:tabLst>
            </a:pPr>
            <a:r>
              <a:rPr lang="en-US" altLang="zh-TW" dirty="0"/>
              <a:t>Average waiting time:   (6 + 0 + 3)/3 = 3</a:t>
            </a:r>
          </a:p>
          <a:p>
            <a:pPr lvl="1">
              <a:tabLst>
                <a:tab pos="3651250" algn="ctr"/>
              </a:tabLst>
            </a:pPr>
            <a:r>
              <a:rPr lang="en-US" altLang="zh-TW" dirty="0"/>
              <a:t>It is much better than the previous case</a:t>
            </a:r>
          </a:p>
          <a:p>
            <a:pPr>
              <a:tabLst>
                <a:tab pos="3651250" algn="ctr"/>
              </a:tabLst>
            </a:pPr>
            <a:r>
              <a:rPr lang="en-US" altLang="zh-TW" dirty="0">
                <a:solidFill>
                  <a:srgbClr val="FF0000"/>
                </a:solidFill>
              </a:rPr>
              <a:t>Convoy effect : </a:t>
            </a:r>
          </a:p>
          <a:p>
            <a:pPr lvl="1">
              <a:tabLst>
                <a:tab pos="3651250" algn="ctr"/>
              </a:tabLst>
            </a:pPr>
            <a:r>
              <a:rPr lang="en-US" altLang="zh-TW" dirty="0"/>
              <a:t>A short process may be slow down by a long process</a:t>
            </a:r>
          </a:p>
        </p:txBody>
      </p:sp>
      <p:pic>
        <p:nvPicPr>
          <p:cNvPr id="19460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89188"/>
            <a:ext cx="56769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20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Shortest-Job-First (SJF) Scheduling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47800"/>
            <a:ext cx="8136904" cy="3925416"/>
          </a:xfrm>
        </p:spPr>
        <p:txBody>
          <a:bodyPr/>
          <a:lstStyle/>
          <a:p>
            <a:r>
              <a:rPr lang="en-US" altLang="zh-TW" dirty="0"/>
              <a:t>Associate with each process the length of its next CPU burst.  </a:t>
            </a:r>
          </a:p>
          <a:p>
            <a:pPr lvl="1"/>
            <a:r>
              <a:rPr lang="en-US" altLang="zh-TW" dirty="0"/>
              <a:t>Use these lengths to schedule the shortest process first</a:t>
            </a:r>
          </a:p>
          <a:p>
            <a:r>
              <a:rPr lang="en-US" altLang="zh-TW" dirty="0"/>
              <a:t>SJF is optimal with respective to average waiting time for a given set of processes.</a:t>
            </a:r>
          </a:p>
          <a:p>
            <a:pPr lvl="1"/>
            <a:r>
              <a:rPr lang="en-US" altLang="zh-TW" dirty="0">
                <a:ea typeface="ＭＳ Ｐゴシック" panose="020B0600070205080204" pitchFamily="34" charset="-128"/>
              </a:rPr>
              <a:t>The difficulty is knowing the length of the next CPU request</a:t>
            </a:r>
          </a:p>
        </p:txBody>
      </p:sp>
    </p:spTree>
    <p:extLst>
      <p:ext uri="{BB962C8B-B14F-4D97-AF65-F5344CB8AC3E}">
        <p14:creationId xmlns:p14="http://schemas.microsoft.com/office/powerpoint/2010/main" val="185014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447800"/>
            <a:ext cx="7772400" cy="4933528"/>
          </a:xfrm>
        </p:spPr>
        <p:txBody>
          <a:bodyPr/>
          <a:lstStyle/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TW" altLang="en-US" dirty="0"/>
              <a:t>		</a:t>
            </a:r>
            <a:r>
              <a:rPr lang="en-US" altLang="zh-TW" u="sng" dirty="0"/>
              <a:t>Process	Arrival Time</a:t>
            </a:r>
            <a:r>
              <a:rPr lang="en-US" altLang="zh-TW" dirty="0"/>
              <a:t>	</a:t>
            </a:r>
            <a:r>
              <a:rPr lang="en-US" altLang="zh-TW" u="sng" dirty="0"/>
              <a:t>Burst Time</a:t>
            </a:r>
            <a:endParaRPr lang="en-US" altLang="zh-TW" dirty="0"/>
          </a:p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	0.0	7</a:t>
            </a:r>
          </a:p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	</a:t>
            </a:r>
            <a:r>
              <a:rPr lang="en-US" altLang="zh-TW" dirty="0"/>
              <a:t>2.0	4</a:t>
            </a:r>
          </a:p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</a:t>
            </a:r>
            <a:r>
              <a:rPr lang="en-US" altLang="zh-TW" dirty="0"/>
              <a:t>	4.0	1</a:t>
            </a:r>
          </a:p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4</a:t>
            </a:r>
            <a:r>
              <a:rPr lang="en-US" altLang="zh-TW" dirty="0"/>
              <a:t>	5.0	4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SJF (non-preemptive)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Average waiting time = (0 + 6 + 3 + 7)/4  = 4</a:t>
            </a:r>
            <a:endParaRPr lang="en-US" altLang="zh-TW" i="1" baseline="-250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7772400" cy="1143000"/>
          </a:xfrm>
        </p:spPr>
        <p:txBody>
          <a:bodyPr anchor="ctr"/>
          <a:lstStyle/>
          <a:p>
            <a:pPr algn="ctr" eaLnBrk="1" hangingPunct="1"/>
            <a:r>
              <a:rPr lang="en-US" altLang="zh-TW" dirty="0"/>
              <a:t>Example of Non-Preemptive SJF</a:t>
            </a:r>
          </a:p>
        </p:txBody>
      </p:sp>
      <p:pic>
        <p:nvPicPr>
          <p:cNvPr id="23556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495006"/>
            <a:ext cx="56769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624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/>
          <a:lstStyle/>
          <a:p>
            <a:pPr algn="ctr" eaLnBrk="1" hangingPunct="1"/>
            <a:r>
              <a:rPr lang="en-US" altLang="zh-TW" dirty="0"/>
              <a:t>Shortest Remaining Time First (SRTF) (Preemptive SJF)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447800"/>
            <a:ext cx="7772400" cy="5149552"/>
          </a:xfrm>
          <a:noFill/>
        </p:spPr>
        <p:txBody>
          <a:bodyPr/>
          <a:lstStyle/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TW" altLang="en-US" dirty="0"/>
              <a:t>		</a:t>
            </a:r>
            <a:r>
              <a:rPr lang="en-US" altLang="zh-TW" u="sng" dirty="0"/>
              <a:t>Process	Arrival Time</a:t>
            </a:r>
            <a:r>
              <a:rPr lang="en-US" altLang="zh-TW" dirty="0"/>
              <a:t>	</a:t>
            </a:r>
            <a:r>
              <a:rPr lang="en-US" altLang="zh-TW" u="sng" dirty="0"/>
              <a:t>Burst Time</a:t>
            </a:r>
            <a:endParaRPr lang="en-US" altLang="zh-TW" dirty="0"/>
          </a:p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1</a:t>
            </a:r>
            <a:r>
              <a:rPr lang="en-US" altLang="zh-TW" dirty="0"/>
              <a:t>	0.0	7</a:t>
            </a:r>
          </a:p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2	</a:t>
            </a:r>
            <a:r>
              <a:rPr lang="en-US" altLang="zh-TW" dirty="0"/>
              <a:t>2.0	4</a:t>
            </a:r>
          </a:p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3</a:t>
            </a:r>
            <a:r>
              <a:rPr lang="en-US" altLang="zh-TW" dirty="0"/>
              <a:t>	4.0	1</a:t>
            </a:r>
          </a:p>
          <a:p>
            <a:pPr eaLnBrk="1" hangingPunct="1"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		 </a:t>
            </a:r>
            <a:r>
              <a:rPr lang="en-US" altLang="zh-TW" i="1" dirty="0"/>
              <a:t>P</a:t>
            </a:r>
            <a:r>
              <a:rPr lang="en-US" altLang="zh-TW" i="1" baseline="-25000" dirty="0"/>
              <a:t>4</a:t>
            </a:r>
            <a:r>
              <a:rPr lang="en-US" altLang="zh-TW" dirty="0"/>
              <a:t>	5.0	4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SRTF (preemptive SJF)</a:t>
            </a:r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endParaRPr lang="en-US" altLang="zh-TW" dirty="0"/>
          </a:p>
          <a:p>
            <a:pPr eaLnBrk="1" hangingPunct="1"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TW" dirty="0"/>
              <a:t>Average waiting time = (9 + 1 + 0 +2)/4 = 3</a:t>
            </a:r>
            <a:endParaRPr lang="en-US" altLang="zh-TW" i="1" baseline="-25000" dirty="0"/>
          </a:p>
        </p:txBody>
      </p:sp>
      <p:pic>
        <p:nvPicPr>
          <p:cNvPr id="24580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4506689"/>
            <a:ext cx="602932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363163"/>
      </p:ext>
    </p:extLst>
  </p:cSld>
  <p:clrMapOvr>
    <a:masterClrMapping/>
  </p:clrMapOvr>
</p:sld>
</file>

<file path=ppt/theme/theme1.xml><?xml version="1.0" encoding="utf-8"?>
<a:theme xmlns:a="http://schemas.openxmlformats.org/drawingml/2006/main" name="4_公正">
  <a:themeElements>
    <a:clrScheme name="4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4_公正">
      <a:majorFont>
        <a:latin typeface="Franklin Gothic Book"/>
        <a:ea typeface="新細明體"/>
        <a:cs typeface=""/>
      </a:majorFont>
      <a:minorFont>
        <a:latin typeface="Perpet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公正">
  <a:themeElements>
    <a:clrScheme name="5_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5_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公正">
  <a:themeElements>
    <a:clrScheme name="公正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</a:majorFont>
      <a:minorFont>
        <a:latin typeface="Perpet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公正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20899</TotalTime>
  <Words>3360</Words>
  <Application>Microsoft Office PowerPoint</Application>
  <PresentationFormat>如螢幕大小 (4:3)</PresentationFormat>
  <Paragraphs>403</Paragraphs>
  <Slides>50</Slides>
  <Notes>14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3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50</vt:i4>
      </vt:variant>
    </vt:vector>
  </HeadingPairs>
  <TitlesOfParts>
    <vt:vector size="69" baseType="lpstr">
      <vt:lpstr>Monotype Sorts</vt:lpstr>
      <vt:lpstr>ＭＳ Ｐゴシック</vt:lpstr>
      <vt:lpstr>微軟正黑體</vt:lpstr>
      <vt:lpstr>新細明體</vt:lpstr>
      <vt:lpstr>Arial</vt:lpstr>
      <vt:lpstr>Calibri</vt:lpstr>
      <vt:lpstr>Cambria Math</vt:lpstr>
      <vt:lpstr>Franklin Gothic Book</vt:lpstr>
      <vt:lpstr>Helvetica</vt:lpstr>
      <vt:lpstr>Perpetua</vt:lpstr>
      <vt:lpstr>Symbol</vt:lpstr>
      <vt:lpstr>Times New Roman</vt:lpstr>
      <vt:lpstr>Verdana</vt:lpstr>
      <vt:lpstr>Wingdings 2</vt:lpstr>
      <vt:lpstr>4_公正</vt:lpstr>
      <vt:lpstr>5_公正</vt:lpstr>
      <vt:lpstr>公正</vt:lpstr>
      <vt:lpstr>Equation</vt:lpstr>
      <vt:lpstr>方程式</vt:lpstr>
      <vt:lpstr>Operating System Principles - 2</vt:lpstr>
      <vt:lpstr>Life Cycle of a Thread/Process </vt:lpstr>
      <vt:lpstr>CPU Scheduler &amp; Dispatcher</vt:lpstr>
      <vt:lpstr>Scheduling Criteria</vt:lpstr>
      <vt:lpstr>First-Come, First-Served (FCFS) Scheduling</vt:lpstr>
      <vt:lpstr>FCFS Scheduling (Cont)</vt:lpstr>
      <vt:lpstr>Shortest-Job-First (SJF) Scheduling</vt:lpstr>
      <vt:lpstr>Example of Non-Preemptive SJF</vt:lpstr>
      <vt:lpstr>Shortest Remaining Time First (SRTF) (Preemptive SJF)</vt:lpstr>
      <vt:lpstr>The Next CPU Burst</vt:lpstr>
      <vt:lpstr>Round Robin (RR)</vt:lpstr>
      <vt:lpstr>Priority Scheduling</vt:lpstr>
      <vt:lpstr>Multilevel Queues</vt:lpstr>
      <vt:lpstr>Multilevel Queue Scheduling</vt:lpstr>
      <vt:lpstr>Multilevel Feedback Queues</vt:lpstr>
      <vt:lpstr>Example of Multilevel Feedback Queue</vt:lpstr>
      <vt:lpstr>Multilevel Feedback Queues</vt:lpstr>
      <vt:lpstr>Real Time Applications</vt:lpstr>
      <vt:lpstr>Real-Time (RT) Systems</vt:lpstr>
      <vt:lpstr>RT Processes</vt:lpstr>
      <vt:lpstr>RT Scheduling</vt:lpstr>
      <vt:lpstr>LSF vs. EDF</vt:lpstr>
      <vt:lpstr>Rate Monotonic Scheduling</vt:lpstr>
      <vt:lpstr>Rate monotonic example</vt:lpstr>
      <vt:lpstr>CPU Memory Access</vt:lpstr>
      <vt:lpstr>Binding of Instructions and Data to Memory</vt:lpstr>
      <vt:lpstr>Static &amp; Dynamic Linker</vt:lpstr>
      <vt:lpstr>How do programs specify memory access?</vt:lpstr>
      <vt:lpstr>Logical vs. Physical Address Space</vt:lpstr>
      <vt:lpstr>MMU Based Relocatable Addressing</vt:lpstr>
      <vt:lpstr>Program Linking</vt:lpstr>
      <vt:lpstr>Dynamic Loading</vt:lpstr>
      <vt:lpstr>Shared Library</vt:lpstr>
      <vt:lpstr>Memory Management</vt:lpstr>
      <vt:lpstr>Swapping</vt:lpstr>
      <vt:lpstr>Schematic View of Swapping</vt:lpstr>
      <vt:lpstr>Multiple Fixed Partitions</vt:lpstr>
      <vt:lpstr>Multiple Variable Partitions (MVP)</vt:lpstr>
      <vt:lpstr>Allocation Algorithms for MVP </vt:lpstr>
      <vt:lpstr>Page-Based Memory Management</vt:lpstr>
      <vt:lpstr>Page Translation</vt:lpstr>
      <vt:lpstr>Implementation of Page Table</vt:lpstr>
      <vt:lpstr>Paging With TLB</vt:lpstr>
      <vt:lpstr>Effective Access Time with TLB</vt:lpstr>
      <vt:lpstr>Paging for Large Address Space</vt:lpstr>
      <vt:lpstr>Hierarchical Paging  </vt:lpstr>
      <vt:lpstr>Address-Translation in Two-Level Paging Scheme</vt:lpstr>
      <vt:lpstr>Hashed Page Tables</vt:lpstr>
      <vt:lpstr>Inverted Page Table</vt:lpstr>
      <vt:lpstr>Inverted Page Table Architecture</vt:lpstr>
    </vt:vector>
  </TitlesOfParts>
  <Company>she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she</dc:creator>
  <cp:lastModifiedBy>user</cp:lastModifiedBy>
  <cp:revision>314</cp:revision>
  <dcterms:created xsi:type="dcterms:W3CDTF">2009-09-21T01:12:33Z</dcterms:created>
  <dcterms:modified xsi:type="dcterms:W3CDTF">2024-02-05T08:44:58Z</dcterms:modified>
</cp:coreProperties>
</file>