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71" r:id="rId12"/>
    <p:sldId id="258" r:id="rId13"/>
    <p:sldId id="267" r:id="rId14"/>
    <p:sldId id="270" r:id="rId15"/>
    <p:sldId id="272" r:id="rId16"/>
    <p:sldId id="275" r:id="rId17"/>
    <p:sldId id="277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tjm155_pitt_edu/Documents/CS%201645%20Term%20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 # of Processes vs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Sheet1!$B$2</c:f>
              <c:strCache>
                <c:ptCount val="1"/>
                <c:pt idx="0">
                  <c:v>Time (microseconds)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750</c:v>
                </c:pt>
                <c:pt idx="8">
                  <c:v>1000</c:v>
                </c:pt>
                <c:pt idx="9">
                  <c:v>1500</c:v>
                </c:pt>
              </c:numCache>
            </c:num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2117000</c:v>
                </c:pt>
                <c:pt idx="1">
                  <c:v>1122000</c:v>
                </c:pt>
                <c:pt idx="2">
                  <c:v>978000</c:v>
                </c:pt>
                <c:pt idx="3">
                  <c:v>926000</c:v>
                </c:pt>
                <c:pt idx="4">
                  <c:v>885000</c:v>
                </c:pt>
                <c:pt idx="5">
                  <c:v>869000</c:v>
                </c:pt>
                <c:pt idx="6">
                  <c:v>907000</c:v>
                </c:pt>
                <c:pt idx="7">
                  <c:v>883000</c:v>
                </c:pt>
                <c:pt idx="8">
                  <c:v>875000</c:v>
                </c:pt>
                <c:pt idx="9">
                  <c:v>914000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6-4D29-B0D0-DA647C5FC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084360"/>
        <c:axId val="3701407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# Processes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50</c:v>
                      </c:pt>
                      <c:pt idx="4">
                        <c:v>100</c:v>
                      </c:pt>
                      <c:pt idx="5">
                        <c:v>200</c:v>
                      </c:pt>
                      <c:pt idx="6">
                        <c:v>500</c:v>
                      </c:pt>
                      <c:pt idx="7">
                        <c:v>750</c:v>
                      </c:pt>
                      <c:pt idx="8">
                        <c:v>1000</c:v>
                      </c:pt>
                      <c:pt idx="9">
                        <c:v>1500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50</c:v>
                      </c:pt>
                      <c:pt idx="4">
                        <c:v>100</c:v>
                      </c:pt>
                      <c:pt idx="5">
                        <c:v>200</c:v>
                      </c:pt>
                      <c:pt idx="6">
                        <c:v>500</c:v>
                      </c:pt>
                      <c:pt idx="7">
                        <c:v>750</c:v>
                      </c:pt>
                      <c:pt idx="8">
                        <c:v>1000</c:v>
                      </c:pt>
                      <c:pt idx="9">
                        <c:v>1500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D56-4D29-B0D0-DA647C5FCB86}"/>
                  </c:ext>
                </c:extLst>
              </c15:ser>
            </c15:filteredLineSeries>
          </c:ext>
        </c:extLst>
      </c:lineChart>
      <c:catAx>
        <c:axId val="304084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40768"/>
        <c:crosses val="autoZero"/>
        <c:auto val="1"/>
        <c:lblAlgn val="ctr"/>
        <c:lblOffset val="100"/>
        <c:noMultiLvlLbl val="0"/>
      </c:catAx>
      <c:valAx>
        <c:axId val="3701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8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7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3378F94-22C4-461A-A7C0-275ACCD8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2135205"/>
            <a:ext cx="6834511" cy="28553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0BA6E-E9CB-4D81-AAC7-A1F664240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USING ELIXIR FOR Concurrent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EF74-4800-4FBE-B96A-FFBA6520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 presentation BY:</a:t>
            </a:r>
          </a:p>
          <a:p>
            <a:r>
              <a:rPr lang="en-US" dirty="0" err="1">
                <a:solidFill>
                  <a:srgbClr val="EBEBEB"/>
                </a:solidFill>
              </a:rPr>
              <a:t>tyLER</a:t>
            </a:r>
            <a:r>
              <a:rPr lang="en-US" dirty="0">
                <a:solidFill>
                  <a:srgbClr val="EBEBEB"/>
                </a:solidFill>
              </a:rPr>
              <a:t> , Tyler ,  and Danny Forman</a:t>
            </a:r>
          </a:p>
        </p:txBody>
      </p:sp>
    </p:spTree>
    <p:extLst>
      <p:ext uri="{BB962C8B-B14F-4D97-AF65-F5344CB8AC3E}">
        <p14:creationId xmlns:p14="http://schemas.microsoft.com/office/powerpoint/2010/main" val="381988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1AD4-75B3-4514-921E-B96AB2B1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B936-9B9B-4FF8-AC38-8E1AE529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offers a variety of different methods of abstracting the spawn() process.</a:t>
            </a:r>
          </a:p>
          <a:p>
            <a:r>
              <a:rPr lang="en-US" dirty="0"/>
              <a:t>In our project, we used tasks</a:t>
            </a:r>
          </a:p>
          <a:p>
            <a:pPr lvl="1"/>
            <a:r>
              <a:rPr lang="en-US" dirty="0"/>
              <a:t>Tasks automatically create a new process, and update their value when the new process returns</a:t>
            </a:r>
          </a:p>
          <a:p>
            <a:r>
              <a:rPr lang="en-US" dirty="0"/>
              <a:t>We used the </a:t>
            </a:r>
            <a:r>
              <a:rPr lang="en-US" dirty="0" err="1"/>
              <a:t>async_stream</a:t>
            </a:r>
            <a:r>
              <a:rPr lang="en-US" dirty="0"/>
              <a:t>() function to create a number of asynchronous process</a:t>
            </a:r>
          </a:p>
          <a:p>
            <a:pPr lvl="1"/>
            <a:r>
              <a:rPr lang="en-US" dirty="0"/>
              <a:t>EX:</a:t>
            </a:r>
          </a:p>
          <a:p>
            <a:pPr marL="324000" lvl="1" indent="0">
              <a:buNone/>
            </a:pPr>
            <a:r>
              <a:rPr lang="en-US" dirty="0" err="1"/>
              <a:t>Task.asyc_tream</a:t>
            </a:r>
            <a:r>
              <a:rPr lang="en-US" dirty="0"/>
              <a:t>(1…</a:t>
            </a:r>
            <a:r>
              <a:rPr lang="en-US" dirty="0" err="1"/>
              <a:t>num_processes</a:t>
            </a:r>
            <a:r>
              <a:rPr lang="en-US" dirty="0"/>
              <a:t>, module, </a:t>
            </a:r>
            <a:r>
              <a:rPr lang="en-US" dirty="0" err="1"/>
              <a:t>function_name</a:t>
            </a:r>
            <a:r>
              <a:rPr lang="en-US" dirty="0"/>
              <a:t>, arguments, options)</a:t>
            </a:r>
          </a:p>
          <a:p>
            <a:pPr lvl="1"/>
            <a:r>
              <a:rPr lang="en-US" dirty="0"/>
              <a:t>The main change made was redefining the default :timeout option, because of the time it took to run</a:t>
            </a:r>
          </a:p>
        </p:txBody>
      </p:sp>
    </p:spTree>
    <p:extLst>
      <p:ext uri="{BB962C8B-B14F-4D97-AF65-F5344CB8AC3E}">
        <p14:creationId xmlns:p14="http://schemas.microsoft.com/office/powerpoint/2010/main" val="259766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BC37-632D-478B-A5C8-3BD306E25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A5E5F-D6CF-4E27-9696-005E63E8B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MMULT and TRAP</a:t>
            </a:r>
          </a:p>
        </p:txBody>
      </p:sp>
    </p:spTree>
    <p:extLst>
      <p:ext uri="{BB962C8B-B14F-4D97-AF65-F5344CB8AC3E}">
        <p14:creationId xmlns:p14="http://schemas.microsoft.com/office/powerpoint/2010/main" val="418842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3348-2A99-4387-A0E8-AB9F5C76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ELIXIR MMULT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7A81-48DC-4287-BAC1-72F01AD6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MMULT Size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CC0C98-A1FC-41AD-8380-744E5C85C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3512861"/>
              </p:ext>
            </p:extLst>
          </p:nvPr>
        </p:nvGraphicFramePr>
        <p:xfrm>
          <a:off x="887218" y="3145872"/>
          <a:ext cx="4037118" cy="255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336">
                  <a:extLst>
                    <a:ext uri="{9D8B030D-6E8A-4147-A177-3AD203B41FA5}">
                      <a16:colId xmlns:a16="http://schemas.microsoft.com/office/drawing/2014/main" val="736951859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2754889062"/>
                    </a:ext>
                  </a:extLst>
                </a:gridCol>
                <a:gridCol w="1828129">
                  <a:extLst>
                    <a:ext uri="{9D8B030D-6E8A-4147-A177-3AD203B41FA5}">
                      <a16:colId xmlns:a16="http://schemas.microsoft.com/office/drawing/2014/main" val="1405422157"/>
                    </a:ext>
                  </a:extLst>
                </a:gridCol>
              </a:tblGrid>
              <a:tr h="649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MMULT Processes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(seconds)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9178030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2044347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7713391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4405025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0231726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555063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857572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6D321-6281-4793-A062-510013399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3572" y="2288423"/>
            <a:ext cx="5087073" cy="553373"/>
          </a:xfrm>
        </p:spPr>
        <p:txBody>
          <a:bodyPr/>
          <a:lstStyle/>
          <a:p>
            <a:r>
              <a:rPr lang="en-US" dirty="0"/>
              <a:t>MMULT Size 50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069ADB-21A8-4AFF-9DF3-67FEDE218E0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44095629"/>
              </p:ext>
            </p:extLst>
          </p:nvPr>
        </p:nvGraphicFramePr>
        <p:xfrm>
          <a:off x="5813573" y="3145872"/>
          <a:ext cx="4509748" cy="255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295">
                  <a:extLst>
                    <a:ext uri="{9D8B030D-6E8A-4147-A177-3AD203B41FA5}">
                      <a16:colId xmlns:a16="http://schemas.microsoft.com/office/drawing/2014/main" val="777979869"/>
                    </a:ext>
                  </a:extLst>
                </a:gridCol>
                <a:gridCol w="941303">
                  <a:extLst>
                    <a:ext uri="{9D8B030D-6E8A-4147-A177-3AD203B41FA5}">
                      <a16:colId xmlns:a16="http://schemas.microsoft.com/office/drawing/2014/main" val="593291399"/>
                    </a:ext>
                  </a:extLst>
                </a:gridCol>
                <a:gridCol w="2042150">
                  <a:extLst>
                    <a:ext uri="{9D8B030D-6E8A-4147-A177-3AD203B41FA5}">
                      <a16:colId xmlns:a16="http://schemas.microsoft.com/office/drawing/2014/main" val="1386714534"/>
                    </a:ext>
                  </a:extLst>
                </a:gridCol>
              </a:tblGrid>
              <a:tr h="6496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 MMULT Processes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(seconds)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8771971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155.066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703777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6546486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60.932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6753178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50.349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715418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131.399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8633949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166.094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02224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2292F7B-921F-44C8-8014-039B0DAE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46423" y="-151929"/>
            <a:ext cx="2013842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CE11-62B9-4D3D-92C1-F3B81376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 MMULT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4105-9048-46C6-90F8-1DB744AF2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7C76E-2C1E-4E90-AE03-9645CC018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34DF5-3157-42DF-A42B-BB3AFD6C9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5D108-F5AB-44BE-B9C6-0AA77522F6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89C4-F4AA-4A29-822D-00BBF589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MMULT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43F5-F257-492C-9490-28242B9E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Elixir was really bad here</a:t>
            </a:r>
          </a:p>
          <a:p>
            <a:r>
              <a:rPr lang="en-US" dirty="0"/>
              <a:t>We attribute this to how Elixir stores and uses data</a:t>
            </a:r>
          </a:p>
          <a:p>
            <a:pPr lvl="1"/>
            <a:r>
              <a:rPr lang="en-US" dirty="0"/>
              <a:t>Saved data is immutable, so any updated information required linear time rewrites.</a:t>
            </a:r>
          </a:p>
          <a:p>
            <a:pPr lvl="1"/>
            <a:r>
              <a:rPr lang="en-US" dirty="0"/>
              <a:t>When done repeatedly, this creates exponentially more time</a:t>
            </a:r>
          </a:p>
          <a:p>
            <a:r>
              <a:rPr lang="en-US" dirty="0"/>
              <a:t>However, we don’t see overhead costs until there are more processes than the problem size.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053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F1B-D426-4244-9E67-48BE099A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ELIXIR TRAP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04D54E-D489-4C97-92F5-DAC2B7B929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6952033"/>
              </p:ext>
            </p:extLst>
          </p:nvPr>
        </p:nvGraphicFramePr>
        <p:xfrm>
          <a:off x="466531" y="2369976"/>
          <a:ext cx="3974840" cy="34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2407">
                  <a:extLst>
                    <a:ext uri="{9D8B030D-6E8A-4147-A177-3AD203B41FA5}">
                      <a16:colId xmlns:a16="http://schemas.microsoft.com/office/drawing/2014/main" val="3299561113"/>
                    </a:ext>
                  </a:extLst>
                </a:gridCol>
                <a:gridCol w="2202433">
                  <a:extLst>
                    <a:ext uri="{9D8B030D-6E8A-4147-A177-3AD203B41FA5}">
                      <a16:colId xmlns:a16="http://schemas.microsoft.com/office/drawing/2014/main" val="2786623419"/>
                    </a:ext>
                  </a:extLst>
                </a:gridCol>
              </a:tblGrid>
              <a:tr h="810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of TRAP Processes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(microseconds)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719932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2117000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9554006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1122000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4542756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978000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8571718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6422804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264881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869000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2657847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907000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3287244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67150407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5970804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914000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791917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7199602-42FC-4ACA-98C6-BAB43911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4D8C7B-6023-48E4-98C3-DD7D071D6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65229"/>
              </p:ext>
            </p:extLst>
          </p:nvPr>
        </p:nvGraphicFramePr>
        <p:xfrm>
          <a:off x="5493591" y="2481849"/>
          <a:ext cx="5281126" cy="320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96AB608-D631-4442-8310-037AE17A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F637-B67F-4970-83EB-947E3C51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C 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DDA1-A113-4223-AD69-15D7C3DBE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D172C-2984-4BDE-9A09-203C9898F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55C96-3C9D-4E15-9EBA-CC94C38DB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5B71D-15CA-4740-9FFA-E5C55E82E3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56AC-BC51-4204-98FB-0ED10FB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ELIXIR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D2EA-EAE3-4685-A4E9-9F48CEA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maintained a competitive edge in this case.</a:t>
            </a:r>
          </a:p>
        </p:txBody>
      </p:sp>
    </p:spTree>
    <p:extLst>
      <p:ext uri="{BB962C8B-B14F-4D97-AF65-F5344CB8AC3E}">
        <p14:creationId xmlns:p14="http://schemas.microsoft.com/office/powerpoint/2010/main" val="208541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2D60-8B79-44F6-8872-B41034513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B3FA-14B4-4104-A698-7FCE5BC8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B807-2CB6-47C1-A43B-E634A77D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ELIXIR WORTH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01A9-81C4-44C7-9A39-A04F471F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usage, and environment</a:t>
            </a:r>
          </a:p>
          <a:p>
            <a:pPr lvl="1"/>
            <a:r>
              <a:rPr lang="en-US" dirty="0"/>
              <a:t>Not a good choice for manipulating lots of data in memory</a:t>
            </a:r>
          </a:p>
          <a:p>
            <a:pPr lvl="1"/>
            <a:r>
              <a:rPr lang="en-US" dirty="0"/>
              <a:t>Good for creating a lot of threads</a:t>
            </a:r>
          </a:p>
          <a:p>
            <a:r>
              <a:rPr lang="en-US" dirty="0"/>
              <a:t>Functional Programming can be difficult coming from an Iterative background</a:t>
            </a:r>
          </a:p>
        </p:txBody>
      </p:sp>
    </p:spTree>
    <p:extLst>
      <p:ext uri="{BB962C8B-B14F-4D97-AF65-F5344CB8AC3E}">
        <p14:creationId xmlns:p14="http://schemas.microsoft.com/office/powerpoint/2010/main" val="8906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359-ACE0-4790-82E6-2FA1BCA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Elixir?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8AC8-DA3A-40B6-9E00-62B286D7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is a functional programming language </a:t>
            </a:r>
          </a:p>
          <a:p>
            <a:r>
              <a:rPr lang="en-US" dirty="0"/>
              <a:t>It is dynamic, and easy to use for distributed and concurrent systems</a:t>
            </a:r>
          </a:p>
          <a:p>
            <a:r>
              <a:rPr lang="en-US" dirty="0"/>
              <a:t>Its threads are extremely lightweight, even when compared to similar languages</a:t>
            </a:r>
          </a:p>
          <a:p>
            <a:r>
              <a:rPr lang="en-US" dirty="0"/>
              <a:t>Elixir is easy to extend with libraries, and there is a lot of community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7DD-1EC1-4C0B-A53A-83A21764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8B35-B969-44A9-AA25-387A147D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Features all the usual basic types (integer, float, string, Booleans) </a:t>
            </a:r>
          </a:p>
          <a:p>
            <a:pPr lvl="1"/>
            <a:r>
              <a:rPr lang="en-US" dirty="0"/>
              <a:t>The way integers and floats are stored there are no overflow errors, they can be made larger as long as there is more space in memory</a:t>
            </a:r>
          </a:p>
          <a:p>
            <a:r>
              <a:rPr lang="en-US" dirty="0"/>
              <a:t>There are three major additions to this list: atoms, lists, and tuples</a:t>
            </a:r>
          </a:p>
          <a:p>
            <a:pPr lvl="1"/>
            <a:r>
              <a:rPr lang="en-US" dirty="0"/>
              <a:t>Atoms are constants whose value equals its own name</a:t>
            </a:r>
          </a:p>
          <a:p>
            <a:pPr lvl="1"/>
            <a:r>
              <a:rPr lang="en-US" dirty="0"/>
              <a:t>Lists are linked lists, but modifying a list returns a new list</a:t>
            </a:r>
          </a:p>
          <a:p>
            <a:pPr lvl="1"/>
            <a:r>
              <a:rPr lang="en-US" dirty="0"/>
              <a:t>Tuples are stored contiguously in memory, and are also immutable</a:t>
            </a:r>
          </a:p>
          <a:p>
            <a:pPr lvl="2"/>
            <a:r>
              <a:rPr lang="en-US" dirty="0"/>
              <a:t>Many functions actually return a tuple rather than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23686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FD5B-478B-4809-90B7-5B41AF59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ATOM, LIST,  &amp; TUPLE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CC3-09E8-4261-BB1B-AF64BCF6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6082"/>
            <a:ext cx="11029615" cy="3852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:Pittsburgh is an example of an atom</a:t>
            </a:r>
          </a:p>
          <a:p>
            <a:pPr marL="0" indent="0">
              <a:buNone/>
            </a:pPr>
            <a:r>
              <a:rPr lang="en-US" dirty="0"/>
              <a:t>	The function </a:t>
            </a:r>
            <a:r>
              <a:rPr lang="en-US" dirty="0" err="1"/>
              <a:t>isAtom</a:t>
            </a:r>
            <a:r>
              <a:rPr lang="en-US" dirty="0"/>
              <a:t>(:Pittsburgh) will return true</a:t>
            </a:r>
          </a:p>
          <a:p>
            <a:pPr marL="0" indent="0">
              <a:buNone/>
            </a:pPr>
            <a:r>
              <a:rPr lang="en-US" dirty="0"/>
              <a:t>	Any phrase can be an Atom if  is called like so:  : “Atom Name” is another valid Atom</a:t>
            </a:r>
          </a:p>
          <a:p>
            <a:pPr marL="0" indent="0">
              <a:buNone/>
            </a:pPr>
            <a:r>
              <a:rPr lang="en-US" dirty="0"/>
              <a:t>A List is called like so:</a:t>
            </a:r>
          </a:p>
          <a:p>
            <a:pPr marL="0" indent="0">
              <a:buNone/>
            </a:pPr>
            <a:r>
              <a:rPr lang="en-US" dirty="0"/>
              <a:t>	[1,2,3,4]  is a list, a list does not have to share values [:Pittsburgh, 412] is also a valid list</a:t>
            </a:r>
          </a:p>
          <a:p>
            <a:pPr marL="0" indent="0">
              <a:buNone/>
            </a:pPr>
            <a:r>
              <a:rPr lang="en-US" dirty="0"/>
              <a:t>	You can use concatenation functions on lists</a:t>
            </a:r>
          </a:p>
          <a:p>
            <a:pPr marL="0" indent="0">
              <a:buNone/>
            </a:pPr>
            <a:r>
              <a:rPr lang="en-US" dirty="0"/>
              <a:t>A Tuple is called like a list but with curly brackets:</a:t>
            </a:r>
          </a:p>
          <a:p>
            <a:pPr marL="0" indent="0">
              <a:buNone/>
            </a:pPr>
            <a:r>
              <a:rPr lang="en-US" dirty="0"/>
              <a:t>	{1,2,3,4} is a tuple, and so is {:Pittsburgh, 412}</a:t>
            </a:r>
          </a:p>
          <a:p>
            <a:pPr marL="0" indent="0">
              <a:buNone/>
            </a:pPr>
            <a:r>
              <a:rPr lang="en-US" dirty="0"/>
              <a:t>	Many Elixir functions return a tuple {:ok, </a:t>
            </a:r>
            <a:r>
              <a:rPr lang="en-US" dirty="0" err="1"/>
              <a:t>return_value</a:t>
            </a:r>
            <a:r>
              <a:rPr lang="en-US" dirty="0"/>
              <a:t>}, with the :ok atom denoting that the function completed 	</a:t>
            </a:r>
            <a:r>
              <a:rPr lang="en-US" dirty="0" err="1"/>
              <a:t>successsfully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462F-C27D-485B-BAA1-DA9017BE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21A8-749A-4E67-BF39-1B7844AB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Functional Programming, functions are the most focus of the language, and the focus is on the process of transforming data</a:t>
            </a:r>
          </a:p>
          <a:p>
            <a:r>
              <a:rPr lang="en-US" dirty="0"/>
              <a:t>Defining a function:</a:t>
            </a:r>
            <a:br>
              <a:rPr lang="en-US" dirty="0"/>
            </a:br>
            <a:r>
              <a:rPr lang="en-US" dirty="0"/>
              <a:t>	def function(arg1, arg2) do</a:t>
            </a:r>
          </a:p>
          <a:p>
            <a:pPr marL="0" indent="0">
              <a:buNone/>
            </a:pPr>
            <a:r>
              <a:rPr lang="en-US" dirty="0"/>
              <a:t>		arg1 + arg2 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	Note that there is no return call in Elixir, the final line of the function is treated as the return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8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2B86-607B-4305-8CE8-D21317FE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96C1-3792-4E41-B592-EA55C279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functions take </a:t>
            </a:r>
            <a:r>
              <a:rPr lang="en-US" dirty="0" err="1"/>
              <a:t>take</a:t>
            </a:r>
            <a:r>
              <a:rPr lang="en-US" dirty="0"/>
              <a:t> another function as an argument</a:t>
            </a:r>
          </a:p>
          <a:p>
            <a:pPr lvl="1"/>
            <a:r>
              <a:rPr lang="en-US" dirty="0"/>
              <a:t>Sometimes you would like to write that function within the arguments for the function</a:t>
            </a:r>
          </a:p>
          <a:p>
            <a:pPr lvl="1"/>
            <a:r>
              <a:rPr lang="en-US" dirty="0"/>
              <a:t>-&gt; is the operator that denotes the end of a function head (name and arguments) and what it does</a:t>
            </a:r>
          </a:p>
          <a:p>
            <a:pPr marL="0" indent="0">
              <a:buNone/>
            </a:pPr>
            <a:r>
              <a:rPr lang="en-US" dirty="0"/>
              <a:t>		Example:  A function times_2 that takes a </a:t>
            </a:r>
            <a:r>
              <a:rPr lang="en-US" dirty="0" err="1"/>
              <a:t>a</a:t>
            </a:r>
            <a:r>
              <a:rPr lang="en-US" dirty="0"/>
              <a:t> variable x, and a function that takes another function and runs it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times_2 = </a:t>
            </a:r>
            <a:r>
              <a:rPr lang="en-US" dirty="0" err="1"/>
              <a:t>fn</a:t>
            </a:r>
            <a:r>
              <a:rPr lang="en-US" dirty="0"/>
              <a:t>(x) -&gt; x*2 end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function_do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(function, value) -&gt; function(value) end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function_do</a:t>
            </a:r>
            <a:r>
              <a:rPr lang="en-US" dirty="0"/>
              <a:t> = (times_2,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7AF2-9858-4FBE-A964-AE15AFA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613B-3C77-49F9-9E72-EBE02998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collection of functions and are used when compiling code and scripts</a:t>
            </a:r>
          </a:p>
          <a:p>
            <a:r>
              <a:rPr lang="en-US" dirty="0"/>
              <a:t>An Example of a module and simple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defmodule</a:t>
            </a:r>
            <a:r>
              <a:rPr lang="en-US" dirty="0"/>
              <a:t> </a:t>
            </a:r>
            <a:r>
              <a:rPr lang="en-US" dirty="0" err="1"/>
              <a:t>FunProgram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		def hello() do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IO.puts</a:t>
            </a:r>
            <a:r>
              <a:rPr lang="en-US" dirty="0"/>
              <a:t> “Hello”</a:t>
            </a:r>
          </a:p>
          <a:p>
            <a:pPr marL="0" indent="0">
              <a:buNone/>
            </a:pPr>
            <a:r>
              <a:rPr lang="en-US" dirty="0"/>
              <a:t>		end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r>
              <a:rPr lang="en-US" dirty="0"/>
              <a:t>Definitions for functions can also be private by calling </a:t>
            </a:r>
            <a:r>
              <a:rPr lang="en-US" dirty="0" err="1"/>
              <a:t>defp</a:t>
            </a:r>
            <a:r>
              <a:rPr lang="en-US" dirty="0"/>
              <a:t> instead of def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717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B2C0-2398-4C79-A268-5538998F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Concurrency in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FD37-D362-4E6C-AA7C-2C92C8CA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some Concurrency tools</a:t>
            </a:r>
          </a:p>
          <a:p>
            <a:r>
              <a:rPr lang="en-US" dirty="0"/>
              <a:t>The most basic way to do concurrency in Elixir is the spawn() function</a:t>
            </a:r>
          </a:p>
          <a:p>
            <a:pPr lvl="1"/>
            <a:r>
              <a:rPr lang="en-US" dirty="0"/>
              <a:t>Spawn takes an argument of another function to be executed in parallel, and returns the </a:t>
            </a:r>
            <a:r>
              <a:rPr lang="en-US" dirty="0" err="1"/>
              <a:t>pid</a:t>
            </a:r>
            <a:r>
              <a:rPr lang="en-US" dirty="0"/>
              <a:t> of the new process</a:t>
            </a:r>
          </a:p>
          <a:p>
            <a:pPr marL="324000" lvl="1" indent="0">
              <a:buNone/>
            </a:pPr>
            <a:r>
              <a:rPr lang="en-US" dirty="0"/>
              <a:t>Example:</a:t>
            </a:r>
          </a:p>
          <a:p>
            <a:pPr marL="324000" lvl="1" indent="0">
              <a:buNone/>
            </a:pPr>
            <a:r>
              <a:rPr lang="en-US" dirty="0"/>
              <a:t>	spawn(</a:t>
            </a:r>
            <a:r>
              <a:rPr lang="en-US" dirty="0" err="1"/>
              <a:t>fn</a:t>
            </a:r>
            <a:r>
              <a:rPr lang="en-US" dirty="0"/>
              <a:t> -&gt; </a:t>
            </a:r>
            <a:r>
              <a:rPr lang="en-US" dirty="0" err="1"/>
              <a:t>IO.puts</a:t>
            </a:r>
            <a:r>
              <a:rPr lang="en-US" dirty="0"/>
              <a:t>(“Hello from another process!”) end)</a:t>
            </a:r>
          </a:p>
          <a:p>
            <a:r>
              <a:rPr lang="en-US" dirty="0"/>
              <a:t>This will spawn a separate process that will do print “Hello from another Process!” then exit, and it will give us the </a:t>
            </a:r>
            <a:r>
              <a:rPr lang="en-US" dirty="0" err="1"/>
              <a:t>pid</a:t>
            </a:r>
            <a:r>
              <a:rPr lang="en-US" dirty="0"/>
              <a:t> of the new process</a:t>
            </a:r>
          </a:p>
        </p:txBody>
      </p:sp>
    </p:spTree>
    <p:extLst>
      <p:ext uri="{BB962C8B-B14F-4D97-AF65-F5344CB8AC3E}">
        <p14:creationId xmlns:p14="http://schemas.microsoft.com/office/powerpoint/2010/main" val="159133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1A9E-2236-4C19-B6FE-83834DD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A6FD-4EBA-4B73-AF7A-64BC5460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and Receive</a:t>
            </a:r>
          </a:p>
          <a:p>
            <a:pPr lvl="1"/>
            <a:r>
              <a:rPr lang="en-US" dirty="0"/>
              <a:t>The most basic way of communication between processes</a:t>
            </a:r>
          </a:p>
          <a:p>
            <a:r>
              <a:rPr lang="en-US" dirty="0"/>
              <a:t>The send function requires two arguments, the </a:t>
            </a:r>
            <a:r>
              <a:rPr lang="en-US" dirty="0" err="1"/>
              <a:t>pid</a:t>
            </a:r>
            <a:r>
              <a:rPr lang="en-US" dirty="0"/>
              <a:t> to send the message to, and the message itself</a:t>
            </a:r>
          </a:p>
          <a:p>
            <a:pPr lvl="1"/>
            <a:r>
              <a:rPr lang="en-US" dirty="0"/>
              <a:t>Ex:</a:t>
            </a:r>
          </a:p>
          <a:p>
            <a:pPr marL="324000" lvl="1" indent="0">
              <a:buNone/>
            </a:pPr>
            <a:r>
              <a:rPr lang="en-US" dirty="0"/>
              <a:t>send(process_0,  {:ok, value} )</a:t>
            </a:r>
          </a:p>
          <a:p>
            <a:pPr lvl="1"/>
            <a:r>
              <a:rPr lang="en-US" dirty="0"/>
              <a:t>In this case the function is sending the atom :ok to denote that it is running without </a:t>
            </a:r>
            <a:r>
              <a:rPr lang="en-US" dirty="0" err="1"/>
              <a:t>erro</a:t>
            </a:r>
            <a:r>
              <a:rPr lang="en-US" dirty="0"/>
              <a:t>, but that is not required</a:t>
            </a:r>
          </a:p>
          <a:p>
            <a:r>
              <a:rPr lang="en-US" dirty="0"/>
              <a:t>The receive function does not require arguments, but you can use specifiers to select desired messages</a:t>
            </a:r>
          </a:p>
          <a:p>
            <a:pPr lvl="1"/>
            <a:r>
              <a:rPr lang="en-US" dirty="0"/>
              <a:t>Ex:</a:t>
            </a:r>
          </a:p>
          <a:p>
            <a:pPr marL="324000" lvl="1" indent="0">
              <a:buNone/>
            </a:pPr>
            <a:r>
              <a:rPr lang="en-US" dirty="0" err="1"/>
              <a:t>recieve</a:t>
            </a:r>
            <a:r>
              <a:rPr lang="en-US" dirty="0"/>
              <a:t> do {:ok, value} -&gt; </a:t>
            </a:r>
            <a:r>
              <a:rPr lang="en-US" dirty="0" err="1"/>
              <a:t>IO.puts</a:t>
            </a:r>
            <a:r>
              <a:rPr lang="en-US" dirty="0"/>
              <a:t> “Thread  successfully returned #{value}”</a:t>
            </a:r>
          </a:p>
        </p:txBody>
      </p:sp>
    </p:spTree>
    <p:extLst>
      <p:ext uri="{BB962C8B-B14F-4D97-AF65-F5344CB8AC3E}">
        <p14:creationId xmlns:p14="http://schemas.microsoft.com/office/powerpoint/2010/main" val="32960186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191</TotalTime>
  <Words>1100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</vt:lpstr>
      <vt:lpstr>USING ELIXIR FOR Concurrent Programming</vt:lpstr>
      <vt:lpstr>Benefits of using Elixir?</vt:lpstr>
      <vt:lpstr>Learning Elixir</vt:lpstr>
      <vt:lpstr>ATOM, LIST,  &amp; TUPLE EXamples</vt:lpstr>
      <vt:lpstr>Functions </vt:lpstr>
      <vt:lpstr>Functions cont.</vt:lpstr>
      <vt:lpstr>Modules</vt:lpstr>
      <vt:lpstr>Basic Concurrency in Elixir</vt:lpstr>
      <vt:lpstr>Communication between processes</vt:lpstr>
      <vt:lpstr>Tasks</vt:lpstr>
      <vt:lpstr>Evaluations</vt:lpstr>
      <vt:lpstr>Evaluation: ELIXIR MMULT</vt:lpstr>
      <vt:lpstr>Evaluation C MMULT</vt:lpstr>
      <vt:lpstr>EVALUATION: MMULT COMPARISON</vt:lpstr>
      <vt:lpstr>EVALUATION: ELIXIR TRAP</vt:lpstr>
      <vt:lpstr>EVALUATION: C TRAP</vt:lpstr>
      <vt:lpstr>EVALUATION: ELIXIR TRAP</vt:lpstr>
      <vt:lpstr>CONCLUSIONS</vt:lpstr>
      <vt:lpstr>IS ELIXIR WORTH USING?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ELIXIR FOR Concurrent Programming</dc:title>
  <dc:creator>Daniel Forman</dc:creator>
  <cp:lastModifiedBy>Daniel Forman</cp:lastModifiedBy>
  <cp:revision>18</cp:revision>
  <dcterms:created xsi:type="dcterms:W3CDTF">2021-04-18T18:13:32Z</dcterms:created>
  <dcterms:modified xsi:type="dcterms:W3CDTF">2021-04-18T21:24:53Z</dcterms:modified>
</cp:coreProperties>
</file>