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6" r:id="rId5"/>
    <p:sldId id="263" r:id="rId6"/>
    <p:sldId id="264" r:id="rId7"/>
    <p:sldId id="265" r:id="rId8"/>
    <p:sldId id="262"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11/18/2024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2AA6A6-A858-44A4-B88B-92F84D42F141}"/>
              </a:ext>
            </a:extLst>
          </p:cNvPr>
          <p:cNvSpPr>
            <a:spLocks noGrp="1"/>
          </p:cNvSpPr>
          <p:nvPr>
            <p:ph type="ctrTitle"/>
          </p:nvPr>
        </p:nvSpPr>
        <p:spPr>
          <a:xfrm>
            <a:off x="1789043" y="1152938"/>
            <a:ext cx="8807688" cy="1126434"/>
          </a:xfrm>
        </p:spPr>
        <p:txBody>
          <a:bodyPr/>
          <a:lstStyle/>
          <a:p>
            <a:r>
              <a:rPr lang="fr-FR" i="1" u="sng" dirty="0">
                <a:solidFill>
                  <a:srgbClr val="FF0000"/>
                </a:solidFill>
              </a:rPr>
              <a:t>Bootstrap</a:t>
            </a:r>
            <a:endParaRPr lang="fr-MG" i="1" u="sng" dirty="0">
              <a:solidFill>
                <a:srgbClr val="FF0000"/>
              </a:solidFill>
            </a:endParaRPr>
          </a:p>
        </p:txBody>
      </p:sp>
      <p:sp>
        <p:nvSpPr>
          <p:cNvPr id="3" name="Sous-titre 2">
            <a:extLst>
              <a:ext uri="{FF2B5EF4-FFF2-40B4-BE49-F238E27FC236}">
                <a16:creationId xmlns:a16="http://schemas.microsoft.com/office/drawing/2014/main" id="{97756919-4BA8-4B80-BA0C-E9AD7992C87C}"/>
              </a:ext>
            </a:extLst>
          </p:cNvPr>
          <p:cNvSpPr>
            <a:spLocks noGrp="1"/>
          </p:cNvSpPr>
          <p:nvPr>
            <p:ph type="subTitle" idx="1"/>
          </p:nvPr>
        </p:nvSpPr>
        <p:spPr>
          <a:xfrm>
            <a:off x="1595269" y="3602037"/>
            <a:ext cx="9001462" cy="2480711"/>
          </a:xfrm>
        </p:spPr>
        <p:txBody>
          <a:bodyPr>
            <a:normAutofit fontScale="77500" lnSpcReduction="20000"/>
          </a:bodyPr>
          <a:lstStyle/>
          <a:p>
            <a:r>
              <a:rPr lang="fr-FR" dirty="0"/>
              <a:t>Sommaires </a:t>
            </a:r>
          </a:p>
          <a:p>
            <a:pPr marL="342900" indent="-342900" algn="l">
              <a:buFontTx/>
              <a:buChar char="-"/>
            </a:pPr>
            <a:r>
              <a:rPr lang="fr-FR" dirty="0"/>
              <a:t>Définition</a:t>
            </a:r>
          </a:p>
          <a:p>
            <a:pPr marL="342900" indent="-342900" algn="l">
              <a:buFontTx/>
              <a:buChar char="-"/>
            </a:pPr>
            <a:r>
              <a:rPr lang="fr-FR" dirty="0"/>
              <a:t>Avantages </a:t>
            </a:r>
          </a:p>
          <a:p>
            <a:pPr marL="342900" indent="-342900" algn="l">
              <a:buFontTx/>
              <a:buChar char="-"/>
            </a:pPr>
            <a:r>
              <a:rPr lang="fr-FR" dirty="0"/>
              <a:t>Modes d’utilisations</a:t>
            </a:r>
          </a:p>
          <a:p>
            <a:pPr marL="342900" indent="-342900" algn="l">
              <a:buFontTx/>
              <a:buChar char="-"/>
            </a:pPr>
            <a:r>
              <a:rPr lang="fr-FR" dirty="0"/>
              <a:t>Utilisation de base</a:t>
            </a:r>
          </a:p>
          <a:p>
            <a:pPr marL="342900" indent="-342900" algn="l">
              <a:buFontTx/>
              <a:buChar char="-"/>
            </a:pPr>
            <a:r>
              <a:rPr lang="fr-FR" dirty="0"/>
              <a:t>conclusion</a:t>
            </a:r>
            <a:endParaRPr lang="fr-MG" dirty="0"/>
          </a:p>
        </p:txBody>
      </p:sp>
    </p:spTree>
    <p:extLst>
      <p:ext uri="{BB962C8B-B14F-4D97-AF65-F5344CB8AC3E}">
        <p14:creationId xmlns:p14="http://schemas.microsoft.com/office/powerpoint/2010/main" val="90764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1A3334-5491-41F5-B667-FB3605EA4BDE}"/>
              </a:ext>
            </a:extLst>
          </p:cNvPr>
          <p:cNvSpPr>
            <a:spLocks noGrp="1"/>
          </p:cNvSpPr>
          <p:nvPr>
            <p:ph type="title"/>
          </p:nvPr>
        </p:nvSpPr>
        <p:spPr>
          <a:xfrm>
            <a:off x="913795" y="609600"/>
            <a:ext cx="10353761" cy="1326321"/>
          </a:xfrm>
        </p:spPr>
        <p:txBody>
          <a:bodyPr/>
          <a:lstStyle/>
          <a:p>
            <a:r>
              <a:rPr lang="fr-FR" dirty="0">
                <a:solidFill>
                  <a:schemeClr val="tx2"/>
                </a:solidFill>
              </a:rPr>
              <a:t>Définition</a:t>
            </a:r>
            <a:endParaRPr lang="fr-MG" dirty="0">
              <a:solidFill>
                <a:schemeClr val="tx2"/>
              </a:solidFill>
            </a:endParaRPr>
          </a:p>
        </p:txBody>
      </p:sp>
      <p:sp>
        <p:nvSpPr>
          <p:cNvPr id="3" name="Espace réservé du contenu 2">
            <a:extLst>
              <a:ext uri="{FF2B5EF4-FFF2-40B4-BE49-F238E27FC236}">
                <a16:creationId xmlns:a16="http://schemas.microsoft.com/office/drawing/2014/main" id="{7939B54C-CE6E-4E2B-B3C7-892FE8749EF5}"/>
              </a:ext>
            </a:extLst>
          </p:cNvPr>
          <p:cNvSpPr>
            <a:spLocks noGrp="1"/>
          </p:cNvSpPr>
          <p:nvPr>
            <p:ph idx="1"/>
          </p:nvPr>
        </p:nvSpPr>
        <p:spPr>
          <a:xfrm>
            <a:off x="530088" y="2652645"/>
            <a:ext cx="11661912" cy="2239618"/>
          </a:xfrm>
        </p:spPr>
        <p:txBody>
          <a:bodyPr>
            <a:normAutofit fontScale="85000" lnSpcReduction="10000"/>
          </a:bodyPr>
          <a:lstStyle/>
          <a:p>
            <a:pPr algn="ctr"/>
            <a:r>
              <a:rPr lang="fr-FR" dirty="0"/>
              <a:t>Bootstrap est un Framework c’est-à-dire un cadre de travail  développé par l’équipe du réseau  social Twitter actuellement X. Proposé en open source, ce Framework utilisant les langages HTML, CSS et JavaScript fournit pour  créer un site facilement. Ce Framework est pensé pour développer des sites avec un design responsive, qui s’adapte à tout type d’écran, et en priorité pour les smartphones. Il fournit des outils avec des styles déjà en place pour des typographies, des boutons, des interfaces de navigation et bien d’autre encore. On appelle ce type de Framework un Frontend Framework .</a:t>
            </a:r>
          </a:p>
          <a:p>
            <a:pPr algn="ctr"/>
            <a:r>
              <a:rPr lang="fr-FR" dirty="0"/>
              <a:t>Bootstrap a été crée par </a:t>
            </a:r>
            <a:r>
              <a:rPr lang="fr-FR" b="1" dirty="0">
                <a:solidFill>
                  <a:srgbClr val="FF0000"/>
                </a:solidFill>
              </a:rPr>
              <a:t>Mark Otto </a:t>
            </a:r>
            <a:r>
              <a:rPr lang="fr-FR" b="1" dirty="0"/>
              <a:t>et</a:t>
            </a:r>
            <a:r>
              <a:rPr lang="fr-FR" b="1" dirty="0">
                <a:solidFill>
                  <a:srgbClr val="FF0000"/>
                </a:solidFill>
              </a:rPr>
              <a:t>  Jacob Thornton </a:t>
            </a:r>
            <a:r>
              <a:rPr lang="fr-FR" b="1" dirty="0"/>
              <a:t>en 2011 </a:t>
            </a:r>
          </a:p>
          <a:p>
            <a:pPr algn="ctr"/>
            <a:endParaRPr lang="fr-FR" dirty="0"/>
          </a:p>
          <a:p>
            <a:pPr algn="ctr"/>
            <a:endParaRPr lang="fr-FR" dirty="0"/>
          </a:p>
        </p:txBody>
      </p:sp>
    </p:spTree>
    <p:extLst>
      <p:ext uri="{BB962C8B-B14F-4D97-AF65-F5344CB8AC3E}">
        <p14:creationId xmlns:p14="http://schemas.microsoft.com/office/powerpoint/2010/main" val="74906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9C117-776D-4595-B508-4638BCE22ADC}"/>
              </a:ext>
            </a:extLst>
          </p:cNvPr>
          <p:cNvSpPr>
            <a:spLocks noGrp="1"/>
          </p:cNvSpPr>
          <p:nvPr>
            <p:ph type="title"/>
          </p:nvPr>
        </p:nvSpPr>
        <p:spPr/>
        <p:txBody>
          <a:bodyPr/>
          <a:lstStyle/>
          <a:p>
            <a:r>
              <a:rPr lang="fr-FR" dirty="0">
                <a:solidFill>
                  <a:schemeClr val="tx2"/>
                </a:solidFill>
              </a:rPr>
              <a:t>AVANTAGES</a:t>
            </a:r>
            <a:endParaRPr lang="fr-MG" dirty="0">
              <a:solidFill>
                <a:schemeClr val="tx2"/>
              </a:solidFill>
            </a:endParaRPr>
          </a:p>
        </p:txBody>
      </p:sp>
      <p:sp>
        <p:nvSpPr>
          <p:cNvPr id="3" name="Espace réservé du contenu 2">
            <a:extLst>
              <a:ext uri="{FF2B5EF4-FFF2-40B4-BE49-F238E27FC236}">
                <a16:creationId xmlns:a16="http://schemas.microsoft.com/office/drawing/2014/main" id="{E156EA78-1B3D-456F-99CE-AD972F10772D}"/>
              </a:ext>
            </a:extLst>
          </p:cNvPr>
          <p:cNvSpPr>
            <a:spLocks noGrp="1"/>
          </p:cNvSpPr>
          <p:nvPr>
            <p:ph sz="half" idx="1"/>
          </p:nvPr>
        </p:nvSpPr>
        <p:spPr/>
        <p:txBody>
          <a:bodyPr/>
          <a:lstStyle/>
          <a:p>
            <a:pPr algn="ctr"/>
            <a:r>
              <a:rPr lang="fr-FR" dirty="0"/>
              <a:t>Optimiser le fonctionnement sur toute les tailles d’écrans,  du téléphone à l’ordinateur de bureau </a:t>
            </a:r>
          </a:p>
          <a:p>
            <a:pPr algn="ctr"/>
            <a:r>
              <a:rPr lang="fr-FR" dirty="0"/>
              <a:t>Ce type de  développement se dit RESPONSIVE c’est-à-dire adaptable à tout les supports </a:t>
            </a:r>
          </a:p>
          <a:p>
            <a:pPr marL="0" indent="0" algn="ctr">
              <a:buNone/>
            </a:pPr>
            <a:endParaRPr lang="fr-MG" dirty="0"/>
          </a:p>
        </p:txBody>
      </p:sp>
      <p:sp>
        <p:nvSpPr>
          <p:cNvPr id="4" name="Espace réservé du contenu 3">
            <a:extLst>
              <a:ext uri="{FF2B5EF4-FFF2-40B4-BE49-F238E27FC236}">
                <a16:creationId xmlns:a16="http://schemas.microsoft.com/office/drawing/2014/main" id="{9AEB3B27-9FB1-4AF5-9867-3C781523B9F6}"/>
              </a:ext>
            </a:extLst>
          </p:cNvPr>
          <p:cNvSpPr>
            <a:spLocks noGrp="1"/>
          </p:cNvSpPr>
          <p:nvPr>
            <p:ph sz="half" idx="2"/>
          </p:nvPr>
        </p:nvSpPr>
        <p:spPr/>
        <p:txBody>
          <a:bodyPr/>
          <a:lstStyle/>
          <a:p>
            <a:r>
              <a:rPr lang="fr-FR" dirty="0"/>
              <a:t>Bootstrap est un Framework de frontend gratuit qui devient de plus en plus populaire parmi les développeurs de frontend. Il est facile à utiliser et permet aux développeurs d’économiser beaucoup de temps en évitant d’avoir à écrire manuellement des syntaxes encore et encore </a:t>
            </a:r>
            <a:endParaRPr lang="fr-MG" dirty="0"/>
          </a:p>
        </p:txBody>
      </p:sp>
    </p:spTree>
    <p:extLst>
      <p:ext uri="{BB962C8B-B14F-4D97-AF65-F5344CB8AC3E}">
        <p14:creationId xmlns:p14="http://schemas.microsoft.com/office/powerpoint/2010/main" val="417135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3903FD-645F-47D4-8112-CEA49C3EAD8F}"/>
              </a:ext>
            </a:extLst>
          </p:cNvPr>
          <p:cNvSpPr>
            <a:spLocks noGrp="1"/>
          </p:cNvSpPr>
          <p:nvPr>
            <p:ph type="title"/>
          </p:nvPr>
        </p:nvSpPr>
        <p:spPr/>
        <p:txBody>
          <a:bodyPr/>
          <a:lstStyle/>
          <a:p>
            <a:r>
              <a:rPr lang="fr-FR" dirty="0">
                <a:solidFill>
                  <a:schemeClr val="tx2"/>
                </a:solidFill>
              </a:rPr>
              <a:t>Modes d’utilisation</a:t>
            </a:r>
            <a:endParaRPr lang="fr-MG" dirty="0">
              <a:solidFill>
                <a:schemeClr val="tx2"/>
              </a:solidFill>
            </a:endParaRPr>
          </a:p>
        </p:txBody>
      </p:sp>
      <p:sp>
        <p:nvSpPr>
          <p:cNvPr id="3" name="Espace réservé du contenu 2">
            <a:extLst>
              <a:ext uri="{FF2B5EF4-FFF2-40B4-BE49-F238E27FC236}">
                <a16:creationId xmlns:a16="http://schemas.microsoft.com/office/drawing/2014/main" id="{6BFFD887-B17C-47F9-BEF2-322AF69E87F5}"/>
              </a:ext>
            </a:extLst>
          </p:cNvPr>
          <p:cNvSpPr>
            <a:spLocks noGrp="1"/>
          </p:cNvSpPr>
          <p:nvPr>
            <p:ph idx="1"/>
          </p:nvPr>
        </p:nvSpPr>
        <p:spPr>
          <a:xfrm>
            <a:off x="913795" y="2096064"/>
            <a:ext cx="10353762" cy="2369919"/>
          </a:xfrm>
        </p:spPr>
        <p:txBody>
          <a:bodyPr>
            <a:normAutofit/>
          </a:bodyPr>
          <a:lstStyle/>
          <a:p>
            <a:pPr marL="0" indent="0" algn="ctr">
              <a:buNone/>
            </a:pPr>
            <a:r>
              <a:rPr lang="fr-FR" sz="3200" dirty="0"/>
              <a:t>Voici les outils qui constitue le Bootstrap</a:t>
            </a:r>
            <a:endParaRPr lang="fr-MG" sz="3200" dirty="0"/>
          </a:p>
        </p:txBody>
      </p:sp>
    </p:spTree>
    <p:extLst>
      <p:ext uri="{BB962C8B-B14F-4D97-AF65-F5344CB8AC3E}">
        <p14:creationId xmlns:p14="http://schemas.microsoft.com/office/powerpoint/2010/main" val="71462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BD8D2-2A05-49CE-9784-B65FF904DAE9}"/>
              </a:ext>
            </a:extLst>
          </p:cNvPr>
          <p:cNvSpPr>
            <a:spLocks noGrp="1"/>
          </p:cNvSpPr>
          <p:nvPr>
            <p:ph type="title"/>
          </p:nvPr>
        </p:nvSpPr>
        <p:spPr/>
        <p:txBody>
          <a:bodyPr/>
          <a:lstStyle/>
          <a:p>
            <a:r>
              <a:rPr lang="fr-FR" dirty="0">
                <a:solidFill>
                  <a:srgbClr val="FF0000"/>
                </a:solidFill>
              </a:rPr>
              <a:t>conteneurs</a:t>
            </a:r>
            <a:endParaRPr lang="fr-MG" dirty="0">
              <a:solidFill>
                <a:srgbClr val="FF0000"/>
              </a:solidFill>
            </a:endParaRPr>
          </a:p>
        </p:txBody>
      </p:sp>
      <p:sp>
        <p:nvSpPr>
          <p:cNvPr id="3" name="Espace réservé du contenu 2">
            <a:extLst>
              <a:ext uri="{FF2B5EF4-FFF2-40B4-BE49-F238E27FC236}">
                <a16:creationId xmlns:a16="http://schemas.microsoft.com/office/drawing/2014/main" id="{CC816EBE-864F-4329-89AD-75FE360DEE5A}"/>
              </a:ext>
            </a:extLst>
          </p:cNvPr>
          <p:cNvSpPr>
            <a:spLocks noGrp="1"/>
          </p:cNvSpPr>
          <p:nvPr>
            <p:ph idx="1"/>
          </p:nvPr>
        </p:nvSpPr>
        <p:spPr/>
        <p:txBody>
          <a:bodyPr/>
          <a:lstStyle/>
          <a:p>
            <a:pPr marL="0" indent="0" algn="ctr">
              <a:buNone/>
            </a:pPr>
            <a:r>
              <a:rPr lang="fr-FR" dirty="0"/>
              <a:t>Bien que cela ne soit pas obligatoire, nous pouvons encapsuler une barre de navigation dans un </a:t>
            </a:r>
            <a:r>
              <a:rPr lang="fr-FR" dirty="0">
                <a:solidFill>
                  <a:srgbClr val="FFC000"/>
                </a:solidFill>
              </a:rPr>
              <a:t>.container </a:t>
            </a:r>
            <a:r>
              <a:rPr lang="fr-FR" dirty="0"/>
              <a:t>pour la centrer sur une page. Notez toutefois qu’un conteneur interne est toujours requis. Vous pouvez également ajouter un conteneur à l’intérieur du </a:t>
            </a:r>
            <a:r>
              <a:rPr lang="fr-FR" dirty="0">
                <a:solidFill>
                  <a:srgbClr val="FFC000"/>
                </a:solidFill>
              </a:rPr>
              <a:t>.</a:t>
            </a:r>
            <a:r>
              <a:rPr lang="fr-FR" dirty="0" err="1">
                <a:solidFill>
                  <a:srgbClr val="FFC000"/>
                </a:solidFill>
              </a:rPr>
              <a:t>navbar</a:t>
            </a:r>
            <a:r>
              <a:rPr lang="fr-FR" dirty="0">
                <a:solidFill>
                  <a:srgbClr val="FFC000"/>
                </a:solidFill>
              </a:rPr>
              <a:t> </a:t>
            </a:r>
            <a:r>
              <a:rPr lang="fr-FR" dirty="0"/>
              <a:t>pour centrer uniquement le contenu d’une </a:t>
            </a:r>
            <a:r>
              <a:rPr lang="fr-FR" u="sng" dirty="0">
                <a:solidFill>
                  <a:schemeClr val="tx2"/>
                </a:solidFill>
              </a:rPr>
              <a:t>barre de navigation supérieure fixe ou statique </a:t>
            </a:r>
            <a:r>
              <a:rPr lang="fr-FR" dirty="0"/>
              <a:t>.</a:t>
            </a:r>
            <a:endParaRPr lang="fr-MG" dirty="0"/>
          </a:p>
        </p:txBody>
      </p:sp>
    </p:spTree>
    <p:extLst>
      <p:ext uri="{BB962C8B-B14F-4D97-AF65-F5344CB8AC3E}">
        <p14:creationId xmlns:p14="http://schemas.microsoft.com/office/powerpoint/2010/main" val="220632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39E4A-B01A-41D7-A87B-BBE261D5BA74}"/>
              </a:ext>
            </a:extLst>
          </p:cNvPr>
          <p:cNvSpPr>
            <a:spLocks noGrp="1"/>
          </p:cNvSpPr>
          <p:nvPr>
            <p:ph type="title"/>
          </p:nvPr>
        </p:nvSpPr>
        <p:spPr/>
        <p:txBody>
          <a:bodyPr/>
          <a:lstStyle/>
          <a:p>
            <a:r>
              <a:rPr lang="fr-FR" dirty="0">
                <a:solidFill>
                  <a:srgbClr val="FF0000"/>
                </a:solidFill>
              </a:rPr>
              <a:t>Boutons </a:t>
            </a:r>
            <a:endParaRPr lang="fr-MG" dirty="0">
              <a:solidFill>
                <a:srgbClr val="FF0000"/>
              </a:solidFill>
            </a:endParaRPr>
          </a:p>
        </p:txBody>
      </p:sp>
      <p:sp>
        <p:nvSpPr>
          <p:cNvPr id="3" name="Espace réservé du contenu 2">
            <a:extLst>
              <a:ext uri="{FF2B5EF4-FFF2-40B4-BE49-F238E27FC236}">
                <a16:creationId xmlns:a16="http://schemas.microsoft.com/office/drawing/2014/main" id="{541BC257-4072-4D8F-AAB9-C7CC065B2DB8}"/>
              </a:ext>
            </a:extLst>
          </p:cNvPr>
          <p:cNvSpPr>
            <a:spLocks noGrp="1"/>
          </p:cNvSpPr>
          <p:nvPr>
            <p:ph idx="1"/>
          </p:nvPr>
        </p:nvSpPr>
        <p:spPr>
          <a:xfrm>
            <a:off x="913795" y="2096064"/>
            <a:ext cx="10353762" cy="2012110"/>
          </a:xfrm>
        </p:spPr>
        <p:txBody>
          <a:bodyPr/>
          <a:lstStyle/>
          <a:p>
            <a:pPr algn="ctr"/>
            <a:r>
              <a:rPr lang="fr-FR" dirty="0"/>
              <a:t>Le bouton permet de créer des éléments interactifs stylisés qui sont utilisés qui sont pour des actions spécifiques, comme soumettre des formulaires, déclencher des modaux ou effectuer d’autres interactions .</a:t>
            </a:r>
          </a:p>
          <a:p>
            <a:pPr algn="ctr"/>
            <a:r>
              <a:rPr lang="fr-FR" dirty="0"/>
              <a:t>Bootstrap offre une gamme de styles, tailles et états prédéfinis pour les boutons.</a:t>
            </a:r>
            <a:endParaRPr lang="fr-MG" dirty="0"/>
          </a:p>
        </p:txBody>
      </p:sp>
    </p:spTree>
    <p:extLst>
      <p:ext uri="{BB962C8B-B14F-4D97-AF65-F5344CB8AC3E}">
        <p14:creationId xmlns:p14="http://schemas.microsoft.com/office/powerpoint/2010/main" val="11806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F34A84-D5A7-4E66-8A76-132824BBD14B}"/>
              </a:ext>
            </a:extLst>
          </p:cNvPr>
          <p:cNvSpPr>
            <a:spLocks noGrp="1"/>
          </p:cNvSpPr>
          <p:nvPr>
            <p:ph type="title"/>
          </p:nvPr>
        </p:nvSpPr>
        <p:spPr/>
        <p:txBody>
          <a:bodyPr/>
          <a:lstStyle/>
          <a:p>
            <a:r>
              <a:rPr lang="fr-FR" dirty="0" err="1">
                <a:solidFill>
                  <a:srgbClr val="FF0000"/>
                </a:solidFill>
              </a:rPr>
              <a:t>Navbar</a:t>
            </a:r>
            <a:r>
              <a:rPr lang="fr-FR" dirty="0">
                <a:solidFill>
                  <a:srgbClr val="FF0000"/>
                </a:solidFill>
              </a:rPr>
              <a:t> </a:t>
            </a:r>
            <a:endParaRPr lang="fr-MG" dirty="0">
              <a:solidFill>
                <a:srgbClr val="FF0000"/>
              </a:solidFill>
            </a:endParaRPr>
          </a:p>
        </p:txBody>
      </p:sp>
      <p:sp>
        <p:nvSpPr>
          <p:cNvPr id="3" name="Espace réservé du contenu 2">
            <a:extLst>
              <a:ext uri="{FF2B5EF4-FFF2-40B4-BE49-F238E27FC236}">
                <a16:creationId xmlns:a16="http://schemas.microsoft.com/office/drawing/2014/main" id="{F91C546A-8BC2-4BC0-925C-F50CBDDC503E}"/>
              </a:ext>
            </a:extLst>
          </p:cNvPr>
          <p:cNvSpPr>
            <a:spLocks noGrp="1"/>
          </p:cNvSpPr>
          <p:nvPr>
            <p:ph idx="1"/>
          </p:nvPr>
        </p:nvSpPr>
        <p:spPr/>
        <p:txBody>
          <a:bodyPr/>
          <a:lstStyle/>
          <a:p>
            <a:pPr algn="ctr"/>
            <a:r>
              <a:rPr lang="fr-FR" dirty="0"/>
              <a:t>Le </a:t>
            </a:r>
            <a:r>
              <a:rPr lang="fr-FR" dirty="0" err="1"/>
              <a:t>navbar</a:t>
            </a:r>
            <a:r>
              <a:rPr lang="fr-FR" dirty="0"/>
              <a:t> est un composant  utilisé pour créer des barres de navigation responsive  et stylisés </a:t>
            </a:r>
          </a:p>
          <a:p>
            <a:pPr algn="ctr"/>
            <a:r>
              <a:rPr lang="fr-FR" dirty="0"/>
              <a:t>Elle sert principalement à organiser et afficher des liens de navigation , des menus , des logos ou d’autres éléments interactifs , permettant aux utilisateurs de naviguer facilement dans un site ou une application.</a:t>
            </a:r>
            <a:endParaRPr lang="fr-MG" dirty="0"/>
          </a:p>
        </p:txBody>
      </p:sp>
    </p:spTree>
    <p:extLst>
      <p:ext uri="{BB962C8B-B14F-4D97-AF65-F5344CB8AC3E}">
        <p14:creationId xmlns:p14="http://schemas.microsoft.com/office/powerpoint/2010/main" val="75844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0D776-F2FE-4ED6-9965-217876E0C454}"/>
              </a:ext>
            </a:extLst>
          </p:cNvPr>
          <p:cNvSpPr>
            <a:spLocks noGrp="1"/>
          </p:cNvSpPr>
          <p:nvPr>
            <p:ph type="title"/>
          </p:nvPr>
        </p:nvSpPr>
        <p:spPr/>
        <p:txBody>
          <a:bodyPr/>
          <a:lstStyle/>
          <a:p>
            <a:r>
              <a:rPr lang="fr-FR" dirty="0"/>
              <a:t>UTILISATION DE BASE </a:t>
            </a:r>
            <a:endParaRPr lang="fr-MG" dirty="0"/>
          </a:p>
        </p:txBody>
      </p:sp>
      <p:sp>
        <p:nvSpPr>
          <p:cNvPr id="3" name="Espace réservé du texte 2">
            <a:extLst>
              <a:ext uri="{FF2B5EF4-FFF2-40B4-BE49-F238E27FC236}">
                <a16:creationId xmlns:a16="http://schemas.microsoft.com/office/drawing/2014/main" id="{D353D18C-AD3A-4AE4-A3B0-BD3D917AB047}"/>
              </a:ext>
            </a:extLst>
          </p:cNvPr>
          <p:cNvSpPr>
            <a:spLocks noGrp="1"/>
          </p:cNvSpPr>
          <p:nvPr>
            <p:ph type="body" idx="1"/>
          </p:nvPr>
        </p:nvSpPr>
        <p:spPr/>
        <p:txBody>
          <a:bodyPr/>
          <a:lstStyle/>
          <a:p>
            <a:r>
              <a:rPr lang="fr-FR" dirty="0"/>
              <a:t>NAVBAR</a:t>
            </a:r>
            <a:endParaRPr lang="fr-MG" dirty="0"/>
          </a:p>
        </p:txBody>
      </p:sp>
      <p:sp>
        <p:nvSpPr>
          <p:cNvPr id="4" name="Espace réservé du texte 3">
            <a:extLst>
              <a:ext uri="{FF2B5EF4-FFF2-40B4-BE49-F238E27FC236}">
                <a16:creationId xmlns:a16="http://schemas.microsoft.com/office/drawing/2014/main" id="{B2E07F20-83D1-4105-BE3F-31CB2C1EB222}"/>
              </a:ext>
            </a:extLst>
          </p:cNvPr>
          <p:cNvSpPr>
            <a:spLocks noGrp="1"/>
          </p:cNvSpPr>
          <p:nvPr>
            <p:ph type="body" sz="half" idx="15"/>
          </p:nvPr>
        </p:nvSpPr>
        <p:spPr/>
        <p:txBody>
          <a:bodyPr/>
          <a:lstStyle/>
          <a:p>
            <a:r>
              <a:rPr lang="fr-FR" dirty="0"/>
              <a:t>La </a:t>
            </a:r>
            <a:r>
              <a:rPr lang="fr-FR" dirty="0" err="1"/>
              <a:t>navbar</a:t>
            </a:r>
            <a:r>
              <a:rPr lang="fr-FR" dirty="0"/>
              <a:t> dans le Bootstrap permet de créer des barres de navigation réactives et faciles à personnaliser pour les sites web. Elle est un composant qui regroupe des liens de navigation, des menus déroulants, des boutons et d’autres éléments interactifs tout en étant optimisé pour les différents appareils comme mobiles, tablettes, ordinateurs</a:t>
            </a:r>
            <a:endParaRPr lang="fr-MG" dirty="0"/>
          </a:p>
        </p:txBody>
      </p:sp>
      <p:sp>
        <p:nvSpPr>
          <p:cNvPr id="5" name="Espace réservé du texte 4">
            <a:extLst>
              <a:ext uri="{FF2B5EF4-FFF2-40B4-BE49-F238E27FC236}">
                <a16:creationId xmlns:a16="http://schemas.microsoft.com/office/drawing/2014/main" id="{3786A027-FAD5-4795-9030-9647132F9139}"/>
              </a:ext>
            </a:extLst>
          </p:cNvPr>
          <p:cNvSpPr>
            <a:spLocks noGrp="1"/>
          </p:cNvSpPr>
          <p:nvPr>
            <p:ph type="body" sz="quarter" idx="3"/>
          </p:nvPr>
        </p:nvSpPr>
        <p:spPr/>
        <p:txBody>
          <a:bodyPr/>
          <a:lstStyle/>
          <a:p>
            <a:r>
              <a:rPr lang="fr-FR" dirty="0"/>
              <a:t>CONTENEURS</a:t>
            </a:r>
            <a:endParaRPr lang="fr-MG" dirty="0"/>
          </a:p>
        </p:txBody>
      </p:sp>
      <p:sp>
        <p:nvSpPr>
          <p:cNvPr id="6" name="Espace réservé du texte 5">
            <a:extLst>
              <a:ext uri="{FF2B5EF4-FFF2-40B4-BE49-F238E27FC236}">
                <a16:creationId xmlns:a16="http://schemas.microsoft.com/office/drawing/2014/main" id="{3F6165DE-DDA4-4D6B-992F-4F8663101F2C}"/>
              </a:ext>
            </a:extLst>
          </p:cNvPr>
          <p:cNvSpPr>
            <a:spLocks noGrp="1"/>
          </p:cNvSpPr>
          <p:nvPr>
            <p:ph type="body" sz="half" idx="16"/>
          </p:nvPr>
        </p:nvSpPr>
        <p:spPr/>
        <p:txBody>
          <a:bodyPr/>
          <a:lstStyle/>
          <a:p>
            <a:r>
              <a:rPr lang="fr-FR" dirty="0"/>
              <a:t>Le conteneur désigne un élément de mise en page utilisé pour centraliser et structurer le contenu d’une page web . Les conteneurs sont essentiels car ils permettent de contrôler l’espacement </a:t>
            </a:r>
            <a:endParaRPr lang="fr-MG" dirty="0"/>
          </a:p>
        </p:txBody>
      </p:sp>
      <p:sp>
        <p:nvSpPr>
          <p:cNvPr id="7" name="Espace réservé du texte 6">
            <a:extLst>
              <a:ext uri="{FF2B5EF4-FFF2-40B4-BE49-F238E27FC236}">
                <a16:creationId xmlns:a16="http://schemas.microsoft.com/office/drawing/2014/main" id="{81A6B910-166E-46A7-BE57-C7A6976BB905}"/>
              </a:ext>
            </a:extLst>
          </p:cNvPr>
          <p:cNvSpPr>
            <a:spLocks noGrp="1"/>
          </p:cNvSpPr>
          <p:nvPr>
            <p:ph type="body" sz="quarter" idx="13"/>
          </p:nvPr>
        </p:nvSpPr>
        <p:spPr/>
        <p:txBody>
          <a:bodyPr/>
          <a:lstStyle/>
          <a:p>
            <a:r>
              <a:rPr lang="fr-FR" dirty="0"/>
              <a:t>BOUTONS</a:t>
            </a:r>
            <a:endParaRPr lang="fr-MG" dirty="0"/>
          </a:p>
        </p:txBody>
      </p:sp>
      <p:sp>
        <p:nvSpPr>
          <p:cNvPr id="8" name="Espace réservé du texte 7">
            <a:extLst>
              <a:ext uri="{FF2B5EF4-FFF2-40B4-BE49-F238E27FC236}">
                <a16:creationId xmlns:a16="http://schemas.microsoft.com/office/drawing/2014/main" id="{4F0A0B16-19F8-47F0-84F8-50EF8B91BA86}"/>
              </a:ext>
            </a:extLst>
          </p:cNvPr>
          <p:cNvSpPr>
            <a:spLocks noGrp="1"/>
          </p:cNvSpPr>
          <p:nvPr>
            <p:ph type="body" sz="half" idx="17"/>
          </p:nvPr>
        </p:nvSpPr>
        <p:spPr/>
        <p:txBody>
          <a:bodyPr/>
          <a:lstStyle/>
          <a:p>
            <a:r>
              <a:rPr lang="fr-FR" dirty="0"/>
              <a:t>Les boutons  dans le Bootstrap sont définis avec la classe </a:t>
            </a:r>
            <a:r>
              <a:rPr lang="fr-FR" dirty="0">
                <a:solidFill>
                  <a:srgbClr val="FFC000"/>
                </a:solidFill>
              </a:rPr>
              <a:t>.</a:t>
            </a:r>
            <a:r>
              <a:rPr lang="fr-FR" dirty="0" err="1">
                <a:solidFill>
                  <a:srgbClr val="FFC000"/>
                </a:solidFill>
              </a:rPr>
              <a:t>btn</a:t>
            </a:r>
            <a:r>
              <a:rPr lang="fr-FR" dirty="0">
                <a:solidFill>
                  <a:srgbClr val="FFC000"/>
                </a:solidFill>
              </a:rPr>
              <a:t> </a:t>
            </a:r>
            <a:r>
              <a:rPr lang="fr-FR" dirty="0"/>
              <a:t>et des classes supplémentaires pour les styles. Ils sont stylisés avec  une apparence cohérente et professionnelle tout en charge divers ces d’utilisation   </a:t>
            </a:r>
            <a:endParaRPr lang="fr-MG" dirty="0"/>
          </a:p>
        </p:txBody>
      </p:sp>
    </p:spTree>
    <p:extLst>
      <p:ext uri="{BB962C8B-B14F-4D97-AF65-F5344CB8AC3E}">
        <p14:creationId xmlns:p14="http://schemas.microsoft.com/office/powerpoint/2010/main" val="64889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3AF83B-F75C-442C-AD7A-30E49798BD38}"/>
              </a:ext>
            </a:extLst>
          </p:cNvPr>
          <p:cNvSpPr>
            <a:spLocks noGrp="1"/>
          </p:cNvSpPr>
          <p:nvPr>
            <p:ph type="title"/>
          </p:nvPr>
        </p:nvSpPr>
        <p:spPr/>
        <p:txBody>
          <a:bodyPr/>
          <a:lstStyle/>
          <a:p>
            <a:r>
              <a:rPr lang="fr-FR" dirty="0">
                <a:solidFill>
                  <a:schemeClr val="tx2"/>
                </a:solidFill>
              </a:rPr>
              <a:t>conclusion</a:t>
            </a:r>
            <a:endParaRPr lang="fr-MG" dirty="0">
              <a:solidFill>
                <a:schemeClr val="tx2"/>
              </a:solidFill>
            </a:endParaRPr>
          </a:p>
        </p:txBody>
      </p:sp>
      <p:sp>
        <p:nvSpPr>
          <p:cNvPr id="3" name="Espace réservé du contenu 2">
            <a:extLst>
              <a:ext uri="{FF2B5EF4-FFF2-40B4-BE49-F238E27FC236}">
                <a16:creationId xmlns:a16="http://schemas.microsoft.com/office/drawing/2014/main" id="{8CA6A48F-91EE-441B-BF96-81F36D1C9E40}"/>
              </a:ext>
            </a:extLst>
          </p:cNvPr>
          <p:cNvSpPr>
            <a:spLocks noGrp="1"/>
          </p:cNvSpPr>
          <p:nvPr>
            <p:ph idx="1"/>
          </p:nvPr>
        </p:nvSpPr>
        <p:spPr/>
        <p:txBody>
          <a:bodyPr/>
          <a:lstStyle/>
          <a:p>
            <a:pPr algn="ctr"/>
            <a:r>
              <a:rPr lang="fr-FR" dirty="0"/>
              <a:t>En  guise de conclusion, Bootstrap est un Framework puissant et flexible qui facilite la création de site web moderne , réactif, et esthétique .</a:t>
            </a:r>
          </a:p>
          <a:p>
            <a:pPr algn="ctr"/>
            <a:r>
              <a:rPr lang="fr-FR" dirty="0"/>
              <a:t>Grace à ses compétences préconçues son système de grille institutif et sa contribution , il permet  de gagner du temps et d’assurer une expérience d’utilisateur optimal</a:t>
            </a:r>
          </a:p>
          <a:p>
            <a:pPr algn="ctr"/>
            <a:r>
              <a:rPr lang="fr-FR" dirty="0"/>
              <a:t>Bootstrap s’impose comme un outil incontournable pour accélérer les projets web tout en  garantissant des résultats professionnels </a:t>
            </a:r>
          </a:p>
          <a:p>
            <a:pPr algn="ctr"/>
            <a:r>
              <a:rPr lang="fr-FR" dirty="0"/>
              <a:t>Adoptez Bootstrap et donnez vie à vos idées avec simplicité et efficacité.</a:t>
            </a:r>
            <a:endParaRPr lang="fr-MG" dirty="0"/>
          </a:p>
        </p:txBody>
      </p:sp>
    </p:spTree>
    <p:extLst>
      <p:ext uri="{BB962C8B-B14F-4D97-AF65-F5344CB8AC3E}">
        <p14:creationId xmlns:p14="http://schemas.microsoft.com/office/powerpoint/2010/main" val="2996968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Template>
  <TotalTime>775</TotalTime>
  <Words>580</Words>
  <Application>Microsoft Office PowerPoint</Application>
  <PresentationFormat>Grand écran</PresentationFormat>
  <Paragraphs>36</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Bookman Old Style</vt:lpstr>
      <vt:lpstr>Rockwell</vt:lpstr>
      <vt:lpstr>Damask</vt:lpstr>
      <vt:lpstr>Bootstrap</vt:lpstr>
      <vt:lpstr>Définition</vt:lpstr>
      <vt:lpstr>AVANTAGES</vt:lpstr>
      <vt:lpstr>Modes d’utilisation</vt:lpstr>
      <vt:lpstr>conteneurs</vt:lpstr>
      <vt:lpstr>Boutons </vt:lpstr>
      <vt:lpstr>Navbar </vt:lpstr>
      <vt:lpstr>UTILISATION DE BASE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ASUS</dc:creator>
  <cp:lastModifiedBy>ASUS</cp:lastModifiedBy>
  <cp:revision>36</cp:revision>
  <dcterms:created xsi:type="dcterms:W3CDTF">2024-11-16T08:44:14Z</dcterms:created>
  <dcterms:modified xsi:type="dcterms:W3CDTF">2024-11-18T11:14:23Z</dcterms:modified>
</cp:coreProperties>
</file>