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13" r:id="rId3"/>
    <p:sldId id="314" r:id="rId4"/>
    <p:sldId id="323" r:id="rId5"/>
    <p:sldId id="324" r:id="rId6"/>
    <p:sldId id="315" r:id="rId7"/>
    <p:sldId id="316" r:id="rId8"/>
    <p:sldId id="318" r:id="rId9"/>
    <p:sldId id="319" r:id="rId10"/>
    <p:sldId id="317" r:id="rId11"/>
    <p:sldId id="320" r:id="rId12"/>
    <p:sldId id="321" r:id="rId13"/>
    <p:sldId id="322" r:id="rId14"/>
    <p:sldId id="325" r:id="rId15"/>
    <p:sldId id="326" r:id="rId16"/>
    <p:sldId id="327" r:id="rId17"/>
    <p:sldId id="329" r:id="rId18"/>
    <p:sldId id="33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C77A0-DA9F-4545-8938-91FF9478F7E9}">
  <a:tblStyle styleId="{4BFC77A0-DA9F-4545-8938-91FF9478F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57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16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60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044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85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91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394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24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88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94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14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41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83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50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05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33ac5967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33ac59676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33ac59676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81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3587497"/>
            <a:ext cx="7772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389173" y="4630610"/>
            <a:ext cx="6297600" cy="1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09250" y="640079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914375" y="3532422"/>
            <a:ext cx="7772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600" dirty="0" err="1"/>
              <a:t>Matlab</a:t>
            </a:r>
            <a:r>
              <a:rPr lang="en-CA" sz="3600" dirty="0"/>
              <a:t> Tutorials Part 1: Data Analysis</a:t>
            </a:r>
            <a:endParaRPr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E55EC-3DB1-16B1-B581-C5D0EDE23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Tyler Montcalm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Best Practices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5FAEA3-5A17-E6ED-61F1-B80793E5F20D}"/>
              </a:ext>
            </a:extLst>
          </p:cNvPr>
          <p:cNvSpPr txBox="1"/>
          <p:nvPr/>
        </p:nvSpPr>
        <p:spPr>
          <a:xfrm>
            <a:off x="696897" y="1417638"/>
            <a:ext cx="5792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My script is running slow!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A: The most common mistake is to use for loops in </a:t>
            </a:r>
            <a:r>
              <a:rPr lang="en-CA" dirty="0" err="1"/>
              <a:t>Matlab</a:t>
            </a:r>
            <a:r>
              <a:rPr lang="en-CA" dirty="0"/>
              <a:t> but to NOT use matrix multiplication operators.</a:t>
            </a:r>
          </a:p>
          <a:p>
            <a:endParaRPr lang="en-CA" dirty="0"/>
          </a:p>
          <a:p>
            <a:r>
              <a:rPr lang="en-CA" dirty="0"/>
              <a:t>Example: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5F21F9-E69F-BC6C-55DD-00EE83A3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79" y="2560638"/>
            <a:ext cx="2114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Example 1: Live Graph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12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Example 2: Animations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10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914375" y="3532422"/>
            <a:ext cx="7772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sz="3600" dirty="0" err="1"/>
              <a:t>Matlab</a:t>
            </a:r>
            <a:r>
              <a:rPr lang="en-CA" sz="3600" dirty="0"/>
              <a:t> Tutorials Part 2: Simulink &amp; Control Systems</a:t>
            </a:r>
            <a:endParaRPr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E55EC-3DB1-16B1-B581-C5D0EDE23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Tyler Montcalm</a:t>
            </a:r>
          </a:p>
        </p:txBody>
      </p:sp>
    </p:spTree>
    <p:extLst>
      <p:ext uri="{BB962C8B-B14F-4D97-AF65-F5344CB8AC3E}">
        <p14:creationId xmlns:p14="http://schemas.microsoft.com/office/powerpoint/2010/main" val="263154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Simulink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AD1101-375A-6A28-BDC3-19947A9AF40A}"/>
              </a:ext>
            </a:extLst>
          </p:cNvPr>
          <p:cNvSpPr txBox="1"/>
          <p:nvPr/>
        </p:nvSpPr>
        <p:spPr>
          <a:xfrm>
            <a:off x="1260630" y="1423726"/>
            <a:ext cx="6906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It’s a visual to code that uses blocks and pre-defined functions instead of statements etc. Pure code functions still exist but are often ignored. It has some benefits and some downsides. </a:t>
            </a:r>
          </a:p>
        </p:txBody>
      </p:sp>
    </p:spTree>
    <p:extLst>
      <p:ext uri="{BB962C8B-B14F-4D97-AF65-F5344CB8AC3E}">
        <p14:creationId xmlns:p14="http://schemas.microsoft.com/office/powerpoint/2010/main" val="39182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Simulink vs C++ compiler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B137F3-D2E5-7F9A-7624-0A73902DE772}"/>
              </a:ext>
            </a:extLst>
          </p:cNvPr>
          <p:cNvSpPr txBox="1"/>
          <p:nvPr/>
        </p:nvSpPr>
        <p:spPr>
          <a:xfrm>
            <a:off x="1313895" y="1757780"/>
            <a:ext cx="34356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00FF00"/>
                </a:highlight>
              </a:rPr>
              <a:t>Positives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Much easier to pick up as a newbie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Easier to “simulate” and debug then with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available libraries that already exist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60C10B-9652-B1BA-908C-CF3360E8F978}"/>
              </a:ext>
            </a:extLst>
          </p:cNvPr>
          <p:cNvSpPr txBox="1"/>
          <p:nvPr/>
        </p:nvSpPr>
        <p:spPr>
          <a:xfrm>
            <a:off x="5038078" y="1651247"/>
            <a:ext cx="366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0000"/>
                </a:highlight>
              </a:rPr>
              <a:t>Negatives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Requires time to make the code look “clean”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Costs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limitations to what you can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Sometimes simple math takes more time to code then in </a:t>
            </a:r>
            <a:r>
              <a:rPr lang="en-CA" dirty="0" err="1"/>
              <a:t>c++</a:t>
            </a:r>
            <a:r>
              <a:rPr lang="en-CA" dirty="0"/>
              <a:t> for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2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does it work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534716-E5F8-83A0-6EBE-D65FD6CA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1" y="1286890"/>
            <a:ext cx="7470775" cy="42842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55632B-4D76-5247-4989-0AE2BB65F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902" y="4731797"/>
            <a:ext cx="3917955" cy="16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3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Example 1: Simple Vehicle Speed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490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Example 2: Building </a:t>
            </a:r>
            <a:r>
              <a:rPr lang="en-CA" dirty="0" err="1"/>
              <a:t>OpenEcu</a:t>
            </a:r>
            <a:r>
              <a:rPr lang="en-CA" dirty="0"/>
              <a:t> Code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C39D9A-9ED7-DFCC-A5D0-2EE6CF02FB5D}"/>
              </a:ext>
            </a:extLst>
          </p:cNvPr>
          <p:cNvSpPr txBox="1"/>
          <p:nvPr/>
        </p:nvSpPr>
        <p:spPr>
          <a:xfrm>
            <a:off x="798990" y="1417638"/>
            <a:ext cx="75193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How does it build</a:t>
            </a:r>
          </a:p>
          <a:p>
            <a:pPr marL="342900" indent="-342900">
              <a:buAutoNum type="arabicPeriod"/>
            </a:pPr>
            <a:r>
              <a:rPr lang="en-CA" dirty="0"/>
              <a:t>Why do we need to build code this way</a:t>
            </a:r>
          </a:p>
          <a:p>
            <a:pPr marL="342900" indent="-342900">
              <a:buAutoNum type="arabicPeriod"/>
            </a:pPr>
            <a:r>
              <a:rPr lang="en-CA" dirty="0"/>
              <a:t>What is INP/FLT/CAS/CTR/OUT</a:t>
            </a:r>
          </a:p>
          <a:p>
            <a:pPr marL="342900" indent="-342900">
              <a:buAutoNum type="arabicPeriod"/>
            </a:pPr>
            <a:r>
              <a:rPr lang="en-CA" dirty="0"/>
              <a:t>Step By step explanation</a:t>
            </a:r>
          </a:p>
          <a:p>
            <a:pPr marL="342900" indent="-342900">
              <a:buAutoNum type="arabicPeriod"/>
            </a:pPr>
            <a:r>
              <a:rPr lang="en-CA" dirty="0"/>
              <a:t>Build a code from scratch for an example picked from someone</a:t>
            </a:r>
          </a:p>
        </p:txBody>
      </p:sp>
    </p:spTree>
    <p:extLst>
      <p:ext uri="{BB962C8B-B14F-4D97-AF65-F5344CB8AC3E}">
        <p14:creationId xmlns:p14="http://schemas.microsoft.com/office/powerpoint/2010/main" val="26971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Glossary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C1CF06-A95F-02D4-3640-5D2B2B37F0C8}"/>
              </a:ext>
            </a:extLst>
          </p:cNvPr>
          <p:cNvSpPr txBox="1"/>
          <p:nvPr/>
        </p:nvSpPr>
        <p:spPr>
          <a:xfrm>
            <a:off x="213064" y="1509204"/>
            <a:ext cx="68979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Function:</a:t>
            </a:r>
            <a:r>
              <a:rPr lang="en-CA" dirty="0"/>
              <a:t> Something we create in programming that has a job, example “tell me if the number is greater then 5 and send me back “true” if true.”</a:t>
            </a:r>
            <a:endParaRPr lang="en-CA" b="1" dirty="0"/>
          </a:p>
          <a:p>
            <a:r>
              <a:rPr lang="en-CA" b="1" dirty="0"/>
              <a:t>For Loop: </a:t>
            </a:r>
            <a:r>
              <a:rPr lang="en-CA" dirty="0"/>
              <a:t>A programming statement that says to do something for x amount of tries</a:t>
            </a:r>
            <a:endParaRPr lang="en-CA" b="1" dirty="0"/>
          </a:p>
          <a:p>
            <a:r>
              <a:rPr lang="en-CA" b="1" dirty="0"/>
              <a:t>If Statement: </a:t>
            </a:r>
            <a:r>
              <a:rPr lang="en-CA" dirty="0"/>
              <a:t>A programming statement that asks IF something is true or false</a:t>
            </a:r>
            <a:endParaRPr lang="en-CA" b="1" dirty="0"/>
          </a:p>
          <a:p>
            <a:r>
              <a:rPr lang="en-CA" b="1" dirty="0"/>
              <a:t>Matrix: </a:t>
            </a:r>
            <a:r>
              <a:rPr lang="en-CA" dirty="0"/>
              <a:t>A rectangular array</a:t>
            </a:r>
          </a:p>
          <a:p>
            <a:r>
              <a:rPr lang="en-CA" b="1" dirty="0"/>
              <a:t>Column: </a:t>
            </a:r>
            <a:r>
              <a:rPr lang="en-CA" dirty="0"/>
              <a:t>Vertical line in a matrix</a:t>
            </a:r>
          </a:p>
          <a:p>
            <a:r>
              <a:rPr lang="en-CA" b="1" dirty="0"/>
              <a:t>Row: </a:t>
            </a:r>
            <a:r>
              <a:rPr lang="en-CA" dirty="0"/>
              <a:t>Horizontal line in a matrix</a:t>
            </a:r>
            <a:endParaRPr lang="en-CA" b="1" dirty="0"/>
          </a:p>
          <a:p>
            <a:r>
              <a:rPr lang="en-CA" b="1" dirty="0"/>
              <a:t>Latitude: </a:t>
            </a:r>
            <a:r>
              <a:rPr lang="en-CA" dirty="0"/>
              <a:t>Horizontal lines </a:t>
            </a:r>
          </a:p>
          <a:p>
            <a:r>
              <a:rPr lang="en-CA" b="1" dirty="0"/>
              <a:t>Longitude</a:t>
            </a:r>
            <a:r>
              <a:rPr lang="en-CA" dirty="0"/>
              <a:t>: Vertical lines</a:t>
            </a:r>
          </a:p>
          <a:p>
            <a:r>
              <a:rPr lang="en-CA" b="1" dirty="0"/>
              <a:t>GPS: </a:t>
            </a:r>
            <a:r>
              <a:rPr lang="en-CA" dirty="0"/>
              <a:t>Latitude/Longitude measurements (Where we are on earth)</a:t>
            </a:r>
          </a:p>
          <a:p>
            <a:r>
              <a:rPr lang="en-CA" b="1" dirty="0"/>
              <a:t>SAS</a:t>
            </a:r>
            <a:r>
              <a:rPr lang="en-CA" dirty="0"/>
              <a:t>: Steering Angle Sensor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 (Environment setup)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3AFBD9-CC07-DA48-BC30-97B5997F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167"/>
            <a:ext cx="9144000" cy="3721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8F5DD-38D4-E8EC-F88B-E7D29F239381}"/>
              </a:ext>
            </a:extLst>
          </p:cNvPr>
          <p:cNvSpPr/>
          <p:nvPr/>
        </p:nvSpPr>
        <p:spPr>
          <a:xfrm>
            <a:off x="0" y="1424588"/>
            <a:ext cx="9144000" cy="313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1D1A1-8BBD-0756-5B5A-165E349A2643}"/>
              </a:ext>
            </a:extLst>
          </p:cNvPr>
          <p:cNvSpPr/>
          <p:nvPr/>
        </p:nvSpPr>
        <p:spPr>
          <a:xfrm>
            <a:off x="3568823" y="5113538"/>
            <a:ext cx="390618" cy="319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1633F1-EEAF-D9CC-EF5B-48AFFB531DF7}"/>
              </a:ext>
            </a:extLst>
          </p:cNvPr>
          <p:cNvSpPr txBox="1"/>
          <p:nvPr/>
        </p:nvSpPr>
        <p:spPr>
          <a:xfrm>
            <a:off x="3994953" y="5113538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Toolstrip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C5C09-F040-7B11-BF87-6A708B55A658}"/>
              </a:ext>
            </a:extLst>
          </p:cNvPr>
          <p:cNvSpPr/>
          <p:nvPr/>
        </p:nvSpPr>
        <p:spPr>
          <a:xfrm>
            <a:off x="3568823" y="5558800"/>
            <a:ext cx="390618" cy="3198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84CF4C-F2E7-87B5-D4FC-18E35C58C863}"/>
              </a:ext>
            </a:extLst>
          </p:cNvPr>
          <p:cNvSpPr txBox="1"/>
          <p:nvPr/>
        </p:nvSpPr>
        <p:spPr>
          <a:xfrm>
            <a:off x="3955034" y="5456459"/>
            <a:ext cx="13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Working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0ABB-FB22-025F-0985-E14C67F8C8A3}"/>
              </a:ext>
            </a:extLst>
          </p:cNvPr>
          <p:cNvSpPr/>
          <p:nvPr/>
        </p:nvSpPr>
        <p:spPr>
          <a:xfrm>
            <a:off x="4873839" y="5113538"/>
            <a:ext cx="390618" cy="319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460EFF-72C2-4420-0FE9-C1C6F46418D0}"/>
              </a:ext>
            </a:extLst>
          </p:cNvPr>
          <p:cNvSpPr txBox="1"/>
          <p:nvPr/>
        </p:nvSpPr>
        <p:spPr>
          <a:xfrm>
            <a:off x="5299969" y="5113538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2AF14-7BEE-955A-BA5D-739EF73C30A4}"/>
              </a:ext>
            </a:extLst>
          </p:cNvPr>
          <p:cNvSpPr/>
          <p:nvPr/>
        </p:nvSpPr>
        <p:spPr>
          <a:xfrm>
            <a:off x="4873839" y="5558800"/>
            <a:ext cx="390618" cy="3198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5BDCE5-EC21-B3AC-FB34-C8BE19CE3BC6}"/>
              </a:ext>
            </a:extLst>
          </p:cNvPr>
          <p:cNvSpPr txBox="1"/>
          <p:nvPr/>
        </p:nvSpPr>
        <p:spPr>
          <a:xfrm>
            <a:off x="5299968" y="5591833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A6F8A-506E-24D7-8089-18BA5BEF9349}"/>
              </a:ext>
            </a:extLst>
          </p:cNvPr>
          <p:cNvSpPr/>
          <p:nvPr/>
        </p:nvSpPr>
        <p:spPr>
          <a:xfrm>
            <a:off x="-1" y="1855967"/>
            <a:ext cx="985421" cy="25384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71406-24FA-B205-37F5-D7BA188C3502}"/>
              </a:ext>
            </a:extLst>
          </p:cNvPr>
          <p:cNvSpPr/>
          <p:nvPr/>
        </p:nvSpPr>
        <p:spPr>
          <a:xfrm>
            <a:off x="985419" y="1748297"/>
            <a:ext cx="5939231" cy="23381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93219-C64A-244B-5543-469B6412F49A}"/>
              </a:ext>
            </a:extLst>
          </p:cNvPr>
          <p:cNvSpPr/>
          <p:nvPr/>
        </p:nvSpPr>
        <p:spPr>
          <a:xfrm>
            <a:off x="994295" y="4119519"/>
            <a:ext cx="5939231" cy="835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9C345-9E6E-381E-F7B8-9B6763036D7E}"/>
              </a:ext>
            </a:extLst>
          </p:cNvPr>
          <p:cNvSpPr/>
          <p:nvPr/>
        </p:nvSpPr>
        <p:spPr>
          <a:xfrm>
            <a:off x="6143343" y="5106140"/>
            <a:ext cx="390618" cy="3198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78F3A4-DE14-1D19-D868-7DB6E4F55482}"/>
              </a:ext>
            </a:extLst>
          </p:cNvPr>
          <p:cNvSpPr txBox="1"/>
          <p:nvPr/>
        </p:nvSpPr>
        <p:spPr>
          <a:xfrm>
            <a:off x="6569473" y="5106140"/>
            <a:ext cx="1305017" cy="31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5DD05F-DF99-EA61-04BF-1AA29B930381}"/>
              </a:ext>
            </a:extLst>
          </p:cNvPr>
          <p:cNvSpPr/>
          <p:nvPr/>
        </p:nvSpPr>
        <p:spPr>
          <a:xfrm>
            <a:off x="6942401" y="1754147"/>
            <a:ext cx="2201598" cy="31861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 (Environment setup)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E5C77-D3D4-138A-EC09-2458FE406993}"/>
              </a:ext>
            </a:extLst>
          </p:cNvPr>
          <p:cNvSpPr txBox="1"/>
          <p:nvPr/>
        </p:nvSpPr>
        <p:spPr>
          <a:xfrm>
            <a:off x="328474" y="1541746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1. We can adjust the size of these zones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35D9EB-E8F2-49DC-68A4-43613F09C0AE}"/>
              </a:ext>
            </a:extLst>
          </p:cNvPr>
          <p:cNvSpPr txBox="1"/>
          <p:nvPr/>
        </p:nvSpPr>
        <p:spPr>
          <a:xfrm>
            <a:off x="328474" y="2626301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2. We can change background colors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CCF783-A806-426E-1AA4-FCFE001BA375}"/>
              </a:ext>
            </a:extLst>
          </p:cNvPr>
          <p:cNvSpPr txBox="1"/>
          <p:nvPr/>
        </p:nvSpPr>
        <p:spPr>
          <a:xfrm>
            <a:off x="328473" y="3710856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3. We can hide zones and restore them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B45C9CE-0957-0FA2-CBDD-4F76066847C0}"/>
              </a:ext>
            </a:extLst>
          </p:cNvPr>
          <p:cNvSpPr txBox="1"/>
          <p:nvPr/>
        </p:nvSpPr>
        <p:spPr>
          <a:xfrm>
            <a:off x="328472" y="4795411"/>
            <a:ext cx="44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4. We can have multiple “windows” of editor</a:t>
            </a:r>
          </a:p>
        </p:txBody>
      </p:sp>
    </p:spTree>
    <p:extLst>
      <p:ext uri="{BB962C8B-B14F-4D97-AF65-F5344CB8AC3E}">
        <p14:creationId xmlns:p14="http://schemas.microsoft.com/office/powerpoint/2010/main" val="22671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D01B05-6F9B-12CE-3707-3C8E93F1E5CF}"/>
              </a:ext>
            </a:extLst>
          </p:cNvPr>
          <p:cNvSpPr txBox="1"/>
          <p:nvPr/>
        </p:nvSpPr>
        <p:spPr>
          <a:xfrm>
            <a:off x="772357" y="1417638"/>
            <a:ext cx="64718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</a:t>
            </a:r>
            <a:r>
              <a:rPr lang="en-CA" dirty="0" err="1"/>
              <a:t>Matlab</a:t>
            </a:r>
            <a:r>
              <a:rPr lang="en-CA" dirty="0"/>
              <a:t> used for?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Data Analysis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Control systems code 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Control system simulation</a:t>
            </a:r>
            <a:endParaRPr lang="en-CA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F3D614-57DD-79DC-94A3-F7EB4D287151}"/>
              </a:ext>
            </a:extLst>
          </p:cNvPr>
          <p:cNvSpPr txBox="1"/>
          <p:nvPr/>
        </p:nvSpPr>
        <p:spPr>
          <a:xfrm>
            <a:off x="861134" y="3416626"/>
            <a:ext cx="6951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Blocks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02C74B-B431-7103-F171-09734F622240}"/>
              </a:ext>
            </a:extLst>
          </p:cNvPr>
          <p:cNvSpPr txBox="1"/>
          <p:nvPr/>
        </p:nvSpPr>
        <p:spPr>
          <a:xfrm>
            <a:off x="5181666" y="3416626"/>
            <a:ext cx="3300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Basic “Script” uses in the console/code:</a:t>
            </a:r>
          </a:p>
          <a:p>
            <a:endParaRPr lang="en-CA" dirty="0"/>
          </a:p>
          <a:p>
            <a:r>
              <a:rPr lang="en-CA" dirty="0"/>
              <a:t>1. </a:t>
            </a:r>
            <a:r>
              <a:rPr lang="en-CA" b="1" dirty="0" err="1"/>
              <a:t>clc</a:t>
            </a:r>
            <a:r>
              <a:rPr lang="en-CA" b="1" dirty="0"/>
              <a:t> </a:t>
            </a:r>
          </a:p>
          <a:p>
            <a:r>
              <a:rPr lang="en-CA" i="1" dirty="0"/>
              <a:t>(Clears all text from your console)</a:t>
            </a:r>
          </a:p>
          <a:p>
            <a:endParaRPr lang="en-CA" i="1" dirty="0"/>
          </a:p>
          <a:p>
            <a:r>
              <a:rPr lang="en-CA" dirty="0"/>
              <a:t>2. </a:t>
            </a:r>
            <a:r>
              <a:rPr lang="en-CA" b="1" dirty="0"/>
              <a:t>clear all </a:t>
            </a:r>
          </a:p>
          <a:p>
            <a:r>
              <a:rPr lang="en-CA" i="1" dirty="0"/>
              <a:t>(Clears all data from your workspace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89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Importing Data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AC05B0-6909-1E6D-5AA1-78A4420087F2}"/>
              </a:ext>
            </a:extLst>
          </p:cNvPr>
          <p:cNvSpPr txBox="1"/>
          <p:nvPr/>
        </p:nvSpPr>
        <p:spPr>
          <a:xfrm>
            <a:off x="621437" y="1443841"/>
            <a:ext cx="4598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Importing data is bringing data in from wherever you have it to the workspace (Data storage) for analysis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1. </a:t>
            </a:r>
            <a:r>
              <a:rPr lang="en-CA" b="1" dirty="0"/>
              <a:t>Manual:</a:t>
            </a:r>
          </a:p>
          <a:p>
            <a:endParaRPr lang="en-CA" dirty="0"/>
          </a:p>
          <a:p>
            <a:r>
              <a:rPr lang="en-CA" dirty="0"/>
              <a:t>Manually works well but won’t be automatic when you run a script or give that script to someone to re-use</a:t>
            </a:r>
          </a:p>
          <a:p>
            <a:endParaRPr lang="en-CA" dirty="0"/>
          </a:p>
          <a:p>
            <a:r>
              <a:rPr lang="en-CA" dirty="0"/>
              <a:t>2. </a:t>
            </a:r>
            <a:r>
              <a:rPr lang="en-CA" b="1" dirty="0"/>
              <a:t>Automatic:</a:t>
            </a:r>
          </a:p>
          <a:p>
            <a:endParaRPr lang="en-CA" dirty="0"/>
          </a:p>
          <a:p>
            <a:r>
              <a:rPr lang="en-CA" dirty="0"/>
              <a:t>Automatic allows you to create a script that can be used by anyone after. </a:t>
            </a:r>
          </a:p>
          <a:p>
            <a:endParaRPr lang="en-CA" dirty="0"/>
          </a:p>
          <a:p>
            <a:r>
              <a:rPr lang="en-CA" i="1" dirty="0"/>
              <a:t>Ex: I made a script that draws a map with </a:t>
            </a:r>
            <a:r>
              <a:rPr lang="en-CA" i="1" dirty="0" err="1"/>
              <a:t>gps</a:t>
            </a:r>
            <a:r>
              <a:rPr lang="en-CA" i="1" dirty="0"/>
              <a:t> coordinates, if you want to use it manually: You have to tell the next person to use your script to “import the latitude/longitude as a table” before running the script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79DBEA-4F2F-CE66-BEDA-5DAD5EC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60" y="2507756"/>
            <a:ext cx="457200" cy="723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CF29A9-BA91-C30F-6718-358A15C7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0" y="4437402"/>
            <a:ext cx="3773379" cy="2143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FC22FB-9330-DA87-9031-2EA884137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0" y="4651799"/>
            <a:ext cx="1514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Useful functions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506C9C-86E5-5367-03F9-27E32966F3B8}"/>
              </a:ext>
            </a:extLst>
          </p:cNvPr>
          <p:cNvSpPr txBox="1"/>
          <p:nvPr/>
        </p:nvSpPr>
        <p:spPr>
          <a:xfrm>
            <a:off x="914400" y="2097382"/>
            <a:ext cx="2388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Readtable</a:t>
            </a:r>
            <a:r>
              <a:rPr lang="en-CA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Table2array()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Drawnow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linspace</a:t>
            </a:r>
            <a:r>
              <a:rPr lang="en-CA" b="0" i="0" dirty="0">
                <a:solidFill>
                  <a:srgbClr val="0F0F0F"/>
                </a:solidFill>
                <a:effectLst/>
                <a:latin typeface="Roboto" panose="020B0604020202020204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F0F0F"/>
                </a:solidFill>
                <a:latin typeface="Roboto" panose="020B0604020202020204" pitchFamily="2" charset="0"/>
              </a:rPr>
              <a:t>Max() min()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0F0F0F"/>
                </a:solidFill>
                <a:latin typeface="Roboto" panose="020B0604020202020204" pitchFamily="2" charset="0"/>
              </a:rPr>
              <a:t>Disp</a:t>
            </a:r>
            <a:r>
              <a:rPr lang="en-CA" dirty="0">
                <a:solidFill>
                  <a:srgbClr val="0F0F0F"/>
                </a:solidFill>
                <a:latin typeface="Roboto" panose="020B0604020202020204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F0F0F"/>
                </a:solidFill>
                <a:latin typeface="Roboto" panose="020B0604020202020204" pitchFamily="2" charset="0"/>
              </a:rPr>
              <a:t>Fit()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7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 Programming (For/If/While)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F5686B-F307-D5B5-B511-1B21268E8697}"/>
              </a:ext>
            </a:extLst>
          </p:cNvPr>
          <p:cNvSpPr txBox="1"/>
          <p:nvPr/>
        </p:nvSpPr>
        <p:spPr>
          <a:xfrm>
            <a:off x="745724" y="1731146"/>
            <a:ext cx="748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1. If statement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DC227C-6F26-C178-6BE4-690C845E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82" y="2080248"/>
            <a:ext cx="1371600" cy="695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53247E-7F71-9981-B7C2-41EEC285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252" y="2097086"/>
            <a:ext cx="1218460" cy="694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03852B-65D7-330C-7713-75C5AD1658FC}"/>
              </a:ext>
            </a:extLst>
          </p:cNvPr>
          <p:cNvSpPr txBox="1"/>
          <p:nvPr/>
        </p:nvSpPr>
        <p:spPr>
          <a:xfrm>
            <a:off x="716946" y="3017846"/>
            <a:ext cx="748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2. For Loop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B1C15D-B991-AC37-C66B-282E5725B55A}"/>
              </a:ext>
            </a:extLst>
          </p:cNvPr>
          <p:cNvSpPr txBox="1"/>
          <p:nvPr/>
        </p:nvSpPr>
        <p:spPr>
          <a:xfrm>
            <a:off x="745724" y="4272349"/>
            <a:ext cx="748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3. While Loop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069CCAF-7FBE-A243-8680-8F9C09C0869D}"/>
              </a:ext>
            </a:extLst>
          </p:cNvPr>
          <p:cNvSpPr/>
          <p:nvPr/>
        </p:nvSpPr>
        <p:spPr>
          <a:xfrm>
            <a:off x="2434369" y="2306773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CF6D361-D41D-793C-22A6-CF115900F62A}"/>
              </a:ext>
            </a:extLst>
          </p:cNvPr>
          <p:cNvSpPr/>
          <p:nvPr/>
        </p:nvSpPr>
        <p:spPr>
          <a:xfrm>
            <a:off x="4442460" y="2306772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4B598F0-43B3-3AB3-AD3A-C583DC565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960" y="2087052"/>
            <a:ext cx="1218460" cy="7209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20D7D4-FD5E-AA79-3919-DEA7BB71C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82" y="3370747"/>
            <a:ext cx="1352550" cy="77152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AF1E199-923D-C405-8A0C-4E80933C7594}"/>
              </a:ext>
            </a:extLst>
          </p:cNvPr>
          <p:cNvSpPr/>
          <p:nvPr/>
        </p:nvSpPr>
        <p:spPr>
          <a:xfrm>
            <a:off x="2434369" y="3635374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7026A2AD-5231-3710-46C8-5E26105F0F0B}"/>
              </a:ext>
            </a:extLst>
          </p:cNvPr>
          <p:cNvSpPr/>
          <p:nvPr/>
        </p:nvSpPr>
        <p:spPr>
          <a:xfrm>
            <a:off x="4442460" y="3635373"/>
            <a:ext cx="259080" cy="24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E414999-B2FC-26CF-BA55-C60E16264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339" y="3429000"/>
            <a:ext cx="1388300" cy="65504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F264103-E92A-7E0F-C6C5-D63E822B1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361" y="3375761"/>
            <a:ext cx="1971675" cy="762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96A18AE-D442-2019-7E59-D9AD2A3F28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219" y="4470515"/>
            <a:ext cx="1914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Plotting</a:t>
            </a:r>
            <a:endParaRPr dirty="0"/>
          </a:p>
        </p:txBody>
      </p:sp>
      <p:sp>
        <p:nvSpPr>
          <p:cNvPr id="577" name="Google Shape;577;p70"/>
          <p:cNvSpPr txBox="1">
            <a:spLocks noGrp="1"/>
          </p:cNvSpPr>
          <p:nvPr>
            <p:ph type="sldNum" idx="12"/>
          </p:nvPr>
        </p:nvSpPr>
        <p:spPr>
          <a:xfrm>
            <a:off x="6933527" y="640889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888348-C241-F7F3-4351-8FCAF1D4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94126"/>
            <a:ext cx="5695950" cy="1438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08C445-B9B8-4DA1-F6C9-38AFF05F8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4288"/>
            <a:ext cx="5457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5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628</Words>
  <Application>Microsoft Office PowerPoint</Application>
  <PresentationFormat>Affichage à l'écran (4:3)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</vt:lpstr>
      <vt:lpstr>Office Theme</vt:lpstr>
      <vt:lpstr>Matlab Tutorials Part 1: Data Analysis</vt:lpstr>
      <vt:lpstr>Glossary</vt:lpstr>
      <vt:lpstr>Basics (Environment setup)</vt:lpstr>
      <vt:lpstr>Basics (Environment setup)</vt:lpstr>
      <vt:lpstr>Basics</vt:lpstr>
      <vt:lpstr>Importing Data</vt:lpstr>
      <vt:lpstr>Useful functions</vt:lpstr>
      <vt:lpstr>Basic Programming (For/If/While)</vt:lpstr>
      <vt:lpstr>Plotting</vt:lpstr>
      <vt:lpstr>Best Practices</vt:lpstr>
      <vt:lpstr>Example 1: Live Graph</vt:lpstr>
      <vt:lpstr>Example 2: Animations</vt:lpstr>
      <vt:lpstr>Matlab Tutorials Part 2: Simulink &amp; Control Systems</vt:lpstr>
      <vt:lpstr>What is Simulink</vt:lpstr>
      <vt:lpstr>Simulink vs C++ compiler</vt:lpstr>
      <vt:lpstr>How does it work</vt:lpstr>
      <vt:lpstr>Example 1: Simple Vehicle Speed</vt:lpstr>
      <vt:lpstr>Example 2: Building OpenEcu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Tutorials Part 1: Data Analysis</dc:title>
  <dc:creator>Tyler</dc:creator>
  <cp:lastModifiedBy>Tyler Alexander Montcalm</cp:lastModifiedBy>
  <cp:revision>7</cp:revision>
  <dcterms:modified xsi:type="dcterms:W3CDTF">2023-01-04T00:53:40Z</dcterms:modified>
</cp:coreProperties>
</file>