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5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by Method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Preprocessing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0.00%</c:formatCode>
                <c:ptCount val="1"/>
                <c:pt idx="0">
                  <c:v>0.32563509759396297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83A-4DF8-B351-B5D6B6D1EC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Generator Only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0.00%</c:formatCode>
                <c:ptCount val="1"/>
                <c:pt idx="0">
                  <c:v>0.260504200929353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3A-4DF8-B351-B5D6B6D1EC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Histogram No Generator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0.00%</c:formatCode>
                <c:ptCount val="1"/>
                <c:pt idx="0">
                  <c:v>0.16784869750904399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83A-4DF8-B351-B5D6B6D1EC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Equalized Histogram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0.00%</c:formatCode>
                <c:ptCount val="1"/>
                <c:pt idx="0">
                  <c:v>0.13100436681222699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3A-4DF8-B351-B5D6B6D1EC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HSV Equalized (No Gen)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Sheet1!$F$2</c:f>
              <c:numCache>
                <c:formatCode>0.00%</c:formatCode>
                <c:ptCount val="1"/>
                <c:pt idx="0">
                  <c:v>6.9182388937448297E-2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83A-4DF8-B351-B5D6B6D1EC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HSV Equalized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Sheet1!$G$2</c:f>
              <c:numCache>
                <c:formatCode>0.00%</c:formatCode>
                <c:ptCount val="1"/>
                <c:pt idx="0">
                  <c:v>0.13292433781613999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83A-4DF8-B351-B5D6B6D1ECF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Vecsei (No Gen)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Sheet1!$H$2</c:f>
              <c:numCache>
                <c:formatCode>0.00%</c:formatCode>
                <c:ptCount val="1"/>
                <c:pt idx="0">
                  <c:v>0.43907563175473802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83A-4DF8-B351-B5D6B6D1ECF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Vecsei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Sheet1!$I$2</c:f>
              <c:numCache>
                <c:formatCode>0.00%</c:formatCode>
                <c:ptCount val="1"/>
                <c:pt idx="0">
                  <c:v>0.45327102497359301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83A-4DF8-B351-B5D6B6D1ECF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CIELUV (No Gen)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Sheet1!$J$2</c:f>
              <c:numCache>
                <c:formatCode>0.00%</c:formatCode>
                <c:ptCount val="1"/>
                <c:pt idx="0">
                  <c:v>0.48089888156130001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3A-4DF8-B351-B5D6B6D1ECF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CIELUV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Sheet1!$K$2</c:f>
              <c:numCache>
                <c:formatCode>0.00%</c:formatCode>
                <c:ptCount val="1"/>
                <c:pt idx="0">
                  <c:v>0.48543689638665499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83A-4DF8-B351-B5D6B6D1E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9456879"/>
        <c:axId val="1016993375"/>
      </c:barChart>
      <c:catAx>
        <c:axId val="769456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993375"/>
        <c:crosses val="autoZero"/>
        <c:auto val="1"/>
        <c:lblAlgn val="ctr"/>
        <c:lblOffset val="100"/>
        <c:noMultiLvlLbl val="0"/>
      </c:catAx>
      <c:valAx>
        <c:axId val="101699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5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Loss</a:t>
            </a:r>
            <a:r>
              <a:rPr lang="en-US" baseline="0" dirty="0"/>
              <a:t> by Method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Preprocessing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2.54579079412698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83A-4DF8-B351-B5D6B6D1EC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Generator Only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Sheet1!$C$3</c:f>
              <c:numCache>
                <c:formatCode>General</c:formatCode>
                <c:ptCount val="1"/>
                <c:pt idx="0">
                  <c:v>2.4340590208518398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3A-4DF8-B351-B5D6B6D1EC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Histogram No Generator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Sheet1!$D$3</c:f>
              <c:numCache>
                <c:formatCode>General</c:formatCode>
                <c:ptCount val="1"/>
                <c:pt idx="0">
                  <c:v>2.4365170576893602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83A-4DF8-B351-B5D6B6D1EC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Equalized Histogram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Sheet1!$E$3</c:f>
              <c:numCache>
                <c:formatCode>General</c:formatCode>
                <c:ptCount val="1"/>
                <c:pt idx="0">
                  <c:v>2.4440750982043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3A-4DF8-B351-B5D6B6D1EC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HSV Equalized (No Gen)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Sheet1!$F$3</c:f>
              <c:numCache>
                <c:formatCode>General</c:formatCode>
                <c:ptCount val="1"/>
                <c:pt idx="0">
                  <c:v>2.4722703048018202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83A-4DF8-B351-B5D6B6D1EC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HSV Equalized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Sheet1!$G$3</c:f>
              <c:numCache>
                <c:formatCode>General</c:formatCode>
                <c:ptCount val="1"/>
                <c:pt idx="0">
                  <c:v>2.4219111040813499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83A-4DF8-B351-B5D6B6D1ECF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Vecsei (No Gen)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Sheet1!$H$3</c:f>
              <c:numCache>
                <c:formatCode>General</c:formatCode>
                <c:ptCount val="1"/>
                <c:pt idx="0">
                  <c:v>2.62524107524326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83A-4DF8-B351-B5D6B6D1ECF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Vecsei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Sheet1!$I$3</c:f>
              <c:numCache>
                <c:formatCode>General</c:formatCode>
                <c:ptCount val="1"/>
                <c:pt idx="0">
                  <c:v>1.7956785944020599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83A-4DF8-B351-B5D6B6D1ECF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CIELUV (No Gen)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Sheet1!$J$3</c:f>
              <c:numCache>
                <c:formatCode>General</c:formatCode>
                <c:ptCount val="1"/>
                <c:pt idx="0">
                  <c:v>2.0476351788874401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3A-4DF8-B351-B5D6B6D1ECF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CIELUV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Sheet1!$K$3</c:f>
              <c:numCache>
                <c:formatCode>General</c:formatCode>
                <c:ptCount val="1"/>
                <c:pt idx="0">
                  <c:v>1.4658656942034201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83A-4DF8-B351-B5D6B6D1E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9456879"/>
        <c:axId val="1016993375"/>
      </c:barChart>
      <c:catAx>
        <c:axId val="769456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993375"/>
        <c:crosses val="autoZero"/>
        <c:auto val="1"/>
        <c:lblAlgn val="ctr"/>
        <c:lblOffset val="100"/>
        <c:noMultiLvlLbl val="0"/>
      </c:catAx>
      <c:valAx>
        <c:axId val="101699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5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aborvecsei/plant-seedlings-fun-with-computer-vision/notebook" TargetMode="External"/><Relationship Id="rId2" Type="http://schemas.openxmlformats.org/officeDocument/2006/relationships/hyperlink" Target="http://ruder.io/optimizing-gradient-descent/index.html#visualizationofalgorith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362-B231-4445-8E0B-7BA1F90CB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Preprocessing Algorithms for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E230-0971-44BA-95BF-66620C04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063693"/>
          </a:xfrm>
        </p:spPr>
        <p:txBody>
          <a:bodyPr/>
          <a:lstStyle/>
          <a:p>
            <a:r>
              <a:rPr lang="en-US" dirty="0"/>
              <a:t>A study on preprocessing algorithms for an </a:t>
            </a:r>
            <a:r>
              <a:rPr lang="en-US" dirty="0" err="1"/>
              <a:t>Xception</a:t>
            </a:r>
            <a:r>
              <a:rPr lang="en-US" dirty="0"/>
              <a:t> neural net for plant seedling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69E26-8049-4B0E-8216-70AA83913EAC}"/>
              </a:ext>
            </a:extLst>
          </p:cNvPr>
          <p:cNvSpPr txBox="1"/>
          <p:nvPr/>
        </p:nvSpPr>
        <p:spPr>
          <a:xfrm>
            <a:off x="684212" y="5478011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 Tyler G. Hudson</a:t>
            </a:r>
          </a:p>
        </p:txBody>
      </p:sp>
    </p:spTree>
    <p:extLst>
      <p:ext uri="{BB962C8B-B14F-4D97-AF65-F5344CB8AC3E}">
        <p14:creationId xmlns:p14="http://schemas.microsoft.com/office/powerpoint/2010/main" val="265307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649-5E06-455D-A1FC-6F774964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A1C2-5399-43E5-90FC-92D05393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more accurate network</a:t>
            </a:r>
          </a:p>
          <a:p>
            <a:r>
              <a:rPr lang="en-US" dirty="0"/>
              <a:t>Use model prediction to further assess accuracy</a:t>
            </a:r>
          </a:p>
          <a:p>
            <a:pPr lvl="1"/>
            <a:r>
              <a:rPr lang="en-US" dirty="0"/>
              <a:t>Was the model equally accurate for all classes?</a:t>
            </a:r>
          </a:p>
          <a:p>
            <a:pPr lvl="1"/>
            <a:r>
              <a:rPr lang="en-US" dirty="0"/>
              <a:t>Did different models perform better on different data?</a:t>
            </a:r>
          </a:p>
          <a:p>
            <a:r>
              <a:rPr lang="en-US" dirty="0"/>
              <a:t>Find more image preprocessing techniques</a:t>
            </a:r>
          </a:p>
          <a:p>
            <a:r>
              <a:rPr lang="en-US" dirty="0"/>
              <a:t>Verify findings with additional data</a:t>
            </a:r>
          </a:p>
          <a:p>
            <a:pPr lvl="1"/>
            <a:r>
              <a:rPr lang="en-US" dirty="0"/>
              <a:t>Segmentation was very simple for this task, may be harder for others</a:t>
            </a:r>
          </a:p>
        </p:txBody>
      </p:sp>
    </p:spTree>
    <p:extLst>
      <p:ext uri="{BB962C8B-B14F-4D97-AF65-F5344CB8AC3E}">
        <p14:creationId xmlns:p14="http://schemas.microsoft.com/office/powerpoint/2010/main" val="132953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AA3E-9CC8-4DA5-8642-B3D4A93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088C-08EC-4F16-9D5D-78E21772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Anish, J. (2017, November 05). The Idea of preparing your own Dataset for convolutional neural network. Retrieved from https://becominghuman.ai/the-idea-of-preparing-your-own-dataset-for-convolutinal-neural-network-49ec097b8313 </a:t>
            </a:r>
          </a:p>
          <a:p>
            <a:pPr marL="0" indent="0">
              <a:buNone/>
            </a:pPr>
            <a:r>
              <a:rPr lang="en-US" sz="1100" dirty="0" err="1"/>
              <a:t>Chollet</a:t>
            </a:r>
            <a:r>
              <a:rPr lang="en-US" sz="1100" dirty="0"/>
              <a:t>, F. (2017, April 04). </a:t>
            </a:r>
            <a:r>
              <a:rPr lang="en-US" sz="1100" dirty="0" err="1"/>
              <a:t>Xception</a:t>
            </a:r>
            <a:r>
              <a:rPr lang="en-US" sz="1100" dirty="0"/>
              <a:t>: Deep Learning with </a:t>
            </a:r>
            <a:r>
              <a:rPr lang="en-US" sz="1100" dirty="0" err="1"/>
              <a:t>Depthwise</a:t>
            </a:r>
            <a:r>
              <a:rPr lang="en-US" sz="1100" dirty="0"/>
              <a:t> Separable Convolutions. Retrieved from https://arxiv.org/abs/1610.02357 </a:t>
            </a:r>
          </a:p>
          <a:p>
            <a:pPr marL="0" indent="0">
              <a:buNone/>
            </a:pPr>
            <a:r>
              <a:rPr lang="en-US" sz="1100" dirty="0"/>
              <a:t>Chu </a:t>
            </a:r>
            <a:r>
              <a:rPr lang="en-US" sz="1100" dirty="0" err="1"/>
              <a:t>Te</a:t>
            </a:r>
            <a:r>
              <a:rPr lang="en-US" sz="1100" dirty="0"/>
              <a:t>, I. (n.d.). Background Removal (CIELUV Color Thresholding). Retrieved from https://www.kaggle.com/ianchute/background-removal-cieluv-color-thresholding/notebook </a:t>
            </a:r>
          </a:p>
          <a:p>
            <a:pPr marL="0" indent="0">
              <a:buNone/>
            </a:pPr>
            <a:r>
              <a:rPr lang="en-US" sz="1100" dirty="0"/>
              <a:t>Sebastian Ruder. (2018, April 16). An overview of gradient descent optimization algorithms. Retrieved from </a:t>
            </a:r>
            <a:r>
              <a:rPr lang="en-US" sz="1100" dirty="0">
                <a:hlinkClick r:id="rId2"/>
              </a:rPr>
              <a:t>http://ruder.io/optimizing-gradient-descent/index.html#visualizationofalgorithms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Vecsei</a:t>
            </a:r>
            <a:r>
              <a:rPr lang="en-US" sz="1100" dirty="0"/>
              <a:t>, G. (n.d.). Plant Seedlings Fun with Computer Vision. Retrieved from </a:t>
            </a:r>
            <a:r>
              <a:rPr lang="en-US" sz="1100" dirty="0">
                <a:hlinkClick r:id="rId3"/>
              </a:rPr>
              <a:t>https://www.kaggle.com/gaborvecsei/plant-seedlings-fun-with-computer-vision/notebook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D., M., </a:t>
            </a:r>
            <a:r>
              <a:rPr lang="en-US" sz="1100" dirty="0" err="1"/>
              <a:t>Zeiler</a:t>
            </a:r>
            <a:r>
              <a:rPr lang="en-US" sz="1100" dirty="0"/>
              <a:t>. (2012, December 22). ADADELTA: An Adaptive Learning Rate Method. Retrieved from https://arxiv.org/abs/1212.5701 </a:t>
            </a:r>
          </a:p>
        </p:txBody>
      </p:sp>
    </p:spTree>
    <p:extLst>
      <p:ext uri="{BB962C8B-B14F-4D97-AF65-F5344CB8AC3E}">
        <p14:creationId xmlns:p14="http://schemas.microsoft.com/office/powerpoint/2010/main" val="306557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D6D8-A087-4F5E-82D4-3E830E47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5CD4-48FF-4934-B510-C6283F97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intended to assess the usefulness of several image pre-processing and segmentation techniques in image recognition with an </a:t>
            </a:r>
            <a:r>
              <a:rPr lang="en-US" dirty="0" err="1"/>
              <a:t>Xception</a:t>
            </a:r>
            <a:r>
              <a:rPr lang="en-US" dirty="0"/>
              <a:t> neural network with </a:t>
            </a:r>
            <a:r>
              <a:rPr lang="en-US" dirty="0" err="1"/>
              <a:t>AdaDelta</a:t>
            </a:r>
            <a:r>
              <a:rPr lang="en-US" dirty="0"/>
              <a:t>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249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FC3E-9BBB-4CE3-9D90-E633CAB5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</a:t>
            </a:r>
          </a:p>
        </p:txBody>
      </p:sp>
      <p:pic>
        <p:nvPicPr>
          <p:cNvPr id="1026" name="Picture 2" descr="Image result for xception neural network">
            <a:extLst>
              <a:ext uri="{FF2B5EF4-FFF2-40B4-BE49-F238E27FC236}">
                <a16:creationId xmlns:a16="http://schemas.microsoft.com/office/drawing/2014/main" id="{C1A0682E-1C86-4057-8CF1-F641F48565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15" y="256591"/>
            <a:ext cx="5302794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4073B-ACDC-4E32-A7D0-C79D8E7BE9A7}"/>
              </a:ext>
            </a:extLst>
          </p:cNvPr>
          <p:cNvSpPr txBox="1"/>
          <p:nvPr/>
        </p:nvSpPr>
        <p:spPr>
          <a:xfrm>
            <a:off x="684212" y="568292"/>
            <a:ext cx="5327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Imagenet</a:t>
            </a:r>
            <a:r>
              <a:rPr lang="en-US" dirty="0"/>
              <a:t>-Trained </a:t>
            </a:r>
            <a:r>
              <a:rPr lang="en-US" dirty="0" err="1"/>
              <a:t>Xception</a:t>
            </a:r>
            <a:r>
              <a:rPr lang="en-US" dirty="0"/>
              <a:t> Network with Global Average 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Untrainable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(0.5)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(1024,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(0.5)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(12, 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Optimizer: </a:t>
            </a:r>
            <a:r>
              <a:rPr lang="en-US" dirty="0" err="1"/>
              <a:t>AdaDelta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Not optimal but timely</a:t>
            </a:r>
          </a:p>
          <a:p>
            <a:r>
              <a:rPr lang="en-US" i="1" dirty="0"/>
              <a:t>Convergence in ~10 Epochs</a:t>
            </a:r>
          </a:p>
          <a:p>
            <a:r>
              <a:rPr lang="en-US" i="1" dirty="0"/>
              <a:t>Overfitting Problems (75% Test, 45% Train)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224F3-4EC2-4CC2-AEF9-6662D8AE8E6E}"/>
              </a:ext>
            </a:extLst>
          </p:cNvPr>
          <p:cNvSpPr txBox="1"/>
          <p:nvPr/>
        </p:nvSpPr>
        <p:spPr>
          <a:xfrm>
            <a:off x="6567215" y="3983387"/>
            <a:ext cx="53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 diagram of the </a:t>
            </a:r>
            <a:r>
              <a:rPr lang="en-US" sz="1400" i="1" dirty="0" err="1"/>
              <a:t>Xception</a:t>
            </a:r>
            <a:r>
              <a:rPr lang="en-US" sz="1400" i="1" dirty="0"/>
              <a:t> Neural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4893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83C8-3490-401A-9291-8C28395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Proposed/Discarded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61DD-8C83-4FAC-BB7E-04E1EAD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Alternate Network Architectures:</a:t>
            </a:r>
          </a:p>
          <a:p>
            <a:r>
              <a:rPr lang="en-US" dirty="0"/>
              <a:t>Self-trained </a:t>
            </a:r>
            <a:r>
              <a:rPr lang="en-US" dirty="0" err="1"/>
              <a:t>convolutionary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Converged badly, failed to fit test data (10-15% train)</a:t>
            </a:r>
          </a:p>
          <a:p>
            <a:r>
              <a:rPr lang="en-US" dirty="0"/>
              <a:t>ResNet50 (ImageNet trained)</a:t>
            </a:r>
          </a:p>
          <a:p>
            <a:pPr lvl="1"/>
            <a:r>
              <a:rPr lang="en-US" dirty="0"/>
              <a:t>Significant overfitting (85-90% train, 10-15% test)</a:t>
            </a:r>
          </a:p>
        </p:txBody>
      </p:sp>
    </p:spTree>
    <p:extLst>
      <p:ext uri="{BB962C8B-B14F-4D97-AF65-F5344CB8AC3E}">
        <p14:creationId xmlns:p14="http://schemas.microsoft.com/office/powerpoint/2010/main" val="325728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B9141-A7BF-43EE-98E2-BB75539ED880}"/>
              </a:ext>
            </a:extLst>
          </p:cNvPr>
          <p:cNvSpPr/>
          <p:nvPr/>
        </p:nvSpPr>
        <p:spPr>
          <a:xfrm>
            <a:off x="5094514" y="3321698"/>
            <a:ext cx="6046237" cy="1959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5B7BB-7816-4905-A468-36C314D9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2050" name="Picture 2" descr="https://storage.googleapis.com/kaggle-media/competitions/seedlings-classify/seedlings.png">
            <a:extLst>
              <a:ext uri="{FF2B5EF4-FFF2-40B4-BE49-F238E27FC236}">
                <a16:creationId xmlns:a16="http://schemas.microsoft.com/office/drawing/2014/main" id="{5C61C157-0248-4947-AD6C-1D28608AE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1" y="1083123"/>
            <a:ext cx="8534400" cy="18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BE66B-FA39-46E1-B005-3FCCD98E62A5}"/>
              </a:ext>
            </a:extLst>
          </p:cNvPr>
          <p:cNvSpPr txBox="1"/>
          <p:nvPr/>
        </p:nvSpPr>
        <p:spPr>
          <a:xfrm>
            <a:off x="684212" y="578789"/>
            <a:ext cx="1073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4,750 images of pre-classified plant seedlings from a Kaggle Playground competition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B21F3-FAB1-471C-98AA-4C9154D4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07" y="3415004"/>
            <a:ext cx="1762125" cy="176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BD1B7-5CD5-467C-ACEC-C2F1F654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30" y="3415004"/>
            <a:ext cx="1762125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4B390-6501-4BB3-963F-F383DC2BA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853" y="3415003"/>
            <a:ext cx="1762125" cy="1762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12C2B2-E170-4F61-9E2E-B7768DF34DF4}"/>
              </a:ext>
            </a:extLst>
          </p:cNvPr>
          <p:cNvSpPr txBox="1"/>
          <p:nvPr/>
        </p:nvSpPr>
        <p:spPr>
          <a:xfrm>
            <a:off x="684212" y="3429000"/>
            <a:ext cx="4317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the same data pre-segmented using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Vecsei’s</a:t>
            </a:r>
            <a:r>
              <a:rPr lang="en-US" dirty="0"/>
              <a:t> HSV segmentation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593C-D02A-4295-A1E4-B462259C3E4A}"/>
              </a:ext>
            </a:extLst>
          </p:cNvPr>
          <p:cNvSpPr txBox="1"/>
          <p:nvPr/>
        </p:nvSpPr>
        <p:spPr>
          <a:xfrm>
            <a:off x="684211" y="1157681"/>
            <a:ext cx="1765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Train</a:t>
            </a:r>
          </a:p>
          <a:p>
            <a:r>
              <a:rPr lang="en-US" dirty="0"/>
              <a:t>10% Test</a:t>
            </a:r>
          </a:p>
          <a:p>
            <a:endParaRPr lang="en-US" dirty="0"/>
          </a:p>
          <a:p>
            <a:r>
              <a:rPr lang="en-US" dirty="0"/>
              <a:t>All resized to 256x256</a:t>
            </a:r>
          </a:p>
        </p:txBody>
      </p:sp>
    </p:spTree>
    <p:extLst>
      <p:ext uri="{BB962C8B-B14F-4D97-AF65-F5344CB8AC3E}">
        <p14:creationId xmlns:p14="http://schemas.microsoft.com/office/powerpoint/2010/main" val="302838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28B-540F-4F26-BB09-A10900C4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D0F7-0D71-4D7C-97E9-9C2749B1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ImageDataGenerator</a:t>
            </a:r>
            <a:r>
              <a:rPr lang="en-US" dirty="0"/>
              <a:t>: Rotate, Zoom, Stretch, Flip</a:t>
            </a:r>
          </a:p>
          <a:p>
            <a:r>
              <a:rPr lang="en-US" dirty="0"/>
              <a:t>Histogram Equalization</a:t>
            </a:r>
          </a:p>
          <a:p>
            <a:pPr lvl="1"/>
            <a:r>
              <a:rPr lang="en-US" dirty="0"/>
              <a:t>Histogram Equalization using HSV format</a:t>
            </a:r>
          </a:p>
          <a:p>
            <a:r>
              <a:rPr lang="en-US" dirty="0"/>
              <a:t>Segmentation Algorithms</a:t>
            </a:r>
          </a:p>
          <a:p>
            <a:pPr lvl="1"/>
            <a:r>
              <a:rPr lang="en-US" dirty="0"/>
              <a:t>HSV segmentation using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Vecsei’s</a:t>
            </a:r>
            <a:r>
              <a:rPr lang="en-US" dirty="0"/>
              <a:t> algorithm (</a:t>
            </a:r>
            <a:r>
              <a:rPr lang="en-US" dirty="0" err="1"/>
              <a:t>pregenerated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CIELUV Color Thresholding on 3 sample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90FAEF-0C13-4AF4-9B64-C9D37AA34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392175"/>
              </p:ext>
            </p:extLst>
          </p:nvPr>
        </p:nvGraphicFramePr>
        <p:xfrm>
          <a:off x="684213" y="685800"/>
          <a:ext cx="9131592" cy="499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8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90FAEF-0C13-4AF4-9B64-C9D37AA34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600647"/>
              </p:ext>
            </p:extLst>
          </p:nvPr>
        </p:nvGraphicFramePr>
        <p:xfrm>
          <a:off x="684213" y="685800"/>
          <a:ext cx="9131592" cy="499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04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B03C-0A8B-458F-9072-961E99F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4041-3756-4A5B-96F1-1DA1CACF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Data Generator often made the network less accurate on the test data, but also often decreased Loss (sometimes significantly)</a:t>
            </a:r>
          </a:p>
          <a:p>
            <a:r>
              <a:rPr lang="en-US" dirty="0"/>
              <a:t>Histogram equalization was very lossy, especially with HSV</a:t>
            </a:r>
          </a:p>
          <a:p>
            <a:r>
              <a:rPr lang="en-US" dirty="0"/>
              <a:t>Image segmentation presents a very significant improvement in performance on test data.</a:t>
            </a:r>
          </a:p>
          <a:p>
            <a:pPr lvl="1"/>
            <a:r>
              <a:rPr lang="en-US" dirty="0"/>
              <a:t>CIELUV performed slightly better than </a:t>
            </a:r>
            <a:r>
              <a:rPr lang="en-US" dirty="0" err="1"/>
              <a:t>Vecsei’s</a:t>
            </a:r>
            <a:r>
              <a:rPr lang="en-US" dirty="0"/>
              <a:t> algorithm </a:t>
            </a:r>
          </a:p>
        </p:txBody>
      </p:sp>
    </p:spTree>
    <p:extLst>
      <p:ext uri="{BB962C8B-B14F-4D97-AF65-F5344CB8AC3E}">
        <p14:creationId xmlns:p14="http://schemas.microsoft.com/office/powerpoint/2010/main" val="1114379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564</TotalTime>
  <Words>532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Preprocessing Algorithms for neural networks</vt:lpstr>
      <vt:lpstr>Introduction</vt:lpstr>
      <vt:lpstr>The Neural Network</vt:lpstr>
      <vt:lpstr>Proposed/Discarded Methods</vt:lpstr>
      <vt:lpstr>The Data</vt:lpstr>
      <vt:lpstr>The Processing techniques</vt:lpstr>
      <vt:lpstr>PowerPoint Presentation</vt:lpstr>
      <vt:lpstr>PowerPoint Presentation</vt:lpstr>
      <vt:lpstr>Results</vt:lpstr>
      <vt:lpstr>Future Work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Algorithms for neural networks</dc:title>
  <dc:creator>Tolar</dc:creator>
  <cp:lastModifiedBy>Tolar</cp:lastModifiedBy>
  <cp:revision>18</cp:revision>
  <dcterms:created xsi:type="dcterms:W3CDTF">2018-04-24T15:59:07Z</dcterms:created>
  <dcterms:modified xsi:type="dcterms:W3CDTF">2018-04-25T01:23:13Z</dcterms:modified>
</cp:coreProperties>
</file>