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55" autoAdjust="0"/>
  </p:normalViewPr>
  <p:slideViewPr>
    <p:cSldViewPr snapToGrid="0">
      <p:cViewPr varScale="1">
        <p:scale>
          <a:sx n="84" d="100"/>
          <a:sy n="84" d="100"/>
        </p:scale>
        <p:origin x="1426"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fc92c851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fc92c851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595959"/>
                </a:solidFill>
              </a:rPr>
              <a:t>LIPO battery are used for rechargeable and cost effective</a:t>
            </a:r>
            <a:endParaRPr sz="1800" dirty="0">
              <a:solidFill>
                <a:srgbClr val="595959"/>
              </a:solidFill>
            </a:endParaRPr>
          </a:p>
          <a:p>
            <a:pPr marL="0" lvl="0" indent="0" algn="l" rtl="0">
              <a:lnSpc>
                <a:spcPct val="115000"/>
              </a:lnSpc>
              <a:spcBef>
                <a:spcPts val="1600"/>
              </a:spcBef>
              <a:spcAft>
                <a:spcPts val="1600"/>
              </a:spcAft>
              <a:buNone/>
            </a:pPr>
            <a:endParaRPr sz="1800" dirty="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fc92c8514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fc92c851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Draw schematic out on the whiteboard and talk about the advantages and disadvantages of each.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Please note that the bidirectional logic converter is for low level power conversion </a:t>
            </a:r>
            <a:endParaRPr sz="18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c92c8514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c92c851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fc92c851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fc92c851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c92c851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c92c851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motor are very accurate and don’t like to spin if not told too. </a:t>
            </a:r>
            <a:endParaRPr/>
          </a:p>
          <a:p>
            <a:pPr marL="0" lvl="0" indent="0" algn="l" rtl="0">
              <a:spcBef>
                <a:spcPts val="0"/>
              </a:spcBef>
              <a:spcAft>
                <a:spcPts val="0"/>
              </a:spcAft>
              <a:buNone/>
            </a:pPr>
            <a:endParaRPr/>
          </a:p>
          <a:p>
            <a:pPr marL="0" lvl="0" indent="0" algn="l" rtl="0">
              <a:spcBef>
                <a:spcPts val="0"/>
              </a:spcBef>
              <a:spcAft>
                <a:spcPts val="0"/>
              </a:spcAft>
              <a:buNone/>
            </a:pPr>
            <a:r>
              <a:rPr lang="en"/>
              <a:t>Bipolar v. Unipolar </a:t>
            </a:r>
            <a:endParaRPr/>
          </a:p>
          <a:p>
            <a:pPr marL="0" lvl="0" indent="0" algn="l" rtl="0">
              <a:spcBef>
                <a:spcPts val="0"/>
              </a:spcBef>
              <a:spcAft>
                <a:spcPts val="0"/>
              </a:spcAft>
              <a:buNone/>
            </a:pPr>
            <a:r>
              <a:rPr lang="en"/>
              <a:t>bipolar has higher torque than Unipolar </a:t>
            </a:r>
            <a:endParaRPr/>
          </a:p>
          <a:p>
            <a:pPr marL="0" lvl="0" indent="0" algn="l" rtl="0">
              <a:spcBef>
                <a:spcPts val="0"/>
              </a:spcBef>
              <a:spcAft>
                <a:spcPts val="0"/>
              </a:spcAft>
              <a:buNone/>
            </a:pPr>
            <a:r>
              <a:rPr lang="en"/>
              <a:t>Unipolar is faster than the bipolar </a:t>
            </a:r>
            <a:endParaRPr/>
          </a:p>
          <a:p>
            <a:pPr marL="0" lvl="0" indent="0" algn="l" rtl="0">
              <a:spcBef>
                <a:spcPts val="0"/>
              </a:spcBef>
              <a:spcAft>
                <a:spcPts val="0"/>
              </a:spcAft>
              <a:buNone/>
            </a:pPr>
            <a:r>
              <a:rPr lang="en"/>
              <a:t>Unipolar Simpler control circuit that bipolar because unipolar does not require reverse voltage to spin in the other directions </a:t>
            </a:r>
            <a:endParaRPr/>
          </a:p>
          <a:p>
            <a:pPr marL="0" lvl="0" indent="0" algn="l" rtl="0">
              <a:spcBef>
                <a:spcPts val="0"/>
              </a:spcBef>
              <a:spcAft>
                <a:spcPts val="0"/>
              </a:spcAft>
              <a:buNone/>
            </a:pPr>
            <a:endParaRPr/>
          </a:p>
          <a:p>
            <a:pPr marL="0" lvl="0" indent="0" algn="l" rtl="0">
              <a:spcBef>
                <a:spcPts val="0"/>
              </a:spcBef>
              <a:spcAft>
                <a:spcPts val="0"/>
              </a:spcAft>
              <a:buNone/>
            </a:pPr>
            <a:r>
              <a:rPr lang="en"/>
              <a:t>Internally there are 3 different types of designs</a:t>
            </a:r>
            <a:endParaRPr/>
          </a:p>
          <a:p>
            <a:pPr marL="457200" lvl="0" indent="-298450" algn="l" rtl="0">
              <a:spcBef>
                <a:spcPts val="0"/>
              </a:spcBef>
              <a:spcAft>
                <a:spcPts val="0"/>
              </a:spcAft>
              <a:buSzPts val="1100"/>
              <a:buAutoNum type="arabicPeriod"/>
            </a:pPr>
            <a:r>
              <a:rPr lang="en"/>
              <a:t>Variable Reluctance Stepper</a:t>
            </a:r>
            <a:endParaRPr/>
          </a:p>
          <a:p>
            <a:pPr marL="457200" lvl="0" indent="-298450" algn="l" rtl="0">
              <a:spcBef>
                <a:spcPts val="0"/>
              </a:spcBef>
              <a:spcAft>
                <a:spcPts val="0"/>
              </a:spcAft>
              <a:buSzPts val="1100"/>
              <a:buAutoNum type="arabicPeriod"/>
            </a:pPr>
            <a:r>
              <a:rPr lang="en"/>
              <a:t>Permanent Magnet Stepper</a:t>
            </a:r>
            <a:endParaRPr/>
          </a:p>
          <a:p>
            <a:pPr marL="457200" lvl="0" indent="-298450" algn="l" rtl="0">
              <a:spcBef>
                <a:spcPts val="0"/>
              </a:spcBef>
              <a:spcAft>
                <a:spcPts val="0"/>
              </a:spcAft>
              <a:buSzPts val="1100"/>
              <a:buAutoNum type="arabicPeriod"/>
            </a:pPr>
            <a:r>
              <a:rPr lang="en"/>
              <a:t>Hybrid Stepper (This is the most common type) </a:t>
            </a:r>
            <a:endParaRPr/>
          </a:p>
          <a:p>
            <a:pPr marL="0" lvl="0" indent="0" algn="l" rtl="0">
              <a:spcBef>
                <a:spcPts val="0"/>
              </a:spcBef>
              <a:spcAft>
                <a:spcPts val="0"/>
              </a:spcAft>
              <a:buNone/>
            </a:pPr>
            <a:endParaRPr/>
          </a:p>
          <a:p>
            <a:pPr marL="0" lvl="0" indent="0" algn="l" rtl="0">
              <a:spcBef>
                <a:spcPts val="0"/>
              </a:spcBef>
              <a:spcAft>
                <a:spcPts val="0"/>
              </a:spcAft>
              <a:buNone/>
            </a:pPr>
            <a:r>
              <a:rPr lang="en"/>
              <a:t>Types of driving </a:t>
            </a:r>
            <a:endParaRPr/>
          </a:p>
          <a:p>
            <a:pPr marL="457200" lvl="0" indent="-298450" algn="l" rtl="0">
              <a:spcBef>
                <a:spcPts val="0"/>
              </a:spcBef>
              <a:spcAft>
                <a:spcPts val="0"/>
              </a:spcAft>
              <a:buSzPts val="1100"/>
              <a:buAutoNum type="arabicPeriod"/>
            </a:pPr>
            <a:r>
              <a:rPr lang="en"/>
              <a:t>Wave driving is where only one coil is active</a:t>
            </a:r>
            <a:endParaRPr/>
          </a:p>
          <a:p>
            <a:pPr marL="457200" lvl="0" indent="-298450" algn="l" rtl="0">
              <a:spcBef>
                <a:spcPts val="0"/>
              </a:spcBef>
              <a:spcAft>
                <a:spcPts val="0"/>
              </a:spcAft>
              <a:buSzPts val="1100"/>
              <a:buAutoNum type="arabicPeriod"/>
            </a:pPr>
            <a:r>
              <a:rPr lang="en"/>
              <a:t>Full step driving is where where both coils are active creates a higher torque</a:t>
            </a:r>
            <a:endParaRPr/>
          </a:p>
          <a:p>
            <a:pPr marL="457200" lvl="0" indent="-298450" algn="l" rtl="0">
              <a:spcBef>
                <a:spcPts val="0"/>
              </a:spcBef>
              <a:spcAft>
                <a:spcPts val="0"/>
              </a:spcAft>
              <a:buSzPts val="1100"/>
              <a:buAutoNum type="arabicPeriod"/>
            </a:pPr>
            <a:r>
              <a:rPr lang="en"/>
              <a:t>Half step driving is where is both of the above methods to double to step rotations per revolution</a:t>
            </a:r>
            <a:endParaRPr/>
          </a:p>
          <a:p>
            <a:pPr marL="0" lvl="0" indent="0" algn="l" rtl="0">
              <a:spcBef>
                <a:spcPts val="0"/>
              </a:spcBef>
              <a:spcAft>
                <a:spcPts val="0"/>
              </a:spcAft>
              <a:buNone/>
            </a:pPr>
            <a:endParaRPr/>
          </a:p>
          <a:p>
            <a:pPr marL="0" lvl="0" indent="0" algn="l" rtl="0">
              <a:spcBef>
                <a:spcPts val="0"/>
              </a:spcBef>
              <a:spcAft>
                <a:spcPts val="0"/>
              </a:spcAft>
              <a:buNone/>
            </a:pPr>
            <a:r>
              <a:rPr lang="en"/>
              <a:t>#include &lt;Stepper.h&gt; for adriuno</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c92c8514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c92c851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controlled using 50Hz PWM </a:t>
            </a:r>
            <a:endParaRPr/>
          </a:p>
          <a:p>
            <a:pPr marL="0" lvl="0" indent="0" algn="l" rtl="0">
              <a:spcBef>
                <a:spcPts val="0"/>
              </a:spcBef>
              <a:spcAft>
                <a:spcPts val="0"/>
              </a:spcAft>
              <a:buNone/>
            </a:pPr>
            <a:r>
              <a:rPr lang="en"/>
              <a:t>Another common control frequency for the servo is 60Hz </a:t>
            </a:r>
            <a:endParaRPr/>
          </a:p>
          <a:p>
            <a:pPr marL="0" lvl="0" indent="0" algn="l" rtl="0">
              <a:spcBef>
                <a:spcPts val="0"/>
              </a:spcBef>
              <a:spcAft>
                <a:spcPts val="0"/>
              </a:spcAft>
              <a:buNone/>
            </a:pPr>
            <a:endParaRPr/>
          </a:p>
          <a:p>
            <a:pPr marL="0" lvl="0" indent="0" algn="l" rtl="0">
              <a:spcBef>
                <a:spcPts val="0"/>
              </a:spcBef>
              <a:spcAft>
                <a:spcPts val="0"/>
              </a:spcAft>
              <a:buNone/>
            </a:pPr>
            <a:r>
              <a:rPr lang="en"/>
              <a:t>#include &lt;Servo.h&gt; for ardiuno</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fc92c85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fc92c85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Beginning: </a:t>
            </a:r>
            <a:endParaRPr/>
          </a:p>
          <a:p>
            <a:pPr marL="0" lvl="0" indent="0" algn="l" rtl="0">
              <a:spcBef>
                <a:spcPts val="0"/>
              </a:spcBef>
              <a:spcAft>
                <a:spcPts val="0"/>
              </a:spcAft>
              <a:buNone/>
            </a:pPr>
            <a:r>
              <a:rPr lang="en"/>
              <a:t>Wire a  motor of their choosing (Servo, DC motor, or Stepper) with necessary drivers and control the output of the motor to spin at full speed for 2 seconds, then half speed 2 seconds, the off for 2 seconds. Then loop. </a:t>
            </a:r>
            <a:endParaRPr/>
          </a:p>
          <a:p>
            <a:pPr marL="0" lvl="0" indent="0" algn="l" rtl="0">
              <a:spcBef>
                <a:spcPts val="0"/>
              </a:spcBef>
              <a:spcAft>
                <a:spcPts val="0"/>
              </a:spcAft>
              <a:buNone/>
            </a:pPr>
            <a:endParaRPr/>
          </a:p>
          <a:p>
            <a:pPr marL="0" lvl="0" indent="0" algn="l" rtl="0">
              <a:spcBef>
                <a:spcPts val="0"/>
              </a:spcBef>
              <a:spcAft>
                <a:spcPts val="0"/>
              </a:spcAft>
              <a:buNone/>
            </a:pPr>
            <a:r>
              <a:rPr lang="en"/>
              <a:t>The code for the beginners will be writing for them on GitHub</a:t>
            </a:r>
            <a:endParaRPr/>
          </a:p>
          <a:p>
            <a:pPr marL="0" lvl="0" indent="0" algn="l" rtl="0">
              <a:spcBef>
                <a:spcPts val="0"/>
              </a:spcBef>
              <a:spcAft>
                <a:spcPts val="0"/>
              </a:spcAft>
              <a:buNone/>
            </a:pPr>
            <a:endParaRPr/>
          </a:p>
          <a:p>
            <a:pPr marL="0" lvl="0" indent="0" algn="l" rtl="0">
              <a:spcBef>
                <a:spcPts val="0"/>
              </a:spcBef>
              <a:spcAft>
                <a:spcPts val="0"/>
              </a:spcAft>
              <a:buNone/>
            </a:pPr>
            <a:r>
              <a:rPr lang="en"/>
              <a:t>Advanced: </a:t>
            </a:r>
            <a:endParaRPr/>
          </a:p>
          <a:p>
            <a:pPr marL="0" lvl="0" indent="0" algn="l" rtl="0">
              <a:spcBef>
                <a:spcPts val="0"/>
              </a:spcBef>
              <a:spcAft>
                <a:spcPts val="0"/>
              </a:spcAft>
              <a:buNone/>
            </a:pPr>
            <a:r>
              <a:rPr lang="en"/>
              <a:t>I want them to draw a schematic including the Battery as the voltage source, draw a circuit to drive each of the three motor types, have to battery power the microprocessor and and power one of the motor of their choosing. Also, write the program to themselves.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8132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Hardware Design</a:t>
            </a:r>
            <a:endParaRPr>
              <a:solidFill>
                <a:srgbClr val="000000"/>
              </a:solidFill>
            </a:endParaRPr>
          </a:p>
          <a:p>
            <a:pPr marL="0" lvl="0" indent="0" algn="l" rtl="0">
              <a:spcBef>
                <a:spcPts val="0"/>
              </a:spcBef>
              <a:spcAft>
                <a:spcPts val="0"/>
              </a:spcAft>
              <a:buNone/>
            </a:pPr>
            <a:r>
              <a:rPr lang="en">
                <a:solidFill>
                  <a:srgbClr val="000000"/>
                </a:solidFill>
              </a:rPr>
              <a:t>Part 1</a:t>
            </a:r>
            <a:endParaRPr>
              <a:solidFill>
                <a:srgbClr val="000000"/>
              </a:solidFill>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UNT College of Engineering Maker Space</a:t>
            </a:r>
          </a:p>
          <a:p>
            <a:pPr marL="0" lvl="0" indent="0"/>
            <a:r>
              <a:rPr lang="en" dirty="0">
                <a:solidFill>
                  <a:srgbClr val="000000"/>
                </a:solidFill>
              </a:rPr>
              <a:t>UNT Robotics</a:t>
            </a:r>
            <a:endParaRPr dirty="0">
              <a:solidFill>
                <a:srgbClr val="000000"/>
              </a:solidFill>
            </a:endParaRPr>
          </a:p>
          <a:p>
            <a:pPr marL="0" lvl="0" indent="0" algn="l" rtl="0">
              <a:spcBef>
                <a:spcPts val="0"/>
              </a:spcBef>
              <a:spcAft>
                <a:spcPts val="0"/>
              </a:spcAft>
              <a:buNone/>
            </a:pPr>
            <a:r>
              <a:rPr lang="en" dirty="0">
                <a:solidFill>
                  <a:srgbClr val="000000"/>
                </a:solidFill>
              </a:rPr>
              <a:t>Presentator Tyler Adam Martinez  </a:t>
            </a:r>
            <a:endParaRPr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Source of Power</a:t>
            </a:r>
            <a:endParaRPr/>
          </a:p>
        </p:txBody>
      </p:sp>
      <p:sp>
        <p:nvSpPr>
          <p:cNvPr id="141" name="Google Shape;141;p14"/>
          <p:cNvSpPr txBox="1">
            <a:spLocks noGrp="1"/>
          </p:cNvSpPr>
          <p:nvPr>
            <p:ph type="body" idx="1"/>
          </p:nvPr>
        </p:nvSpPr>
        <p:spPr>
          <a:xfrm>
            <a:off x="255700" y="1436400"/>
            <a:ext cx="70389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Arial"/>
                <a:ea typeface="Arial"/>
                <a:cs typeface="Arial"/>
                <a:sym typeface="Arial"/>
              </a:rPr>
              <a:t>The most common source of power in robotics is a battery. Therefore, being power efficient is a top priority because once the battery dies, the robot dies. </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Things to look for in a battery</a:t>
            </a:r>
            <a:endParaRPr sz="1800">
              <a:solidFill>
                <a:srgbClr val="595959"/>
              </a:solidFill>
              <a:latin typeface="Arial"/>
              <a:ea typeface="Arial"/>
              <a:cs typeface="Arial"/>
              <a:sym typeface="Arial"/>
            </a:endParaRPr>
          </a:p>
          <a:p>
            <a:pPr marL="457200" lvl="0" indent="-342900" algn="l" rtl="0">
              <a:spcBef>
                <a:spcPts val="1600"/>
              </a:spcBef>
              <a:spcAft>
                <a:spcPts val="0"/>
              </a:spcAft>
              <a:buClr>
                <a:srgbClr val="595959"/>
              </a:buClr>
              <a:buSzPts val="1800"/>
              <a:buFont typeface="Arial"/>
              <a:buChar char="●"/>
            </a:pPr>
            <a:r>
              <a:rPr lang="en" sz="1800">
                <a:solidFill>
                  <a:srgbClr val="595959"/>
                </a:solidFill>
                <a:latin typeface="Arial"/>
                <a:ea typeface="Arial"/>
                <a:cs typeface="Arial"/>
                <a:sym typeface="Arial"/>
              </a:rPr>
              <a:t>Rechargeable</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Cost effective</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Voltage level </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Current rating</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Weight</a:t>
            </a:r>
            <a:endParaRPr sz="1800">
              <a:solidFill>
                <a:srgbClr val="595959"/>
              </a:solidFill>
              <a:latin typeface="Arial"/>
              <a:ea typeface="Arial"/>
              <a:cs typeface="Arial"/>
              <a:sym typeface="Arial"/>
            </a:endParaRPr>
          </a:p>
          <a:p>
            <a:pPr marL="0" lvl="0" indent="0" algn="l" rtl="0">
              <a:spcBef>
                <a:spcPts val="1600"/>
              </a:spcBef>
              <a:spcAft>
                <a:spcPts val="1600"/>
              </a:spcAft>
              <a:buNone/>
            </a:pPr>
            <a:endParaRPr/>
          </a:p>
        </p:txBody>
      </p:sp>
      <p:pic>
        <p:nvPicPr>
          <p:cNvPr id="142" name="Google Shape;142;p14"/>
          <p:cNvPicPr preferRelativeResize="0"/>
          <p:nvPr/>
        </p:nvPicPr>
        <p:blipFill>
          <a:blip r:embed="rId3">
            <a:alphaModFix/>
          </a:blip>
          <a:stretch>
            <a:fillRect/>
          </a:stretch>
        </p:blipFill>
        <p:spPr>
          <a:xfrm>
            <a:off x="5952750" y="2835900"/>
            <a:ext cx="2098851" cy="168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Distribution:</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000000"/>
                </a:solidFill>
                <a:latin typeface="Arial"/>
                <a:ea typeface="Arial"/>
                <a:cs typeface="Arial"/>
                <a:sym typeface="Arial"/>
              </a:rPr>
              <a:t>Converting Logic levels and Stepping down power  </a:t>
            </a:r>
            <a:endParaRPr>
              <a:solidFill>
                <a:srgbClr val="000000"/>
              </a:solidFill>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Voltage divider</a:t>
            </a:r>
            <a:endParaRPr sz="1800">
              <a:solidFill>
                <a:srgbClr val="595959"/>
              </a:solidFill>
              <a:latin typeface="Arial"/>
              <a:ea typeface="Arial"/>
              <a:cs typeface="Arial"/>
              <a:sym typeface="Arial"/>
            </a:endParaRPr>
          </a:p>
          <a:p>
            <a:pPr marL="457200" marR="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Voltage regulator </a:t>
            </a:r>
            <a:endParaRPr sz="1800">
              <a:solidFill>
                <a:srgbClr val="595959"/>
              </a:solidFill>
              <a:latin typeface="Arial"/>
              <a:ea typeface="Arial"/>
              <a:cs typeface="Arial"/>
              <a:sym typeface="Arial"/>
            </a:endParaRPr>
          </a:p>
          <a:p>
            <a:pPr marL="457200" marR="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Buck converter </a:t>
            </a:r>
            <a:endParaRPr sz="1800">
              <a:solidFill>
                <a:srgbClr val="595959"/>
              </a:solidFill>
              <a:latin typeface="Arial"/>
              <a:ea typeface="Arial"/>
              <a:cs typeface="Arial"/>
              <a:sym typeface="Arial"/>
            </a:endParaRPr>
          </a:p>
          <a:p>
            <a:pPr marL="457200" marR="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Bidirectional logic converter </a:t>
            </a:r>
            <a:endParaRPr sz="1800">
              <a:solidFill>
                <a:srgbClr val="595959"/>
              </a:solidFill>
              <a:latin typeface="Arial"/>
              <a:ea typeface="Arial"/>
              <a:cs typeface="Arial"/>
              <a:sym typeface="Arial"/>
            </a:endParaRPr>
          </a:p>
          <a:p>
            <a:pPr marL="457200" marR="0" lvl="0" indent="0" algn="l" rtl="0">
              <a:lnSpc>
                <a:spcPct val="115000"/>
              </a:lnSpc>
              <a:spcBef>
                <a:spcPts val="1600"/>
              </a:spcBef>
              <a:spcAft>
                <a:spcPts val="0"/>
              </a:spcAft>
              <a:buNone/>
            </a:pPr>
            <a:endParaRPr sz="1800">
              <a:solidFill>
                <a:srgbClr val="000000"/>
              </a:solidFill>
              <a:latin typeface="Arial"/>
              <a:ea typeface="Arial"/>
              <a:cs typeface="Arial"/>
              <a:sym typeface="Arial"/>
            </a:endParaRPr>
          </a:p>
          <a:p>
            <a:pPr marL="0" marR="0" lvl="0" indent="0" algn="l" rtl="0">
              <a:lnSpc>
                <a:spcPct val="115000"/>
              </a:lnSpc>
              <a:spcBef>
                <a:spcPts val="1600"/>
              </a:spcBef>
              <a:spcAft>
                <a:spcPts val="0"/>
              </a:spcAft>
              <a:buNone/>
            </a:pPr>
            <a:r>
              <a:rPr lang="en" sz="1800">
                <a:solidFill>
                  <a:srgbClr val="000000"/>
                </a:solidFill>
                <a:latin typeface="Arial"/>
                <a:ea typeface="Arial"/>
                <a:cs typeface="Arial"/>
                <a:sym typeface="Arial"/>
              </a:rPr>
              <a:t>Stepping up Voltage</a:t>
            </a:r>
            <a:endParaRPr sz="1800">
              <a:solidFill>
                <a:srgbClr val="595959"/>
              </a:solidFill>
              <a:latin typeface="Arial"/>
              <a:ea typeface="Arial"/>
              <a:cs typeface="Arial"/>
              <a:sym typeface="Arial"/>
            </a:endParaRPr>
          </a:p>
          <a:p>
            <a:pPr marL="457200" marR="0" lvl="0" indent="-342900" algn="l" rtl="0">
              <a:lnSpc>
                <a:spcPct val="115000"/>
              </a:lnSpc>
              <a:spcBef>
                <a:spcPts val="1600"/>
              </a:spcBef>
              <a:spcAft>
                <a:spcPts val="0"/>
              </a:spcAft>
              <a:buClr>
                <a:srgbClr val="595959"/>
              </a:buClr>
              <a:buSzPts val="1800"/>
              <a:buFont typeface="Arial"/>
              <a:buChar char="●"/>
            </a:pPr>
            <a:r>
              <a:rPr lang="en" sz="1800">
                <a:solidFill>
                  <a:srgbClr val="595959"/>
                </a:solidFill>
                <a:latin typeface="Arial"/>
                <a:ea typeface="Arial"/>
                <a:cs typeface="Arial"/>
                <a:sym typeface="Arial"/>
              </a:rPr>
              <a:t>Boost Converter </a:t>
            </a:r>
            <a:endParaRPr sz="1800">
              <a:solidFill>
                <a:srgbClr val="595959"/>
              </a:solidFill>
              <a:latin typeface="Arial"/>
              <a:ea typeface="Arial"/>
              <a:cs typeface="Arial"/>
              <a:sym typeface="Arial"/>
            </a:endParaRPr>
          </a:p>
          <a:p>
            <a:pPr marL="457200" marR="0" lvl="0" indent="0" algn="l" rtl="0">
              <a:lnSpc>
                <a:spcPct val="115000"/>
              </a:lnSpc>
              <a:spcBef>
                <a:spcPts val="1600"/>
              </a:spcBef>
              <a:spcAft>
                <a:spcPts val="1600"/>
              </a:spcAft>
              <a:buNone/>
            </a:pPr>
            <a:endParaRPr sz="1800">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823950" y="2844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The motor types </a:t>
            </a:r>
            <a:endParaRPr/>
          </a:p>
        </p:txBody>
      </p:sp>
      <p:sp>
        <p:nvSpPr>
          <p:cNvPr id="154" name="Google Shape;154;p16"/>
          <p:cNvSpPr txBox="1">
            <a:spLocks noGrp="1"/>
          </p:cNvSpPr>
          <p:nvPr>
            <p:ph type="body" idx="1"/>
          </p:nvPr>
        </p:nvSpPr>
        <p:spPr>
          <a:xfrm>
            <a:off x="262975" y="15311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Arial"/>
                <a:ea typeface="Arial"/>
                <a:cs typeface="Arial"/>
                <a:sym typeface="Arial"/>
              </a:rPr>
              <a:t>DC MOTORS- CONTINUOUS Rotation </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	On the wheels to move the robot.</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STEPPER- Discrete Rotation</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	Drive train </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SERVO- LINEAR or ROTARY actuator. </a:t>
            </a:r>
            <a:endParaRPr sz="1800">
              <a:solidFill>
                <a:srgbClr val="595959"/>
              </a:solidFill>
              <a:latin typeface="Arial"/>
              <a:ea typeface="Arial"/>
              <a:cs typeface="Arial"/>
              <a:sym typeface="Arial"/>
            </a:endParaRPr>
          </a:p>
          <a:p>
            <a:pPr marL="0" lvl="0" indent="0" algn="l" rtl="0">
              <a:spcBef>
                <a:spcPts val="1600"/>
              </a:spcBef>
              <a:spcAft>
                <a:spcPts val="0"/>
              </a:spcAft>
              <a:buNone/>
            </a:pPr>
            <a:r>
              <a:rPr lang="en" sz="1800">
                <a:solidFill>
                  <a:srgbClr val="595959"/>
                </a:solidFill>
                <a:latin typeface="Arial"/>
                <a:ea typeface="Arial"/>
                <a:cs typeface="Arial"/>
                <a:sym typeface="Arial"/>
              </a:rPr>
              <a:t>	Pulley system </a:t>
            </a:r>
            <a:endParaRPr sz="1800">
              <a:solidFill>
                <a:srgbClr val="595959"/>
              </a:solidFill>
              <a:latin typeface="Arial"/>
              <a:ea typeface="Arial"/>
              <a:cs typeface="Arial"/>
              <a:sym typeface="Arial"/>
            </a:endParaRPr>
          </a:p>
          <a:p>
            <a:pPr marL="0" lvl="0" indent="0" algn="l" rtl="0">
              <a:spcBef>
                <a:spcPts val="1600"/>
              </a:spcBef>
              <a:spcAft>
                <a:spcPts val="1600"/>
              </a:spcAft>
              <a:buNone/>
            </a:pPr>
            <a:endParaRPr/>
          </a:p>
        </p:txBody>
      </p:sp>
      <p:pic>
        <p:nvPicPr>
          <p:cNvPr id="155" name="Google Shape;155;p16"/>
          <p:cNvPicPr preferRelativeResize="0"/>
          <p:nvPr/>
        </p:nvPicPr>
        <p:blipFill>
          <a:blip r:embed="rId3">
            <a:alphaModFix/>
          </a:blip>
          <a:stretch>
            <a:fillRect/>
          </a:stretch>
        </p:blipFill>
        <p:spPr>
          <a:xfrm>
            <a:off x="6097357" y="596800"/>
            <a:ext cx="2799518" cy="2041050"/>
          </a:xfrm>
          <a:prstGeom prst="rect">
            <a:avLst/>
          </a:prstGeom>
          <a:noFill/>
          <a:ln>
            <a:noFill/>
          </a:ln>
        </p:spPr>
      </p:pic>
      <p:pic>
        <p:nvPicPr>
          <p:cNvPr id="156" name="Google Shape;156;p16"/>
          <p:cNvPicPr preferRelativeResize="0"/>
          <p:nvPr/>
        </p:nvPicPr>
        <p:blipFill rotWithShape="1">
          <a:blip r:embed="rId4">
            <a:alphaModFix/>
          </a:blip>
          <a:srcRect t="7740"/>
          <a:stretch/>
        </p:blipFill>
        <p:spPr>
          <a:xfrm>
            <a:off x="3612050" y="0"/>
            <a:ext cx="2651950" cy="1612800"/>
          </a:xfrm>
          <a:prstGeom prst="rect">
            <a:avLst/>
          </a:prstGeom>
          <a:noFill/>
          <a:ln>
            <a:noFill/>
          </a:ln>
        </p:spPr>
      </p:pic>
      <p:pic>
        <p:nvPicPr>
          <p:cNvPr id="157" name="Google Shape;157;p16"/>
          <p:cNvPicPr preferRelativeResize="0"/>
          <p:nvPr/>
        </p:nvPicPr>
        <p:blipFill>
          <a:blip r:embed="rId5">
            <a:alphaModFix/>
          </a:blip>
          <a:stretch>
            <a:fillRect/>
          </a:stretch>
        </p:blipFill>
        <p:spPr>
          <a:xfrm>
            <a:off x="4790400" y="2851977"/>
            <a:ext cx="4106475" cy="2126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DC motor</a:t>
            </a:r>
            <a:endParaRPr>
              <a:solidFill>
                <a:schemeClr val="dk1"/>
              </a:solidFill>
            </a:endParaRPr>
          </a:p>
        </p:txBody>
      </p:sp>
      <p:sp>
        <p:nvSpPr>
          <p:cNvPr id="163" name="Google Shape;163;p17"/>
          <p:cNvSpPr txBox="1">
            <a:spLocks noGrp="1"/>
          </p:cNvSpPr>
          <p:nvPr>
            <p:ph type="body" idx="1"/>
          </p:nvPr>
        </p:nvSpPr>
        <p:spPr>
          <a:xfrm>
            <a:off x="2340600" y="2117150"/>
            <a:ext cx="51408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Brush v. Brushless</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H Bridge v. Electric Speed Controller (ESC)</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Pulse Width Modulation (PWM)</a:t>
            </a:r>
            <a:endParaRPr sz="1800">
              <a:solidFill>
                <a:srgbClr val="000000"/>
              </a:solidFill>
              <a:latin typeface="Arial"/>
              <a:ea typeface="Arial"/>
              <a:cs typeface="Arial"/>
              <a:sym typeface="Arial"/>
            </a:endParaRPr>
          </a:p>
          <a:p>
            <a:pPr marL="457200" lvl="0" indent="0" algn="l" rtl="0">
              <a:spcBef>
                <a:spcPts val="1600"/>
              </a:spcBef>
              <a:spcAft>
                <a:spcPts val="1600"/>
              </a:spcAft>
              <a:buNone/>
            </a:pPr>
            <a:endParaRPr/>
          </a:p>
        </p:txBody>
      </p:sp>
      <p:pic>
        <p:nvPicPr>
          <p:cNvPr id="164" name="Google Shape;164;p17"/>
          <p:cNvPicPr preferRelativeResize="0"/>
          <p:nvPr/>
        </p:nvPicPr>
        <p:blipFill>
          <a:blip r:embed="rId3">
            <a:alphaModFix/>
          </a:blip>
          <a:stretch>
            <a:fillRect/>
          </a:stretch>
        </p:blipFill>
        <p:spPr>
          <a:xfrm>
            <a:off x="140975" y="1476750"/>
            <a:ext cx="2375750" cy="2734975"/>
          </a:xfrm>
          <a:prstGeom prst="rect">
            <a:avLst/>
          </a:prstGeom>
          <a:noFill/>
          <a:ln>
            <a:noFill/>
          </a:ln>
        </p:spPr>
      </p:pic>
      <p:pic>
        <p:nvPicPr>
          <p:cNvPr id="165" name="Google Shape;165;p17"/>
          <p:cNvPicPr preferRelativeResize="0"/>
          <p:nvPr/>
        </p:nvPicPr>
        <p:blipFill rotWithShape="1">
          <a:blip r:embed="rId4">
            <a:alphaModFix/>
          </a:blip>
          <a:srcRect t="38770"/>
          <a:stretch/>
        </p:blipFill>
        <p:spPr>
          <a:xfrm>
            <a:off x="5134875" y="3143400"/>
            <a:ext cx="3881051" cy="1981850"/>
          </a:xfrm>
          <a:prstGeom prst="rect">
            <a:avLst/>
          </a:prstGeom>
          <a:noFill/>
          <a:ln>
            <a:noFill/>
          </a:ln>
        </p:spPr>
      </p:pic>
      <p:pic>
        <p:nvPicPr>
          <p:cNvPr id="166" name="Google Shape;166;p17"/>
          <p:cNvPicPr preferRelativeResize="0"/>
          <p:nvPr/>
        </p:nvPicPr>
        <p:blipFill rotWithShape="1">
          <a:blip r:embed="rId4">
            <a:alphaModFix/>
          </a:blip>
          <a:srcRect l="68269"/>
          <a:stretch/>
        </p:blipFill>
        <p:spPr>
          <a:xfrm>
            <a:off x="7784400" y="1888550"/>
            <a:ext cx="1231526" cy="323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297500" y="3175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Stepper motor</a:t>
            </a:r>
            <a:endParaRPr>
              <a:solidFill>
                <a:schemeClr val="dk1"/>
              </a:solidFill>
            </a:endParaRPr>
          </a:p>
        </p:txBody>
      </p:sp>
      <p:sp>
        <p:nvSpPr>
          <p:cNvPr id="172" name="Google Shape;172;p18"/>
          <p:cNvSpPr txBox="1">
            <a:spLocks noGrp="1"/>
          </p:cNvSpPr>
          <p:nvPr>
            <p:ph type="body" idx="1"/>
          </p:nvPr>
        </p:nvSpPr>
        <p:spPr>
          <a:xfrm>
            <a:off x="4651200" y="793200"/>
            <a:ext cx="4088400" cy="355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Step Angle/Rotation</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Bipolar v. Unipolar</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Wave driving, Full step driving, mircostep driving</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Common Ground</a:t>
            </a:r>
            <a:endParaRPr/>
          </a:p>
        </p:txBody>
      </p:sp>
      <p:pic>
        <p:nvPicPr>
          <p:cNvPr id="173" name="Google Shape;173;p18"/>
          <p:cNvPicPr preferRelativeResize="0"/>
          <p:nvPr/>
        </p:nvPicPr>
        <p:blipFill>
          <a:blip r:embed="rId3">
            <a:alphaModFix/>
          </a:blip>
          <a:stretch>
            <a:fillRect/>
          </a:stretch>
        </p:blipFill>
        <p:spPr>
          <a:xfrm>
            <a:off x="1297500" y="947375"/>
            <a:ext cx="3180899" cy="2259625"/>
          </a:xfrm>
          <a:prstGeom prst="rect">
            <a:avLst/>
          </a:prstGeom>
          <a:noFill/>
          <a:ln>
            <a:noFill/>
          </a:ln>
        </p:spPr>
      </p:pic>
      <p:sp>
        <p:nvSpPr>
          <p:cNvPr id="174" name="Google Shape;174;p18"/>
          <p:cNvSpPr/>
          <p:nvPr/>
        </p:nvSpPr>
        <p:spPr>
          <a:xfrm>
            <a:off x="2462400" y="2692800"/>
            <a:ext cx="864000" cy="187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8"/>
          <p:cNvPicPr preferRelativeResize="0"/>
          <p:nvPr/>
        </p:nvPicPr>
        <p:blipFill rotWithShape="1">
          <a:blip r:embed="rId4">
            <a:alphaModFix/>
          </a:blip>
          <a:srcRect b="5642"/>
          <a:stretch/>
        </p:blipFill>
        <p:spPr>
          <a:xfrm>
            <a:off x="4894995" y="2384550"/>
            <a:ext cx="3942128" cy="2259625"/>
          </a:xfrm>
          <a:prstGeom prst="rect">
            <a:avLst/>
          </a:prstGeom>
          <a:noFill/>
          <a:ln>
            <a:noFill/>
          </a:ln>
        </p:spPr>
      </p:pic>
      <p:pic>
        <p:nvPicPr>
          <p:cNvPr id="176" name="Google Shape;176;p18"/>
          <p:cNvPicPr preferRelativeResize="0"/>
          <p:nvPr/>
        </p:nvPicPr>
        <p:blipFill>
          <a:blip r:embed="rId5">
            <a:alphaModFix/>
          </a:blip>
          <a:stretch>
            <a:fillRect/>
          </a:stretch>
        </p:blipFill>
        <p:spPr>
          <a:xfrm>
            <a:off x="1219200" y="3435600"/>
            <a:ext cx="3324225" cy="1524000"/>
          </a:xfrm>
          <a:prstGeom prst="rect">
            <a:avLst/>
          </a:prstGeom>
          <a:noFill/>
          <a:ln>
            <a:noFill/>
          </a:ln>
        </p:spPr>
      </p:pic>
      <p:pic>
        <p:nvPicPr>
          <p:cNvPr id="177" name="Google Shape;177;p18"/>
          <p:cNvPicPr preferRelativeResize="0"/>
          <p:nvPr/>
        </p:nvPicPr>
        <p:blipFill>
          <a:blip r:embed="rId6">
            <a:alphaModFix/>
          </a:blip>
          <a:stretch>
            <a:fillRect/>
          </a:stretch>
        </p:blipFill>
        <p:spPr>
          <a:xfrm>
            <a:off x="9322225" y="1581155"/>
            <a:ext cx="2440625" cy="18544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latin typeface="Arial"/>
                <a:ea typeface="Arial"/>
                <a:cs typeface="Arial"/>
                <a:sym typeface="Arial"/>
              </a:rPr>
              <a:t>Servo motor</a:t>
            </a:r>
            <a:endParaRPr>
              <a:solidFill>
                <a:schemeClr val="dk1"/>
              </a:solidFill>
            </a:endParaRPr>
          </a:p>
        </p:txBody>
      </p:sp>
      <p:sp>
        <p:nvSpPr>
          <p:cNvPr id="183" name="Google Shape;183;p19"/>
          <p:cNvSpPr txBox="1">
            <a:spLocks noGrp="1"/>
          </p:cNvSpPr>
          <p:nvPr>
            <p:ph type="body" idx="1"/>
          </p:nvPr>
        </p:nvSpPr>
        <p:spPr>
          <a:xfrm>
            <a:off x="1225500" y="11161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Gear Box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Slight Modification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Pulse Width Modulation (PWM)</a:t>
            </a:r>
            <a:endParaRPr sz="1800">
              <a:solidFill>
                <a:srgbClr val="000000"/>
              </a:solidFill>
              <a:latin typeface="Arial"/>
              <a:ea typeface="Arial"/>
              <a:cs typeface="Arial"/>
              <a:sym typeface="Arial"/>
            </a:endParaRPr>
          </a:p>
          <a:p>
            <a:pPr marL="0" lvl="0" indent="0" algn="l" rtl="0">
              <a:spcBef>
                <a:spcPts val="1600"/>
              </a:spcBef>
              <a:spcAft>
                <a:spcPts val="1600"/>
              </a:spcAft>
              <a:buNone/>
            </a:pPr>
            <a:endParaRPr/>
          </a:p>
        </p:txBody>
      </p:sp>
      <p:pic>
        <p:nvPicPr>
          <p:cNvPr id="184" name="Google Shape;184;p19"/>
          <p:cNvPicPr preferRelativeResize="0"/>
          <p:nvPr/>
        </p:nvPicPr>
        <p:blipFill>
          <a:blip r:embed="rId3">
            <a:alphaModFix/>
          </a:blip>
          <a:stretch>
            <a:fillRect/>
          </a:stretch>
        </p:blipFill>
        <p:spPr>
          <a:xfrm>
            <a:off x="5253788" y="210975"/>
            <a:ext cx="3705225" cy="2647950"/>
          </a:xfrm>
          <a:prstGeom prst="rect">
            <a:avLst/>
          </a:prstGeom>
          <a:noFill/>
          <a:ln>
            <a:noFill/>
          </a:ln>
        </p:spPr>
      </p:pic>
      <p:pic>
        <p:nvPicPr>
          <p:cNvPr id="185" name="Google Shape;185;p19"/>
          <p:cNvPicPr preferRelativeResize="0"/>
          <p:nvPr/>
        </p:nvPicPr>
        <p:blipFill>
          <a:blip r:embed="rId4">
            <a:alphaModFix/>
          </a:blip>
          <a:stretch>
            <a:fillRect/>
          </a:stretch>
        </p:blipFill>
        <p:spPr>
          <a:xfrm>
            <a:off x="551250" y="2939063"/>
            <a:ext cx="2857500" cy="1857375"/>
          </a:xfrm>
          <a:prstGeom prst="rect">
            <a:avLst/>
          </a:prstGeom>
          <a:noFill/>
          <a:ln>
            <a:noFill/>
          </a:ln>
        </p:spPr>
      </p:pic>
      <p:pic>
        <p:nvPicPr>
          <p:cNvPr id="186" name="Google Shape;186;p19"/>
          <p:cNvPicPr preferRelativeResize="0"/>
          <p:nvPr/>
        </p:nvPicPr>
        <p:blipFill>
          <a:blip r:embed="rId5">
            <a:alphaModFix/>
          </a:blip>
          <a:stretch>
            <a:fillRect/>
          </a:stretch>
        </p:blipFill>
        <p:spPr>
          <a:xfrm>
            <a:off x="3952200" y="2851977"/>
            <a:ext cx="4106475" cy="2126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96650" y="23601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highlight>
                  <a:schemeClr val="dk1"/>
                </a:highlight>
              </a:rPr>
              <a:t>Let’s draw it out,</a:t>
            </a:r>
            <a:endParaRPr>
              <a:highlight>
                <a:schemeClr val="dk1"/>
              </a:highlight>
            </a:endParaRPr>
          </a:p>
          <a:p>
            <a:pPr marL="0" lvl="0" indent="0" algn="ctr" rtl="0">
              <a:spcBef>
                <a:spcPts val="0"/>
              </a:spcBef>
              <a:spcAft>
                <a:spcPts val="0"/>
              </a:spcAft>
              <a:buNone/>
            </a:pPr>
            <a:r>
              <a:rPr lang="en">
                <a:highlight>
                  <a:schemeClr val="dk1"/>
                </a:highlight>
              </a:rPr>
              <a:t>and moves some motors !</a:t>
            </a:r>
            <a:endParaRPr>
              <a:highlight>
                <a:schemeClr val="dk1"/>
              </a:highlight>
            </a:endParaRPr>
          </a:p>
        </p:txBody>
      </p:sp>
      <p:sp>
        <p:nvSpPr>
          <p:cNvPr id="192" name="Google Shape;192;p20"/>
          <p:cNvSpPr txBox="1"/>
          <p:nvPr/>
        </p:nvSpPr>
        <p:spPr>
          <a:xfrm>
            <a:off x="1157275" y="570600"/>
            <a:ext cx="6999900" cy="6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Hardware Design Workshop part 1</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38761D"/>
      </a:lt2>
      <a:accent1>
        <a:srgbClr val="1F6103"/>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470</Words>
  <Application>Microsoft Office PowerPoint</Application>
  <PresentationFormat>On-screen Show (16:9)</PresentationFormat>
  <Paragraphs>78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Montserrat</vt:lpstr>
      <vt:lpstr>Arial</vt:lpstr>
      <vt:lpstr>Focus</vt:lpstr>
      <vt:lpstr>Hardware Design Part 1</vt:lpstr>
      <vt:lpstr>Source of Power</vt:lpstr>
      <vt:lpstr>Distribution: Converting Logic levels and Stepping down power  </vt:lpstr>
      <vt:lpstr>The motor types </vt:lpstr>
      <vt:lpstr>DC motor</vt:lpstr>
      <vt:lpstr>Stepper motor</vt:lpstr>
      <vt:lpstr>Servo motor</vt:lpstr>
      <vt:lpstr>Let’s draw it out, and moves some motors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Design Part 1</dc:title>
  <cp:lastModifiedBy>Tyler Martinez</cp:lastModifiedBy>
  <cp:revision>5</cp:revision>
  <dcterms:modified xsi:type="dcterms:W3CDTF">2019-12-07T21:31:36Z</dcterms:modified>
</cp:coreProperties>
</file>