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Roboto" pitchFamily="2" charset="0"/>
      <p:regular r:id="rId16"/>
      <p:bold r:id="rId17"/>
      <p:italic r:id="rId18"/>
      <p:boldItalic r:id="rId19"/>
    </p:embeddedFont>
    <p:embeddedFont>
      <p:font typeface="Roboto Slab"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40" autoAdjust="0"/>
  </p:normalViewPr>
  <p:slideViewPr>
    <p:cSldViewPr snapToGrid="0">
      <p:cViewPr varScale="1">
        <p:scale>
          <a:sx n="77" d="100"/>
          <a:sy n="77" d="100"/>
        </p:scale>
        <p:origin x="161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parkfun.com/products/9312"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sciencedirect.com/science/article/pii/B9781845692452500263"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www.ncbi.nlm.nih.gov/pmc/articles/PMC4881630/" TargetMode="External"/><Relationship Id="rId13" Type="http://schemas.openxmlformats.org/officeDocument/2006/relationships/hyperlink" Target="https://patentimages.storage.googleapis.com/8d/c4/b7/7ac6ef0bd7ea0e/US9603698.pdf" TargetMode="External"/><Relationship Id="rId3" Type="http://schemas.openxmlformats.org/officeDocument/2006/relationships/hyperlink" Target="https://github.com/TylerFonzie8507/Minimally-Invasive-Monocusp-Valve" TargetMode="External"/><Relationship Id="rId7" Type="http://schemas.openxmlformats.org/officeDocument/2006/relationships/hyperlink" Target="https://www.ncbi.nlm.nih.gov/pmc/articles/PMC4810599/" TargetMode="External"/><Relationship Id="rId12" Type="http://schemas.openxmlformats.org/officeDocument/2006/relationships/hyperlink" Target="https://www.researchgate.net/profile/Robert_More/publication/292306650_Pyrolytic_Carbon/links/5ce399aa92851c4eabb174c0/Pyrolytic-Carbon.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cardiothoracicsurgery.biomedcentral.com/articles/10.1186/s13019-019-0956-1" TargetMode="External"/><Relationship Id="rId11" Type="http://schemas.openxmlformats.org/officeDocument/2006/relationships/hyperlink" Target="https://www.ncbi.nlm.nih.gov/pmc/articles/PMC1768554/" TargetMode="External"/><Relationship Id="rId5" Type="http://schemas.openxmlformats.org/officeDocument/2006/relationships/hyperlink" Target="https://www.heart-valve-surgery.com/heart-surgery-blog/2008/03/24/pig-heart-valve-how-long-do-they-last/" TargetMode="External"/><Relationship Id="rId10" Type="http://schemas.openxmlformats.org/officeDocument/2006/relationships/hyperlink" Target="https://www.acc.org/latest-in-cardiology/articles/2019/08/16/13/49/fda-expands-tavr-indication-to-low-risk-patients" TargetMode="External"/><Relationship Id="rId4" Type="http://schemas.openxmlformats.org/officeDocument/2006/relationships/hyperlink" Target="https://www.mayoclinic.org/diseases-conditions/aortic-valve-disease/symptoms-causes/syc-20355117" TargetMode="External"/><Relationship Id="rId9" Type="http://schemas.openxmlformats.org/officeDocument/2006/relationships/hyperlink" Target="http://www.molbio.upol.cz/stranky/vyuka/OSE2/2011/Mixa.pdf" TargetMode="External"/><Relationship Id="rId14" Type="http://schemas.openxmlformats.org/officeDocument/2006/relationships/hyperlink" Target="https://www.ncbi.nlm.nih.gov/pmc/articles/PMC275269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8f86f8b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8f86f8b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a958ec85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a958ec85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Clr>
                <a:schemeClr val="dk1"/>
              </a:buClr>
              <a:buSzPts val="1100"/>
            </a:pPr>
            <a:r>
              <a:rPr lang="en" sz="1800" dirty="0">
                <a:solidFill>
                  <a:schemeClr val="dk2"/>
                </a:solidFill>
              </a:rPr>
              <a:t>Sensor provides real time feedback </a:t>
            </a:r>
            <a:r>
              <a:rPr lang="en-US" sz="1800" dirty="0">
                <a:solidFill>
                  <a:schemeClr val="dk2"/>
                </a:solidFill>
              </a:rPr>
              <a:t>to the </a:t>
            </a:r>
            <a:r>
              <a:rPr lang="en" sz="1800" dirty="0">
                <a:solidFill>
                  <a:schemeClr val="dk2"/>
                </a:solidFill>
              </a:rPr>
              <a:t>patient </a:t>
            </a:r>
            <a:r>
              <a:rPr lang="en-US" sz="1800" dirty="0">
                <a:solidFill>
                  <a:schemeClr val="dk2"/>
                </a:solidFill>
              </a:rPr>
              <a:t>and the patient’s doctor. </a:t>
            </a:r>
            <a:endParaRPr sz="1800" dirty="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lang="en" sz="1800" dirty="0">
              <a:solidFill>
                <a:schemeClr val="dk2"/>
              </a:solidFill>
            </a:endParaRPr>
          </a:p>
          <a:p>
            <a:pPr marL="285750" lvl="0" indent="-285750" algn="l" rtl="0">
              <a:lnSpc>
                <a:spcPct val="115000"/>
              </a:lnSpc>
              <a:spcBef>
                <a:spcPts val="1600"/>
              </a:spcBef>
              <a:spcAft>
                <a:spcPts val="0"/>
              </a:spcAft>
              <a:buClr>
                <a:schemeClr val="dk1"/>
              </a:buClr>
              <a:buSzPts val="1100"/>
            </a:pPr>
            <a:r>
              <a:rPr lang="en" sz="1800" dirty="0">
                <a:solidFill>
                  <a:schemeClr val="dk2"/>
                </a:solidFill>
              </a:rPr>
              <a:t>The simplicity of the design. Means it’s less lik</a:t>
            </a:r>
            <a:r>
              <a:rPr lang="en-US" sz="1800" dirty="0">
                <a:solidFill>
                  <a:schemeClr val="dk2"/>
                </a:solidFill>
              </a:rPr>
              <a:t>e</a:t>
            </a:r>
            <a:r>
              <a:rPr lang="en" sz="1800" dirty="0">
                <a:solidFill>
                  <a:schemeClr val="dk2"/>
                </a:solidFill>
              </a:rPr>
              <a:t>ly to fail.</a:t>
            </a:r>
          </a:p>
          <a:p>
            <a:pPr marL="0" lvl="0" indent="0" algn="l" rtl="0">
              <a:lnSpc>
                <a:spcPct val="115000"/>
              </a:lnSpc>
              <a:spcBef>
                <a:spcPts val="1600"/>
              </a:spcBef>
              <a:spcAft>
                <a:spcPts val="0"/>
              </a:spcAft>
              <a:buNone/>
            </a:pPr>
            <a:endParaRPr lang="en-US" sz="1800" u="sng" dirty="0">
              <a:solidFill>
                <a:schemeClr val="hlink"/>
              </a:solidFill>
            </a:endParaRPr>
          </a:p>
          <a:p>
            <a:pPr marL="285750" lvl="0" indent="-285750" algn="l" rtl="0">
              <a:lnSpc>
                <a:spcPct val="115000"/>
              </a:lnSpc>
              <a:spcBef>
                <a:spcPts val="1600"/>
              </a:spcBef>
              <a:spcAft>
                <a:spcPts val="0"/>
              </a:spcAft>
            </a:pPr>
            <a:r>
              <a:rPr lang="en-US" sz="1800" u="sng" dirty="0">
                <a:solidFill>
                  <a:schemeClr val="hlink"/>
                </a:solidFill>
              </a:rPr>
              <a:t>The sensor we used to measure the hall effect:</a:t>
            </a:r>
            <a:endParaRPr lang="en-US" sz="1800" dirty="0">
              <a:solidFill>
                <a:schemeClr val="dk2"/>
              </a:solidFill>
            </a:endParaRPr>
          </a:p>
          <a:p>
            <a:pPr marL="0" lvl="0" indent="0" algn="l" rtl="0">
              <a:lnSpc>
                <a:spcPct val="115000"/>
              </a:lnSpc>
              <a:spcBef>
                <a:spcPts val="1600"/>
              </a:spcBef>
              <a:spcAft>
                <a:spcPts val="0"/>
              </a:spcAft>
              <a:buNone/>
            </a:pPr>
            <a:r>
              <a:rPr lang="en-US" sz="1800" u="sng" dirty="0">
                <a:solidFill>
                  <a:schemeClr val="hlink"/>
                </a:solidFill>
                <a:hlinkClick r:id="rId3"/>
              </a:rPr>
              <a:t>https://www.sparkfun.com/products/9312</a:t>
            </a:r>
            <a:endParaRPr lang="en-US" sz="1800" dirty="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dirty="0">
              <a:solidFill>
                <a:schemeClr val="dk2"/>
              </a:solidFill>
            </a:endParaRPr>
          </a:p>
          <a:p>
            <a:pPr marL="285750" lvl="0" indent="-285750" algn="l" rtl="0">
              <a:lnSpc>
                <a:spcPct val="115000"/>
              </a:lnSpc>
              <a:spcBef>
                <a:spcPts val="1600"/>
              </a:spcBef>
              <a:spcAft>
                <a:spcPts val="0"/>
              </a:spcAft>
            </a:pPr>
            <a:r>
              <a:rPr lang="en" sz="1800" dirty="0">
                <a:solidFill>
                  <a:schemeClr val="dk2"/>
                </a:solidFill>
              </a:rPr>
              <a:t>The material we are using is resistant to erision:</a:t>
            </a:r>
            <a:endParaRPr sz="1800" dirty="0">
              <a:solidFill>
                <a:schemeClr val="dk2"/>
              </a:solidFill>
            </a:endParaRPr>
          </a:p>
          <a:p>
            <a:pPr marL="0" lvl="0" indent="0" algn="l" rtl="0">
              <a:lnSpc>
                <a:spcPct val="115000"/>
              </a:lnSpc>
              <a:spcBef>
                <a:spcPts val="1600"/>
              </a:spcBef>
              <a:spcAft>
                <a:spcPts val="0"/>
              </a:spcAft>
              <a:buNone/>
            </a:pPr>
            <a:r>
              <a:rPr lang="en" sz="1800" u="sng" dirty="0">
                <a:solidFill>
                  <a:schemeClr val="hlink"/>
                </a:solidFill>
                <a:hlinkClick r:id="rId4"/>
              </a:rPr>
              <a:t>https://www.sciencedirect.com/science/article/pii/B9781845692452500263</a:t>
            </a:r>
            <a:endParaRPr lang="en" sz="1800" u="sng" dirty="0">
              <a:solidFill>
                <a:schemeClr val="hlink"/>
              </a:solidFill>
            </a:endParaRPr>
          </a:p>
          <a:p>
            <a:pPr marL="0" lvl="0" indent="0" algn="l" rtl="0">
              <a:lnSpc>
                <a:spcPct val="115000"/>
              </a:lnSpc>
              <a:spcBef>
                <a:spcPts val="1600"/>
              </a:spcBef>
              <a:spcAft>
                <a:spcPts val="0"/>
              </a:spcAft>
              <a:buNone/>
            </a:pPr>
            <a:endParaRPr lang="en" sz="1800" u="sng" dirty="0">
              <a:solidFill>
                <a:schemeClr val="hlink"/>
              </a:solidFill>
            </a:endParaRPr>
          </a:p>
          <a:p>
            <a:pPr marL="0" lvl="0" indent="0" algn="l" rtl="0">
              <a:lnSpc>
                <a:spcPct val="115000"/>
              </a:lnSpc>
              <a:spcBef>
                <a:spcPts val="1600"/>
              </a:spcBef>
              <a:spcAft>
                <a:spcPts val="1600"/>
              </a:spcAft>
              <a:buClr>
                <a:schemeClr val="dk1"/>
              </a:buClr>
              <a:buSzPts val="1100"/>
              <a:buFont typeface="Arial"/>
              <a:buNone/>
            </a:pPr>
            <a:endParaRPr sz="1800" dirty="0">
              <a:solidFill>
                <a:schemeClr val="dk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a958ec855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a958ec85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a958ec85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a958ec85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Github</a:t>
            </a:r>
            <a:r>
              <a:rPr lang="en-US" dirty="0"/>
              <a:t>:</a:t>
            </a:r>
          </a:p>
          <a:p>
            <a:pPr marL="0" lvl="0" indent="0" algn="l" rtl="0">
              <a:spcBef>
                <a:spcPts val="1600"/>
              </a:spcBef>
              <a:spcAft>
                <a:spcPts val="0"/>
              </a:spcAft>
              <a:buNone/>
            </a:pPr>
            <a:r>
              <a:rPr lang="en-US" u="sng" dirty="0">
                <a:solidFill>
                  <a:schemeClr val="hlink"/>
                </a:solidFill>
                <a:hlinkClick r:id="rId3"/>
              </a:rPr>
              <a:t>https</a:t>
            </a:r>
            <a:r>
              <a:rPr lang="en-US" u="sng" dirty="0">
                <a:solidFill>
                  <a:srgbClr val="8BC34A"/>
                </a:solidFill>
                <a:hlinkClick r:id="rId3"/>
              </a:rPr>
              <a:t>://github.co</a:t>
            </a:r>
            <a:r>
              <a:rPr lang="en-US" u="sng" dirty="0">
                <a:solidFill>
                  <a:schemeClr val="hlink"/>
                </a:solidFill>
                <a:hlinkClick r:id="rId3"/>
              </a:rPr>
              <a:t>m/TylerFonzie8507/Minimally-Invasive-Monocusp-Valve</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 dirty="0"/>
              <a:t>References:</a:t>
            </a: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[1] </a:t>
            </a:r>
            <a:r>
              <a:rPr lang="en-US" sz="1100" u="sng" dirty="0">
                <a:solidFill>
                  <a:srgbClr val="8BC34A"/>
                </a:solidFill>
                <a:latin typeface="Times New Roman"/>
                <a:ea typeface="Times New Roman"/>
                <a:cs typeface="Times New Roman"/>
                <a:sym typeface="Times New Roman"/>
                <a:hlinkClick r:id="rId4"/>
              </a:rPr>
              <a:t>https://www.mayoclinic.org/diseases-conditions/aortic-valve-disease/symptoms-causes/syc-20355117</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[2] </a:t>
            </a:r>
            <a:r>
              <a:rPr lang="en-US" sz="1100" u="sng" dirty="0">
                <a:solidFill>
                  <a:srgbClr val="8BC34A"/>
                </a:solidFill>
                <a:latin typeface="Times New Roman"/>
                <a:ea typeface="Times New Roman"/>
                <a:cs typeface="Times New Roman"/>
                <a:sym typeface="Times New Roman"/>
                <a:hlinkClick r:id="rId5"/>
              </a:rPr>
              <a:t>https://www.heart-valve-surgery.com/heart-surgery-blog/2008/03/24/pig-heart-valve-how-long-do-they-last/</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[3] </a:t>
            </a:r>
            <a:r>
              <a:rPr lang="en-US" sz="1100" u="sng" dirty="0">
                <a:solidFill>
                  <a:srgbClr val="8BC34A"/>
                </a:solidFill>
                <a:latin typeface="Times New Roman"/>
                <a:ea typeface="Times New Roman"/>
                <a:cs typeface="Times New Roman"/>
                <a:sym typeface="Times New Roman"/>
                <a:hlinkClick r:id="rId6"/>
              </a:rPr>
              <a:t>https://cardiothoracicsurgery.biomedcentral.com/articles/10.1186/s13019-019-0956-1</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[4] </a:t>
            </a:r>
            <a:r>
              <a:rPr lang="en-US" sz="1100" u="sng" dirty="0">
                <a:solidFill>
                  <a:srgbClr val="8BC34A"/>
                </a:solidFill>
                <a:latin typeface="Times New Roman"/>
                <a:ea typeface="Times New Roman"/>
                <a:cs typeface="Times New Roman"/>
                <a:sym typeface="Times New Roman"/>
                <a:hlinkClick r:id="rId7"/>
              </a:rPr>
              <a:t>https://www.ncbi.nlm.nih.gov/pmc/articles/PMC4810599/</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[5] </a:t>
            </a:r>
            <a:r>
              <a:rPr lang="en-US" sz="1100" u="sng" dirty="0">
                <a:solidFill>
                  <a:srgbClr val="8BC34A"/>
                </a:solidFill>
                <a:latin typeface="Times New Roman"/>
                <a:ea typeface="Times New Roman"/>
                <a:cs typeface="Times New Roman"/>
                <a:sym typeface="Times New Roman"/>
                <a:hlinkClick r:id="rId8"/>
              </a:rPr>
              <a:t>https://www.ncbi.nlm.nih.gov/pmc/articles/PMC4881630/</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[6] </a:t>
            </a:r>
            <a:r>
              <a:rPr lang="en-US" sz="1100" u="sng" dirty="0">
                <a:solidFill>
                  <a:srgbClr val="8BC34A"/>
                </a:solidFill>
                <a:latin typeface="Times New Roman"/>
                <a:ea typeface="Times New Roman"/>
                <a:cs typeface="Times New Roman"/>
                <a:sym typeface="Times New Roman"/>
                <a:hlinkClick r:id="rId9"/>
              </a:rPr>
              <a:t>http://www.molbio.upol.cz/stranky/vyuka/OSE2/2011/Mixa.pdf</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[7] </a:t>
            </a:r>
            <a:r>
              <a:rPr lang="en-US" sz="1100" u="sng" dirty="0">
                <a:solidFill>
                  <a:srgbClr val="8BC34A"/>
                </a:solidFill>
                <a:latin typeface="Times New Roman"/>
                <a:ea typeface="Times New Roman"/>
                <a:cs typeface="Times New Roman"/>
                <a:sym typeface="Times New Roman"/>
                <a:hlinkClick r:id="rId10"/>
              </a:rPr>
              <a:t>https://www.acc.org/latest-in-cardiology/articles/2019/08/16/13/49/fda-expands-tavr-indication-to-low-risk-patients</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[8] </a:t>
            </a:r>
            <a:r>
              <a:rPr lang="en-US" sz="1100" u="sng" dirty="0">
                <a:solidFill>
                  <a:srgbClr val="8BC34A"/>
                </a:solidFill>
                <a:latin typeface="Times New Roman"/>
                <a:ea typeface="Times New Roman"/>
                <a:cs typeface="Times New Roman"/>
                <a:sym typeface="Times New Roman"/>
                <a:hlinkClick r:id="rId11"/>
              </a:rPr>
              <a:t>https://www.ncbi.nlm.nih.gov/pmc/articles/PMC1768554/</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[9] </a:t>
            </a:r>
            <a:r>
              <a:rPr lang="en-US" sz="1100" u="sng" dirty="0">
                <a:solidFill>
                  <a:srgbClr val="8BC34A"/>
                </a:solidFill>
                <a:latin typeface="Times New Roman"/>
                <a:ea typeface="Times New Roman"/>
                <a:cs typeface="Times New Roman"/>
                <a:sym typeface="Times New Roman"/>
                <a:hlinkClick r:id="rId12"/>
              </a:rPr>
              <a:t>https://www.researchgate.net/profile/Robert_More/publication/292306650_Pyrolytic_Carbon/links/5ce399aa92851c4eabb174c0/Pyrolytic-Carbon.pdf</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[10] </a:t>
            </a:r>
            <a:r>
              <a:rPr lang="en-US" sz="1100" u="sng" dirty="0">
                <a:solidFill>
                  <a:srgbClr val="8BC34A"/>
                </a:solidFill>
                <a:latin typeface="Times New Roman"/>
                <a:ea typeface="Times New Roman"/>
                <a:cs typeface="Times New Roman"/>
                <a:sym typeface="Times New Roman"/>
                <a:hlinkClick r:id="rId13"/>
              </a:rPr>
              <a:t>https://patentimages.storage.googleapis.com/8d/c4/b7/7ac6ef0bd7ea0e/US9603698.pdf</a:t>
            </a:r>
            <a:endParaRPr lang="en-US" sz="1100" dirty="0">
              <a:solidFill>
                <a:srgbClr val="8BC34A"/>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Char char="●"/>
            </a:pPr>
            <a:r>
              <a:rPr lang="en-US" sz="1100" dirty="0">
                <a:latin typeface="Times New Roman"/>
                <a:ea typeface="Times New Roman"/>
                <a:cs typeface="Times New Roman"/>
                <a:sym typeface="Times New Roman"/>
              </a:rPr>
              <a:t>[11] </a:t>
            </a:r>
            <a:r>
              <a:rPr lang="en-US" sz="1100" u="sng" dirty="0">
                <a:solidFill>
                  <a:srgbClr val="8BC34A"/>
                </a:solidFill>
                <a:latin typeface="Times New Roman"/>
                <a:ea typeface="Times New Roman"/>
                <a:cs typeface="Times New Roman"/>
                <a:sym typeface="Times New Roman"/>
                <a:hlinkClick r:id="rId14"/>
              </a:rPr>
              <a:t>https://www.ncbi.nlm.nih.gov/pmc/articles/PMC2752693/</a:t>
            </a:r>
            <a:r>
              <a:rPr lang="en-US" sz="1100" dirty="0">
                <a:solidFill>
                  <a:srgbClr val="8BC34A"/>
                </a:solidFill>
                <a:latin typeface="Times New Roman"/>
                <a:ea typeface="Times New Roman"/>
                <a:cs typeface="Times New Roman"/>
                <a:sym typeface="Times New Roman"/>
              </a:rPr>
              <a:t> </a:t>
            </a:r>
            <a:r>
              <a:rPr lang="en-US" sz="1050" dirty="0">
                <a:solidFill>
                  <a:srgbClr val="8BC34A"/>
                </a:solidFill>
                <a:latin typeface="Arial"/>
                <a:ea typeface="Arial"/>
                <a:cs typeface="Arial"/>
                <a:sym typeface="Arial"/>
              </a:rPr>
              <a:t> </a:t>
            </a:r>
            <a:endParaRPr lang="en-US" dirty="0">
              <a:solidFill>
                <a:srgbClr val="8BC34A"/>
              </a:solidFill>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8f86f8b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8f86f8b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a958ec85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a958ec85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c047872c0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c047872c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c047872c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c047872c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a67ad367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a67ad36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a8136eb9d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a8136eb9d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a8136eb9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a8136eb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a67ad3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a67ad3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image of right is a screenshot from a digital oscilloscope of the </a:t>
            </a:r>
            <a:r>
              <a:rPr lang="en-US" i="1" dirty="0"/>
              <a:t>simulated</a:t>
            </a:r>
            <a:r>
              <a:rPr lang="en-US" dirty="0"/>
              <a:t>[1] signal from the hall sensor used for proof of concept.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The simulated signal was produced by attaching a magnet to a servo motor and programming the motor to actuate the magnet the exact way that the magnet would move inside the valve, and placing the sensor in front of the valve, like where the sensor would go.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ylerFonzie8507/Minimally-Invasive-Monocusp-Valv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0" y="1365350"/>
            <a:ext cx="9144000" cy="1457400"/>
          </a:xfrm>
          <a:prstGeom prst="rect">
            <a:avLst/>
          </a:prstGeom>
        </p:spPr>
        <p:txBody>
          <a:bodyPr spcFirstLastPara="1" wrap="square" lIns="91425" tIns="91425" rIns="91425" bIns="91425" anchor="b" anchorCtr="0">
            <a:noAutofit/>
          </a:bodyPr>
          <a:lstStyle/>
          <a:p>
            <a:pPr lvl="0" algn="l">
              <a:spcBef>
                <a:spcPts val="1600"/>
              </a:spcBef>
            </a:pPr>
            <a:r>
              <a:rPr lang="en-US" dirty="0">
                <a:solidFill>
                  <a:schemeClr val="hlink"/>
                </a:solidFill>
                <a:hlinkClick r:id="rId3"/>
              </a:rPr>
              <a:t>Minimally Invasive Monocusp Valve</a:t>
            </a:r>
            <a:endParaRPr lang="en-US"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Tyler Adam Martinez, Mason Forshage, and Adrian Rodriguez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11700" y="445025"/>
            <a:ext cx="8764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The MATlab simulation</a:t>
            </a:r>
            <a:endParaRPr dirty="0">
              <a:solidFill>
                <a:srgbClr val="FFFFFF"/>
              </a:solidFill>
            </a:endParaRPr>
          </a:p>
        </p:txBody>
      </p:sp>
      <p:pic>
        <p:nvPicPr>
          <p:cNvPr id="190" name="Google Shape;190;p23"/>
          <p:cNvPicPr preferRelativeResize="0"/>
          <p:nvPr/>
        </p:nvPicPr>
        <p:blipFill>
          <a:blip r:embed="rId3">
            <a:alphaModFix/>
          </a:blip>
          <a:stretch>
            <a:fillRect/>
          </a:stretch>
        </p:blipFill>
        <p:spPr>
          <a:xfrm>
            <a:off x="2563800" y="1156871"/>
            <a:ext cx="426030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p:nvPr/>
        </p:nvSpPr>
        <p:spPr>
          <a:xfrm>
            <a:off x="337800" y="3096250"/>
            <a:ext cx="4005600" cy="1894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txBox="1">
            <a:spLocks noGrp="1"/>
          </p:cNvSpPr>
          <p:nvPr>
            <p:ph type="title"/>
          </p:nvPr>
        </p:nvSpPr>
        <p:spPr>
          <a:xfrm>
            <a:off x="149050" y="1197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Design Justification</a:t>
            </a:r>
            <a:endParaRPr>
              <a:solidFill>
                <a:srgbClr val="FFFFFF"/>
              </a:solidFill>
            </a:endParaRPr>
          </a:p>
        </p:txBody>
      </p:sp>
      <p:pic>
        <p:nvPicPr>
          <p:cNvPr id="198" name="Google Shape;198;p24"/>
          <p:cNvPicPr preferRelativeResize="0"/>
          <p:nvPr/>
        </p:nvPicPr>
        <p:blipFill>
          <a:blip r:embed="rId3">
            <a:alphaModFix/>
          </a:blip>
          <a:stretch>
            <a:fillRect/>
          </a:stretch>
        </p:blipFill>
        <p:spPr>
          <a:xfrm>
            <a:off x="337800" y="692425"/>
            <a:ext cx="4005600" cy="2251375"/>
          </a:xfrm>
          <a:prstGeom prst="rect">
            <a:avLst/>
          </a:prstGeom>
          <a:noFill/>
          <a:ln>
            <a:noFill/>
          </a:ln>
        </p:spPr>
      </p:pic>
      <p:pic>
        <p:nvPicPr>
          <p:cNvPr id="199" name="Google Shape;199;p24"/>
          <p:cNvPicPr preferRelativeResize="0"/>
          <p:nvPr/>
        </p:nvPicPr>
        <p:blipFill rotWithShape="1">
          <a:blip r:embed="rId4">
            <a:alphaModFix/>
          </a:blip>
          <a:srcRect l="2817" t="3285" r="1028" b="3916"/>
          <a:stretch/>
        </p:blipFill>
        <p:spPr>
          <a:xfrm>
            <a:off x="4647450" y="692425"/>
            <a:ext cx="4167650" cy="2251375"/>
          </a:xfrm>
          <a:prstGeom prst="rect">
            <a:avLst/>
          </a:prstGeom>
          <a:noFill/>
          <a:ln>
            <a:noFill/>
          </a:ln>
        </p:spPr>
      </p:pic>
      <p:pic>
        <p:nvPicPr>
          <p:cNvPr id="200" name="Google Shape;200;p24"/>
          <p:cNvPicPr preferRelativeResize="0"/>
          <p:nvPr/>
        </p:nvPicPr>
        <p:blipFill>
          <a:blip r:embed="rId5">
            <a:alphaModFix/>
          </a:blip>
          <a:stretch>
            <a:fillRect/>
          </a:stretch>
        </p:blipFill>
        <p:spPr>
          <a:xfrm>
            <a:off x="4647450" y="3096200"/>
            <a:ext cx="4167650" cy="1894900"/>
          </a:xfrm>
          <a:prstGeom prst="rect">
            <a:avLst/>
          </a:prstGeom>
          <a:noFill/>
          <a:ln>
            <a:noFill/>
          </a:ln>
        </p:spPr>
      </p:pic>
      <p:pic>
        <p:nvPicPr>
          <p:cNvPr id="201" name="Google Shape;201;p24"/>
          <p:cNvPicPr preferRelativeResize="0"/>
          <p:nvPr/>
        </p:nvPicPr>
        <p:blipFill>
          <a:blip r:embed="rId6">
            <a:alphaModFix/>
          </a:blip>
          <a:stretch>
            <a:fillRect/>
          </a:stretch>
        </p:blipFill>
        <p:spPr>
          <a:xfrm>
            <a:off x="1393150" y="3175538"/>
            <a:ext cx="1894901" cy="173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Design Limitations</a:t>
            </a:r>
            <a:endParaRPr>
              <a:solidFill>
                <a:srgbClr val="FFFFFF"/>
              </a:solidFill>
            </a:endParaRPr>
          </a:p>
        </p:txBody>
      </p:sp>
      <p:sp>
        <p:nvSpPr>
          <p:cNvPr id="207" name="Google Shape;207;p25"/>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Monocusp Design may Hinder Laminar Flow</a:t>
            </a:r>
            <a:endParaRPr/>
          </a:p>
          <a:p>
            <a:pPr marL="457200" lvl="0" indent="-342900" algn="l" rtl="0">
              <a:spcBef>
                <a:spcPts val="0"/>
              </a:spcBef>
              <a:spcAft>
                <a:spcPts val="0"/>
              </a:spcAft>
              <a:buSzPts val="1800"/>
              <a:buChar char="●"/>
            </a:pPr>
            <a:r>
              <a:rPr lang="en"/>
              <a:t>Included Magnet may Disrupt Pacemakers</a:t>
            </a:r>
            <a:endParaRPr/>
          </a:p>
          <a:p>
            <a:pPr marL="457200" lvl="0" indent="-342900" algn="l" rtl="0">
              <a:spcBef>
                <a:spcPts val="0"/>
              </a:spcBef>
              <a:spcAft>
                <a:spcPts val="0"/>
              </a:spcAft>
              <a:buSzPts val="1800"/>
              <a:buChar char="●"/>
            </a:pPr>
            <a:r>
              <a:rPr lang="en"/>
              <a:t>Unforeseen Flaws without Testing</a:t>
            </a:r>
            <a:endParaRPr/>
          </a:p>
        </p:txBody>
      </p:sp>
      <p:pic>
        <p:nvPicPr>
          <p:cNvPr id="208" name="Google Shape;208;p25"/>
          <p:cNvPicPr preferRelativeResize="0"/>
          <p:nvPr/>
        </p:nvPicPr>
        <p:blipFill>
          <a:blip r:embed="rId3">
            <a:alphaModFix/>
          </a:blip>
          <a:stretch>
            <a:fillRect/>
          </a:stretch>
        </p:blipFill>
        <p:spPr>
          <a:xfrm>
            <a:off x="4724400" y="1296525"/>
            <a:ext cx="4267199" cy="28133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311700" y="292550"/>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      Github &amp; Questions?</a:t>
            </a:r>
            <a:endParaRPr>
              <a:solidFill>
                <a:srgbClr val="FFFFFF"/>
              </a:solidFill>
            </a:endParaRPr>
          </a:p>
        </p:txBody>
      </p:sp>
      <p:pic>
        <p:nvPicPr>
          <p:cNvPr id="215" name="Google Shape;215;p26"/>
          <p:cNvPicPr preferRelativeResize="0"/>
          <p:nvPr/>
        </p:nvPicPr>
        <p:blipFill>
          <a:blip r:embed="rId3">
            <a:alphaModFix/>
          </a:blip>
          <a:stretch>
            <a:fillRect/>
          </a:stretch>
        </p:blipFill>
        <p:spPr>
          <a:xfrm>
            <a:off x="2050523" y="1707937"/>
            <a:ext cx="2341949" cy="2341949"/>
          </a:xfrm>
          <a:prstGeom prst="rect">
            <a:avLst/>
          </a:prstGeom>
          <a:noFill/>
          <a:ln>
            <a:noFill/>
          </a:ln>
        </p:spPr>
      </p:pic>
      <p:pic>
        <p:nvPicPr>
          <p:cNvPr id="216" name="Google Shape;216;p26"/>
          <p:cNvPicPr preferRelativeResize="0"/>
          <p:nvPr/>
        </p:nvPicPr>
        <p:blipFill>
          <a:blip r:embed="rId4">
            <a:alphaModFix/>
          </a:blip>
          <a:stretch>
            <a:fillRect/>
          </a:stretch>
        </p:blipFill>
        <p:spPr>
          <a:xfrm>
            <a:off x="4966640" y="1618724"/>
            <a:ext cx="1485190" cy="2341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6" name="Google Shape;76;p15"/>
          <p:cNvPicPr preferRelativeResize="0"/>
          <p:nvPr/>
        </p:nvPicPr>
        <p:blipFill>
          <a:blip r:embed="rId3">
            <a:alphaModFix/>
          </a:blip>
          <a:stretch>
            <a:fillRect/>
          </a:stretch>
        </p:blipFill>
        <p:spPr>
          <a:xfrm>
            <a:off x="220100" y="421175"/>
            <a:ext cx="4356675" cy="4498975"/>
          </a:xfrm>
          <a:prstGeom prst="rect">
            <a:avLst/>
          </a:prstGeom>
          <a:noFill/>
          <a:ln>
            <a:noFill/>
          </a:ln>
        </p:spPr>
      </p:pic>
      <p:pic>
        <p:nvPicPr>
          <p:cNvPr id="77" name="Google Shape;77;p15"/>
          <p:cNvPicPr preferRelativeResize="0"/>
          <p:nvPr/>
        </p:nvPicPr>
        <p:blipFill>
          <a:blip r:embed="rId4">
            <a:alphaModFix/>
          </a:blip>
          <a:stretch>
            <a:fillRect/>
          </a:stretch>
        </p:blipFill>
        <p:spPr>
          <a:xfrm>
            <a:off x="4543325" y="421175"/>
            <a:ext cx="4356675" cy="4498975"/>
          </a:xfrm>
          <a:prstGeom prst="rect">
            <a:avLst/>
          </a:prstGeom>
          <a:noFill/>
          <a:ln>
            <a:noFill/>
          </a:ln>
        </p:spPr>
      </p:pic>
      <p:sp>
        <p:nvSpPr>
          <p:cNvPr id="78" name="Google Shape;78;p15"/>
          <p:cNvSpPr txBox="1">
            <a:spLocks noGrp="1"/>
          </p:cNvSpPr>
          <p:nvPr>
            <p:ph type="title"/>
          </p:nvPr>
        </p:nvSpPr>
        <p:spPr>
          <a:xfrm>
            <a:off x="0" y="4347450"/>
            <a:ext cx="914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b="1">
                <a:solidFill>
                  <a:srgbClr val="FFFFFF"/>
                </a:solidFill>
                <a:highlight>
                  <a:srgbClr val="434343"/>
                </a:highlight>
              </a:rPr>
              <a:t>The Initial Valve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5333200" y="58900"/>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Current Design</a:t>
            </a:r>
            <a:endParaRPr>
              <a:solidFill>
                <a:srgbClr val="FFFFFF"/>
              </a:solidFill>
            </a:endParaRPr>
          </a:p>
        </p:txBody>
      </p:sp>
      <p:pic>
        <p:nvPicPr>
          <p:cNvPr id="84" name="Google Shape;84;p16"/>
          <p:cNvPicPr preferRelativeResize="0"/>
          <p:nvPr/>
        </p:nvPicPr>
        <p:blipFill>
          <a:blip r:embed="rId3">
            <a:alphaModFix/>
          </a:blip>
          <a:stretch>
            <a:fillRect/>
          </a:stretch>
        </p:blipFill>
        <p:spPr>
          <a:xfrm>
            <a:off x="41850" y="750525"/>
            <a:ext cx="3644950" cy="3828600"/>
          </a:xfrm>
          <a:prstGeom prst="rect">
            <a:avLst/>
          </a:prstGeom>
          <a:noFill/>
          <a:ln>
            <a:noFill/>
          </a:ln>
        </p:spPr>
      </p:pic>
      <p:pic>
        <p:nvPicPr>
          <p:cNvPr id="85" name="Google Shape;85;p16"/>
          <p:cNvPicPr preferRelativeResize="0"/>
          <p:nvPr/>
        </p:nvPicPr>
        <p:blipFill>
          <a:blip r:embed="rId4">
            <a:alphaModFix/>
          </a:blip>
          <a:stretch>
            <a:fillRect/>
          </a:stretch>
        </p:blipFill>
        <p:spPr>
          <a:xfrm>
            <a:off x="3729075" y="750525"/>
            <a:ext cx="5262524" cy="382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Materials</a:t>
            </a:r>
            <a:endParaRPr>
              <a:solidFill>
                <a:srgbClr val="FFFFFF"/>
              </a:solidFill>
            </a:endParaRPr>
          </a:p>
        </p:txBody>
      </p:sp>
      <p:sp>
        <p:nvSpPr>
          <p:cNvPr id="91" name="Google Shape;91;p17"/>
          <p:cNvSpPr txBox="1">
            <a:spLocks noGrp="1"/>
          </p:cNvSpPr>
          <p:nvPr>
            <p:ph type="body" idx="1"/>
          </p:nvPr>
        </p:nvSpPr>
        <p:spPr>
          <a:xfrm>
            <a:off x="311700" y="1307850"/>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Outer Ring: Kevlar Fabric/ Nitinol Stent</a:t>
            </a:r>
            <a:endParaRPr/>
          </a:p>
          <a:p>
            <a:pPr marL="457200" lvl="0" indent="-342900" algn="l" rtl="0">
              <a:spcBef>
                <a:spcPts val="0"/>
              </a:spcBef>
              <a:spcAft>
                <a:spcPts val="0"/>
              </a:spcAft>
              <a:buSzPts val="1800"/>
              <a:buChar char="●"/>
            </a:pPr>
            <a:r>
              <a:rPr lang="en"/>
              <a:t>Inner Ring: Pure Pyrolytic Carbon</a:t>
            </a:r>
            <a:endParaRPr/>
          </a:p>
          <a:p>
            <a:pPr marL="457200" lvl="0" indent="-342900" algn="l" rtl="0">
              <a:spcBef>
                <a:spcPts val="0"/>
              </a:spcBef>
              <a:spcAft>
                <a:spcPts val="0"/>
              </a:spcAft>
              <a:buSzPts val="1800"/>
              <a:buChar char="●"/>
            </a:pPr>
            <a:r>
              <a:rPr lang="en"/>
              <a:t>Spine: Pure Pyrolytic Carbon over Titanium Wire</a:t>
            </a:r>
            <a:endParaRPr/>
          </a:p>
          <a:p>
            <a:pPr marL="457200" lvl="0" indent="-342900" algn="l" rtl="0">
              <a:spcBef>
                <a:spcPts val="0"/>
              </a:spcBef>
              <a:spcAft>
                <a:spcPts val="0"/>
              </a:spcAft>
              <a:buSzPts val="1800"/>
              <a:buChar char="●"/>
            </a:pPr>
            <a:r>
              <a:rPr lang="en"/>
              <a:t>Disc: Pure Pyrolytic Carbon Ribs with Kevlar Fabric Membrane*</a:t>
            </a:r>
            <a:endParaRPr/>
          </a:p>
        </p:txBody>
      </p:sp>
      <p:pic>
        <p:nvPicPr>
          <p:cNvPr id="92" name="Google Shape;92;p17"/>
          <p:cNvPicPr preferRelativeResize="0"/>
          <p:nvPr/>
        </p:nvPicPr>
        <p:blipFill>
          <a:blip r:embed="rId3">
            <a:alphaModFix/>
          </a:blip>
          <a:stretch>
            <a:fillRect/>
          </a:stretch>
        </p:blipFill>
        <p:spPr>
          <a:xfrm>
            <a:off x="5647350" y="1307850"/>
            <a:ext cx="3008125" cy="315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Implantation</a:t>
            </a:r>
            <a:endParaRPr>
              <a:solidFill>
                <a:srgbClr val="FFFFFF"/>
              </a:solidFill>
            </a:endParaRPr>
          </a:p>
        </p:txBody>
      </p:sp>
      <p:sp>
        <p:nvSpPr>
          <p:cNvPr id="98" name="Google Shape;98;p18"/>
          <p:cNvSpPr txBox="1">
            <a:spLocks noGrp="1"/>
          </p:cNvSpPr>
          <p:nvPr>
            <p:ph type="body" idx="1"/>
          </p:nvPr>
        </p:nvSpPr>
        <p:spPr>
          <a:xfrm>
            <a:off x="166905" y="1223226"/>
            <a:ext cx="3378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Transcatheter Aortic Valve Replacement</a:t>
            </a:r>
            <a:endParaRPr dirty="0"/>
          </a:p>
          <a:p>
            <a:pPr marL="457200" lvl="0" indent="-342900" algn="l" rtl="0">
              <a:spcBef>
                <a:spcPts val="1600"/>
              </a:spcBef>
              <a:spcAft>
                <a:spcPts val="0"/>
              </a:spcAft>
              <a:buSzPts val="1800"/>
              <a:buChar char="-"/>
            </a:pPr>
            <a:r>
              <a:rPr lang="en" dirty="0"/>
              <a:t>Minimally Invasive</a:t>
            </a:r>
            <a:endParaRPr dirty="0"/>
          </a:p>
          <a:p>
            <a:pPr marL="457200" lvl="0" indent="-342900" algn="l" rtl="0">
              <a:spcBef>
                <a:spcPts val="0"/>
              </a:spcBef>
              <a:spcAft>
                <a:spcPts val="0"/>
              </a:spcAft>
              <a:buSzPts val="1800"/>
              <a:buChar char="-"/>
            </a:pPr>
            <a:r>
              <a:rPr lang="en" dirty="0"/>
              <a:t>FDA approved for “low risk patients”</a:t>
            </a:r>
            <a:endParaRPr dirty="0"/>
          </a:p>
        </p:txBody>
      </p:sp>
      <p:pic>
        <p:nvPicPr>
          <p:cNvPr id="99" name="Google Shape;99;p18"/>
          <p:cNvPicPr preferRelativeResize="0"/>
          <p:nvPr/>
        </p:nvPicPr>
        <p:blipFill>
          <a:blip r:embed="rId3">
            <a:alphaModFix/>
          </a:blip>
          <a:stretch>
            <a:fillRect/>
          </a:stretch>
        </p:blipFill>
        <p:spPr>
          <a:xfrm>
            <a:off x="3729750" y="1251826"/>
            <a:ext cx="5197650" cy="3416400"/>
          </a:xfrm>
          <a:prstGeom prst="rect">
            <a:avLst/>
          </a:prstGeom>
          <a:noFill/>
          <a:ln>
            <a:noFill/>
          </a:ln>
        </p:spPr>
      </p:pic>
      <p:pic>
        <p:nvPicPr>
          <p:cNvPr id="100" name="Google Shape;100;p18"/>
          <p:cNvPicPr preferRelativeResize="0"/>
          <p:nvPr/>
        </p:nvPicPr>
        <p:blipFill>
          <a:blip r:embed="rId4">
            <a:alphaModFix/>
          </a:blip>
          <a:stretch>
            <a:fillRect/>
          </a:stretch>
        </p:blipFill>
        <p:spPr>
          <a:xfrm>
            <a:off x="1745384" y="2841975"/>
            <a:ext cx="1820716" cy="182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6548300" y="26425"/>
            <a:ext cx="2086200" cy="203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txBox="1">
            <a:spLocks noGrp="1"/>
          </p:cNvSpPr>
          <p:nvPr>
            <p:ph type="title"/>
          </p:nvPr>
        </p:nvSpPr>
        <p:spPr>
          <a:xfrm>
            <a:off x="311700" y="292625"/>
            <a:ext cx="8520600" cy="94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Mechanics of the Valve and the </a:t>
            </a:r>
            <a:endParaRPr>
              <a:solidFill>
                <a:srgbClr val="FFFFFF"/>
              </a:solidFill>
            </a:endParaRPr>
          </a:p>
          <a:p>
            <a:pPr marL="0" lvl="0" indent="0" algn="l" rtl="0">
              <a:spcBef>
                <a:spcPts val="0"/>
              </a:spcBef>
              <a:spcAft>
                <a:spcPts val="0"/>
              </a:spcAft>
              <a:buNone/>
            </a:pPr>
            <a:r>
              <a:rPr lang="en">
                <a:solidFill>
                  <a:srgbClr val="FFFFFF"/>
                </a:solidFill>
              </a:rPr>
              <a:t>Forces affecting the Valve</a:t>
            </a:r>
            <a:endParaRPr>
              <a:solidFill>
                <a:srgbClr val="FFFFFF"/>
              </a:solidFill>
            </a:endParaRPr>
          </a:p>
        </p:txBody>
      </p:sp>
      <p:sp>
        <p:nvSpPr>
          <p:cNvPr id="107" name="Google Shape;107;p19"/>
          <p:cNvSpPr txBox="1"/>
          <p:nvPr/>
        </p:nvSpPr>
        <p:spPr>
          <a:xfrm>
            <a:off x="311700" y="1965850"/>
            <a:ext cx="3009000" cy="8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Left ventricle is relaxed:</a:t>
            </a:r>
            <a:endParaRPr>
              <a:solidFill>
                <a:srgbClr val="FFFFFF"/>
              </a:solidFill>
            </a:endParaRPr>
          </a:p>
          <a:p>
            <a:pPr marL="0" lvl="0" indent="0" algn="l" rtl="0">
              <a:spcBef>
                <a:spcPts val="0"/>
              </a:spcBef>
              <a:spcAft>
                <a:spcPts val="0"/>
              </a:spcAft>
              <a:buNone/>
            </a:pPr>
            <a:r>
              <a:rPr lang="en">
                <a:solidFill>
                  <a:srgbClr val="FFFFFF"/>
                </a:solidFill>
              </a:rPr>
              <a:t>(P Phase)</a:t>
            </a:r>
            <a:endParaRPr>
              <a:solidFill>
                <a:srgbClr val="FFFFFF"/>
              </a:solidFill>
            </a:endParaRPr>
          </a:p>
        </p:txBody>
      </p:sp>
      <p:sp>
        <p:nvSpPr>
          <p:cNvPr id="108" name="Google Shape;108;p19"/>
          <p:cNvSpPr txBox="1"/>
          <p:nvPr/>
        </p:nvSpPr>
        <p:spPr>
          <a:xfrm>
            <a:off x="2997450" y="1996300"/>
            <a:ext cx="2392200" cy="4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Left ventricle contracts:</a:t>
            </a:r>
            <a:endParaRPr>
              <a:solidFill>
                <a:srgbClr val="FFFFFF"/>
              </a:solidFill>
            </a:endParaRPr>
          </a:p>
          <a:p>
            <a:pPr marL="0" lvl="0" indent="0" algn="l" rtl="0">
              <a:spcBef>
                <a:spcPts val="0"/>
              </a:spcBef>
              <a:spcAft>
                <a:spcPts val="0"/>
              </a:spcAft>
              <a:buNone/>
            </a:pPr>
            <a:r>
              <a:rPr lang="en">
                <a:solidFill>
                  <a:srgbClr val="FFFFFF"/>
                </a:solidFill>
              </a:rPr>
              <a:t>(QRS Phase)</a:t>
            </a:r>
            <a:endParaRPr>
              <a:solidFill>
                <a:srgbClr val="FFFFFF"/>
              </a:solidFill>
            </a:endParaRPr>
          </a:p>
        </p:txBody>
      </p:sp>
      <p:pic>
        <p:nvPicPr>
          <p:cNvPr id="109" name="Google Shape;109;p19"/>
          <p:cNvPicPr preferRelativeResize="0"/>
          <p:nvPr/>
        </p:nvPicPr>
        <p:blipFill>
          <a:blip r:embed="rId3">
            <a:alphaModFix/>
          </a:blip>
          <a:stretch>
            <a:fillRect/>
          </a:stretch>
        </p:blipFill>
        <p:spPr>
          <a:xfrm rot="-900005">
            <a:off x="388445" y="3105491"/>
            <a:ext cx="2645688" cy="941357"/>
          </a:xfrm>
          <a:prstGeom prst="rect">
            <a:avLst/>
          </a:prstGeom>
          <a:noFill/>
          <a:ln>
            <a:noFill/>
          </a:ln>
        </p:spPr>
      </p:pic>
      <p:pic>
        <p:nvPicPr>
          <p:cNvPr id="110" name="Google Shape;110;p19"/>
          <p:cNvPicPr preferRelativeResize="0"/>
          <p:nvPr/>
        </p:nvPicPr>
        <p:blipFill>
          <a:blip r:embed="rId4">
            <a:alphaModFix/>
          </a:blip>
          <a:stretch>
            <a:fillRect/>
          </a:stretch>
        </p:blipFill>
        <p:spPr>
          <a:xfrm rot="-899994">
            <a:off x="3103680" y="2733789"/>
            <a:ext cx="2591175" cy="1408114"/>
          </a:xfrm>
          <a:prstGeom prst="rect">
            <a:avLst/>
          </a:prstGeom>
          <a:noFill/>
          <a:ln>
            <a:noFill/>
          </a:ln>
        </p:spPr>
      </p:pic>
      <p:cxnSp>
        <p:nvCxnSpPr>
          <p:cNvPr id="111" name="Google Shape;111;p19"/>
          <p:cNvCxnSpPr/>
          <p:nvPr/>
        </p:nvCxnSpPr>
        <p:spPr>
          <a:xfrm rot="10800000">
            <a:off x="1163707" y="4055228"/>
            <a:ext cx="91200" cy="337200"/>
          </a:xfrm>
          <a:prstGeom prst="straightConnector1">
            <a:avLst/>
          </a:prstGeom>
          <a:noFill/>
          <a:ln w="9525" cap="flat" cmpd="sng">
            <a:solidFill>
              <a:srgbClr val="FFFFFF"/>
            </a:solidFill>
            <a:prstDash val="solid"/>
            <a:round/>
            <a:headEnd type="none" w="med" len="med"/>
            <a:tailEnd type="triangle" w="med" len="med"/>
          </a:ln>
        </p:spPr>
      </p:cxnSp>
      <p:cxnSp>
        <p:nvCxnSpPr>
          <p:cNvPr id="112" name="Google Shape;112;p19"/>
          <p:cNvCxnSpPr/>
          <p:nvPr/>
        </p:nvCxnSpPr>
        <p:spPr>
          <a:xfrm>
            <a:off x="1422475" y="3822691"/>
            <a:ext cx="0" cy="971700"/>
          </a:xfrm>
          <a:prstGeom prst="straightConnector1">
            <a:avLst/>
          </a:prstGeom>
          <a:noFill/>
          <a:ln w="9525" cap="flat" cmpd="sng">
            <a:solidFill>
              <a:srgbClr val="FFFFFF"/>
            </a:solidFill>
            <a:prstDash val="solid"/>
            <a:round/>
            <a:headEnd type="none" w="med" len="med"/>
            <a:tailEnd type="triangle" w="med" len="med"/>
          </a:ln>
        </p:spPr>
      </p:cxnSp>
      <p:cxnSp>
        <p:nvCxnSpPr>
          <p:cNvPr id="113" name="Google Shape;113;p19"/>
          <p:cNvCxnSpPr/>
          <p:nvPr/>
        </p:nvCxnSpPr>
        <p:spPr>
          <a:xfrm>
            <a:off x="1305165" y="3085385"/>
            <a:ext cx="151500" cy="565800"/>
          </a:xfrm>
          <a:prstGeom prst="straightConnector1">
            <a:avLst/>
          </a:prstGeom>
          <a:noFill/>
          <a:ln w="9525" cap="flat" cmpd="sng">
            <a:solidFill>
              <a:srgbClr val="FFFFFF"/>
            </a:solidFill>
            <a:prstDash val="solid"/>
            <a:round/>
            <a:headEnd type="none" w="med" len="med"/>
            <a:tailEnd type="triangle" w="med" len="med"/>
          </a:ln>
        </p:spPr>
      </p:cxnSp>
      <p:cxnSp>
        <p:nvCxnSpPr>
          <p:cNvPr id="114" name="Google Shape;114;p19"/>
          <p:cNvCxnSpPr/>
          <p:nvPr/>
        </p:nvCxnSpPr>
        <p:spPr>
          <a:xfrm>
            <a:off x="852740" y="4258365"/>
            <a:ext cx="2144700" cy="0"/>
          </a:xfrm>
          <a:prstGeom prst="straightConnector1">
            <a:avLst/>
          </a:prstGeom>
          <a:noFill/>
          <a:ln w="9525" cap="flat" cmpd="sng">
            <a:solidFill>
              <a:srgbClr val="FFFFFF"/>
            </a:solidFill>
            <a:prstDash val="dash"/>
            <a:round/>
            <a:headEnd type="none" w="med" len="med"/>
            <a:tailEnd type="none" w="med" len="med"/>
          </a:ln>
        </p:spPr>
      </p:cxnSp>
      <p:cxnSp>
        <p:nvCxnSpPr>
          <p:cNvPr id="115" name="Google Shape;115;p19"/>
          <p:cNvCxnSpPr/>
          <p:nvPr/>
        </p:nvCxnSpPr>
        <p:spPr>
          <a:xfrm>
            <a:off x="3566621" y="4245106"/>
            <a:ext cx="2388000" cy="0"/>
          </a:xfrm>
          <a:prstGeom prst="straightConnector1">
            <a:avLst/>
          </a:prstGeom>
          <a:noFill/>
          <a:ln w="9525" cap="flat" cmpd="sng">
            <a:solidFill>
              <a:srgbClr val="FFFFFF"/>
            </a:solidFill>
            <a:prstDash val="dash"/>
            <a:round/>
            <a:headEnd type="none" w="med" len="med"/>
            <a:tailEnd type="none" w="med" len="med"/>
          </a:ln>
        </p:spPr>
      </p:cxnSp>
      <p:cxnSp>
        <p:nvCxnSpPr>
          <p:cNvPr id="116" name="Google Shape;116;p19"/>
          <p:cNvCxnSpPr/>
          <p:nvPr/>
        </p:nvCxnSpPr>
        <p:spPr>
          <a:xfrm>
            <a:off x="4280520" y="3170169"/>
            <a:ext cx="0" cy="1616700"/>
          </a:xfrm>
          <a:prstGeom prst="straightConnector1">
            <a:avLst/>
          </a:prstGeom>
          <a:noFill/>
          <a:ln w="9525" cap="flat" cmpd="sng">
            <a:solidFill>
              <a:srgbClr val="FFFFFF"/>
            </a:solidFill>
            <a:prstDash val="solid"/>
            <a:round/>
            <a:headEnd type="none" w="med" len="med"/>
            <a:tailEnd type="triangle" w="med" len="med"/>
          </a:ln>
        </p:spPr>
      </p:cxnSp>
      <p:cxnSp>
        <p:nvCxnSpPr>
          <p:cNvPr id="117" name="Google Shape;117;p19"/>
          <p:cNvCxnSpPr/>
          <p:nvPr/>
        </p:nvCxnSpPr>
        <p:spPr>
          <a:xfrm flipH="1">
            <a:off x="4567834" y="2644991"/>
            <a:ext cx="590700" cy="574500"/>
          </a:xfrm>
          <a:prstGeom prst="straightConnector1">
            <a:avLst/>
          </a:prstGeom>
          <a:noFill/>
          <a:ln w="9525" cap="flat" cmpd="sng">
            <a:solidFill>
              <a:srgbClr val="FFFFFF"/>
            </a:solidFill>
            <a:prstDash val="solid"/>
            <a:round/>
            <a:headEnd type="none" w="med" len="med"/>
            <a:tailEnd type="triangle" w="med" len="med"/>
          </a:ln>
        </p:spPr>
      </p:cxnSp>
      <p:cxnSp>
        <p:nvCxnSpPr>
          <p:cNvPr id="118" name="Google Shape;118;p19"/>
          <p:cNvCxnSpPr/>
          <p:nvPr/>
        </p:nvCxnSpPr>
        <p:spPr>
          <a:xfrm rot="10800000">
            <a:off x="4124295" y="3268362"/>
            <a:ext cx="558300" cy="1190100"/>
          </a:xfrm>
          <a:prstGeom prst="straightConnector1">
            <a:avLst/>
          </a:prstGeom>
          <a:noFill/>
          <a:ln w="9525" cap="flat" cmpd="sng">
            <a:solidFill>
              <a:srgbClr val="FFFFFF"/>
            </a:solidFill>
            <a:prstDash val="solid"/>
            <a:round/>
            <a:headEnd type="none" w="med" len="med"/>
            <a:tailEnd type="triangle" w="med" len="med"/>
          </a:ln>
        </p:spPr>
      </p:cxnSp>
      <p:sp>
        <p:nvSpPr>
          <p:cNvPr id="119" name="Google Shape;119;p19"/>
          <p:cNvSpPr txBox="1"/>
          <p:nvPr/>
        </p:nvSpPr>
        <p:spPr>
          <a:xfrm>
            <a:off x="478975" y="2779000"/>
            <a:ext cx="18036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Pressure/Backflow</a:t>
            </a:r>
            <a:endParaRPr>
              <a:solidFill>
                <a:srgbClr val="FFFFFF"/>
              </a:solidFill>
            </a:endParaRPr>
          </a:p>
        </p:txBody>
      </p:sp>
      <p:sp>
        <p:nvSpPr>
          <p:cNvPr id="120" name="Google Shape;120;p19"/>
          <p:cNvSpPr txBox="1"/>
          <p:nvPr/>
        </p:nvSpPr>
        <p:spPr>
          <a:xfrm>
            <a:off x="1108893" y="4314537"/>
            <a:ext cx="2010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a:t>
            </a:r>
            <a:endParaRPr>
              <a:solidFill>
                <a:srgbClr val="FFFFFF"/>
              </a:solidFill>
            </a:endParaRPr>
          </a:p>
        </p:txBody>
      </p:sp>
      <p:sp>
        <p:nvSpPr>
          <p:cNvPr id="121" name="Google Shape;121;p19"/>
          <p:cNvSpPr txBox="1"/>
          <p:nvPr/>
        </p:nvSpPr>
        <p:spPr>
          <a:xfrm>
            <a:off x="1259131" y="4696883"/>
            <a:ext cx="243300" cy="3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a:t>
            </a:r>
            <a:endParaRPr>
              <a:solidFill>
                <a:srgbClr val="FFFFFF"/>
              </a:solidFill>
            </a:endParaRPr>
          </a:p>
        </p:txBody>
      </p:sp>
      <p:sp>
        <p:nvSpPr>
          <p:cNvPr id="122" name="Google Shape;122;p19"/>
          <p:cNvSpPr txBox="1"/>
          <p:nvPr/>
        </p:nvSpPr>
        <p:spPr>
          <a:xfrm>
            <a:off x="4149219" y="4760698"/>
            <a:ext cx="2385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a:t>
            </a:r>
            <a:endParaRPr>
              <a:solidFill>
                <a:srgbClr val="FFFFFF"/>
              </a:solidFill>
            </a:endParaRPr>
          </a:p>
        </p:txBody>
      </p:sp>
      <p:sp>
        <p:nvSpPr>
          <p:cNvPr id="123" name="Google Shape;123;p19"/>
          <p:cNvSpPr txBox="1"/>
          <p:nvPr/>
        </p:nvSpPr>
        <p:spPr>
          <a:xfrm>
            <a:off x="5150340" y="2413875"/>
            <a:ext cx="2385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a:t>
            </a:r>
            <a:endParaRPr>
              <a:solidFill>
                <a:srgbClr val="FFFFFF"/>
              </a:solidFill>
            </a:endParaRPr>
          </a:p>
        </p:txBody>
      </p:sp>
      <p:sp>
        <p:nvSpPr>
          <p:cNvPr id="124" name="Google Shape;124;p19"/>
          <p:cNvSpPr txBox="1"/>
          <p:nvPr/>
        </p:nvSpPr>
        <p:spPr>
          <a:xfrm>
            <a:off x="4452825" y="4473500"/>
            <a:ext cx="18819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Pressure/Blood flow</a:t>
            </a:r>
            <a:endParaRPr>
              <a:solidFill>
                <a:srgbClr val="FFFFFF"/>
              </a:solidFill>
            </a:endParaRPr>
          </a:p>
        </p:txBody>
      </p:sp>
      <p:sp>
        <p:nvSpPr>
          <p:cNvPr id="125" name="Google Shape;125;p19"/>
          <p:cNvSpPr/>
          <p:nvPr/>
        </p:nvSpPr>
        <p:spPr>
          <a:xfrm>
            <a:off x="2419496" y="3838042"/>
            <a:ext cx="34225" cy="460810"/>
          </a:xfrm>
          <a:custGeom>
            <a:avLst/>
            <a:gdLst/>
            <a:ahLst/>
            <a:cxnLst/>
            <a:rect l="l" t="t" r="r" b="b"/>
            <a:pathLst>
              <a:path w="1661" h="22364" extrusionOk="0">
                <a:moveTo>
                  <a:pt x="407" y="0"/>
                </a:moveTo>
                <a:cubicBezTo>
                  <a:pt x="610" y="1694"/>
                  <a:pt x="1695" y="6438"/>
                  <a:pt x="1627" y="10165"/>
                </a:cubicBezTo>
                <a:cubicBezTo>
                  <a:pt x="1559" y="13892"/>
                  <a:pt x="271" y="20331"/>
                  <a:pt x="0" y="22364"/>
                </a:cubicBezTo>
              </a:path>
            </a:pathLst>
          </a:custGeom>
          <a:noFill/>
          <a:ln w="9525" cap="flat" cmpd="sng">
            <a:solidFill>
              <a:srgbClr val="FFFFFF"/>
            </a:solidFill>
            <a:prstDash val="solid"/>
            <a:round/>
            <a:headEnd type="none" w="med" len="med"/>
            <a:tailEnd type="none" w="med" len="med"/>
          </a:ln>
        </p:spPr>
      </p:sp>
      <p:sp>
        <p:nvSpPr>
          <p:cNvPr id="126" name="Google Shape;126;p19"/>
          <p:cNvSpPr/>
          <p:nvPr/>
        </p:nvSpPr>
        <p:spPr>
          <a:xfrm>
            <a:off x="5205940" y="3812964"/>
            <a:ext cx="33519" cy="451306"/>
          </a:xfrm>
          <a:custGeom>
            <a:avLst/>
            <a:gdLst/>
            <a:ahLst/>
            <a:cxnLst/>
            <a:rect l="l" t="t" r="r" b="b"/>
            <a:pathLst>
              <a:path w="1661" h="22364" extrusionOk="0">
                <a:moveTo>
                  <a:pt x="407" y="0"/>
                </a:moveTo>
                <a:cubicBezTo>
                  <a:pt x="610" y="1694"/>
                  <a:pt x="1695" y="6438"/>
                  <a:pt x="1627" y="10165"/>
                </a:cubicBezTo>
                <a:cubicBezTo>
                  <a:pt x="1559" y="13892"/>
                  <a:pt x="271" y="20331"/>
                  <a:pt x="0" y="22364"/>
                </a:cubicBezTo>
              </a:path>
            </a:pathLst>
          </a:custGeom>
          <a:noFill/>
          <a:ln w="9525" cap="flat" cmpd="sng">
            <a:solidFill>
              <a:srgbClr val="FFFFFF"/>
            </a:solidFill>
            <a:prstDash val="solid"/>
            <a:round/>
            <a:headEnd type="none" w="med" len="med"/>
            <a:tailEnd type="none" w="med" len="med"/>
          </a:ln>
        </p:spPr>
      </p:sp>
      <p:sp>
        <p:nvSpPr>
          <p:cNvPr id="127" name="Google Shape;127;p19"/>
          <p:cNvSpPr txBox="1"/>
          <p:nvPr/>
        </p:nvSpPr>
        <p:spPr>
          <a:xfrm>
            <a:off x="2490546" y="3917623"/>
            <a:ext cx="243300" cy="3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θ</a:t>
            </a:r>
            <a:endParaRPr>
              <a:solidFill>
                <a:srgbClr val="FFFFFF"/>
              </a:solidFill>
            </a:endParaRPr>
          </a:p>
        </p:txBody>
      </p:sp>
      <p:sp>
        <p:nvSpPr>
          <p:cNvPr id="128" name="Google Shape;128;p19"/>
          <p:cNvSpPr txBox="1"/>
          <p:nvPr/>
        </p:nvSpPr>
        <p:spPr>
          <a:xfrm>
            <a:off x="5293709" y="3890904"/>
            <a:ext cx="2385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θ</a:t>
            </a:r>
            <a:endParaRPr>
              <a:solidFill>
                <a:srgbClr val="FFFFFF"/>
              </a:solidFill>
            </a:endParaRPr>
          </a:p>
        </p:txBody>
      </p:sp>
      <p:pic>
        <p:nvPicPr>
          <p:cNvPr id="129" name="Google Shape;129;p19"/>
          <p:cNvPicPr preferRelativeResize="0"/>
          <p:nvPr/>
        </p:nvPicPr>
        <p:blipFill>
          <a:blip r:embed="rId5">
            <a:alphaModFix/>
          </a:blip>
          <a:stretch>
            <a:fillRect/>
          </a:stretch>
        </p:blipFill>
        <p:spPr>
          <a:xfrm>
            <a:off x="6549888" y="1"/>
            <a:ext cx="2058237" cy="2030776"/>
          </a:xfrm>
          <a:prstGeom prst="rect">
            <a:avLst/>
          </a:prstGeom>
          <a:noFill/>
          <a:ln>
            <a:noFill/>
          </a:ln>
        </p:spPr>
      </p:pic>
      <p:sp>
        <p:nvSpPr>
          <p:cNvPr id="130" name="Google Shape;130;p19"/>
          <p:cNvSpPr txBox="1"/>
          <p:nvPr/>
        </p:nvSpPr>
        <p:spPr>
          <a:xfrm>
            <a:off x="5954625" y="1996300"/>
            <a:ext cx="2679900" cy="4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Left ventricle begins to relax:</a:t>
            </a:r>
            <a:endParaRPr>
              <a:solidFill>
                <a:srgbClr val="FFFFFF"/>
              </a:solidFill>
            </a:endParaRPr>
          </a:p>
          <a:p>
            <a:pPr marL="0" lvl="0" indent="0" algn="l" rtl="0">
              <a:spcBef>
                <a:spcPts val="0"/>
              </a:spcBef>
              <a:spcAft>
                <a:spcPts val="0"/>
              </a:spcAft>
              <a:buNone/>
            </a:pPr>
            <a:r>
              <a:rPr lang="en">
                <a:solidFill>
                  <a:srgbClr val="FFFFFF"/>
                </a:solidFill>
              </a:rPr>
              <a:t>(T Phase)</a:t>
            </a:r>
            <a:endParaRPr>
              <a:solidFill>
                <a:srgbClr val="FFFFFF"/>
              </a:solidFill>
            </a:endParaRPr>
          </a:p>
        </p:txBody>
      </p:sp>
      <p:pic>
        <p:nvPicPr>
          <p:cNvPr id="131" name="Google Shape;131;p19"/>
          <p:cNvPicPr preferRelativeResize="0"/>
          <p:nvPr/>
        </p:nvPicPr>
        <p:blipFill>
          <a:blip r:embed="rId6">
            <a:alphaModFix/>
          </a:blip>
          <a:stretch>
            <a:fillRect/>
          </a:stretch>
        </p:blipFill>
        <p:spPr>
          <a:xfrm rot="-899988">
            <a:off x="6139690" y="3050475"/>
            <a:ext cx="2666370" cy="929525"/>
          </a:xfrm>
          <a:prstGeom prst="rect">
            <a:avLst/>
          </a:prstGeom>
          <a:noFill/>
          <a:ln>
            <a:noFill/>
          </a:ln>
        </p:spPr>
      </p:pic>
      <p:cxnSp>
        <p:nvCxnSpPr>
          <p:cNvPr id="132" name="Google Shape;132;p19"/>
          <p:cNvCxnSpPr/>
          <p:nvPr/>
        </p:nvCxnSpPr>
        <p:spPr>
          <a:xfrm>
            <a:off x="6649596" y="4185006"/>
            <a:ext cx="2388000" cy="0"/>
          </a:xfrm>
          <a:prstGeom prst="straightConnector1">
            <a:avLst/>
          </a:prstGeom>
          <a:noFill/>
          <a:ln w="9525" cap="flat" cmpd="sng">
            <a:solidFill>
              <a:srgbClr val="FFFFFF"/>
            </a:solidFill>
            <a:prstDash val="dash"/>
            <a:round/>
            <a:headEnd type="none" w="med" len="med"/>
            <a:tailEnd type="none" w="med" len="med"/>
          </a:ln>
        </p:spPr>
      </p:cxnSp>
      <p:sp>
        <p:nvSpPr>
          <p:cNvPr id="133" name="Google Shape;133;p19"/>
          <p:cNvSpPr/>
          <p:nvPr/>
        </p:nvSpPr>
        <p:spPr>
          <a:xfrm>
            <a:off x="8288915" y="3752864"/>
            <a:ext cx="33519" cy="451306"/>
          </a:xfrm>
          <a:custGeom>
            <a:avLst/>
            <a:gdLst/>
            <a:ahLst/>
            <a:cxnLst/>
            <a:rect l="l" t="t" r="r" b="b"/>
            <a:pathLst>
              <a:path w="1661" h="22364" extrusionOk="0">
                <a:moveTo>
                  <a:pt x="407" y="0"/>
                </a:moveTo>
                <a:cubicBezTo>
                  <a:pt x="610" y="1694"/>
                  <a:pt x="1695" y="6438"/>
                  <a:pt x="1627" y="10165"/>
                </a:cubicBezTo>
                <a:cubicBezTo>
                  <a:pt x="1559" y="13892"/>
                  <a:pt x="271" y="20331"/>
                  <a:pt x="0" y="22364"/>
                </a:cubicBezTo>
              </a:path>
            </a:pathLst>
          </a:custGeom>
          <a:noFill/>
          <a:ln w="9525" cap="flat" cmpd="sng">
            <a:solidFill>
              <a:srgbClr val="FFFFFF"/>
            </a:solidFill>
            <a:prstDash val="solid"/>
            <a:round/>
            <a:headEnd type="none" w="med" len="med"/>
            <a:tailEnd type="none" w="med" len="med"/>
          </a:ln>
        </p:spPr>
      </p:sp>
      <p:sp>
        <p:nvSpPr>
          <p:cNvPr id="134" name="Google Shape;134;p19"/>
          <p:cNvSpPr txBox="1"/>
          <p:nvPr/>
        </p:nvSpPr>
        <p:spPr>
          <a:xfrm>
            <a:off x="8376684" y="3830804"/>
            <a:ext cx="2385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θ</a:t>
            </a:r>
            <a:endParaRPr>
              <a:solidFill>
                <a:srgbClr val="FFFFFF"/>
              </a:solidFill>
            </a:endParaRPr>
          </a:p>
        </p:txBody>
      </p:sp>
      <p:cxnSp>
        <p:nvCxnSpPr>
          <p:cNvPr id="135" name="Google Shape;135;p19"/>
          <p:cNvCxnSpPr/>
          <p:nvPr/>
        </p:nvCxnSpPr>
        <p:spPr>
          <a:xfrm>
            <a:off x="7097225" y="3568675"/>
            <a:ext cx="0" cy="1179300"/>
          </a:xfrm>
          <a:prstGeom prst="straightConnector1">
            <a:avLst/>
          </a:prstGeom>
          <a:noFill/>
          <a:ln w="9525" cap="flat" cmpd="sng">
            <a:solidFill>
              <a:srgbClr val="FFFFFF"/>
            </a:solidFill>
            <a:prstDash val="solid"/>
            <a:round/>
            <a:headEnd type="none" w="med" len="med"/>
            <a:tailEnd type="triangle" w="med" len="med"/>
          </a:ln>
        </p:spPr>
      </p:cxnSp>
      <p:cxnSp>
        <p:nvCxnSpPr>
          <p:cNvPr id="136" name="Google Shape;136;p19"/>
          <p:cNvCxnSpPr/>
          <p:nvPr/>
        </p:nvCxnSpPr>
        <p:spPr>
          <a:xfrm>
            <a:off x="7076875" y="2887625"/>
            <a:ext cx="122100" cy="518400"/>
          </a:xfrm>
          <a:prstGeom prst="straightConnector1">
            <a:avLst/>
          </a:prstGeom>
          <a:noFill/>
          <a:ln w="9525" cap="flat" cmpd="sng">
            <a:solidFill>
              <a:srgbClr val="FFFFFF"/>
            </a:solidFill>
            <a:prstDash val="solid"/>
            <a:round/>
            <a:headEnd type="none" w="med" len="med"/>
            <a:tailEnd type="triangle" w="med" len="med"/>
          </a:ln>
        </p:spPr>
      </p:cxnSp>
      <p:sp>
        <p:nvSpPr>
          <p:cNvPr id="137" name="Google Shape;137;p19"/>
          <p:cNvSpPr txBox="1"/>
          <p:nvPr/>
        </p:nvSpPr>
        <p:spPr>
          <a:xfrm>
            <a:off x="6236125" y="2596025"/>
            <a:ext cx="18036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Pressure/Backflow</a:t>
            </a:r>
            <a:endParaRPr>
              <a:solidFill>
                <a:srgbClr val="FFFFFF"/>
              </a:solidFill>
            </a:endParaRPr>
          </a:p>
        </p:txBody>
      </p:sp>
      <p:sp>
        <p:nvSpPr>
          <p:cNvPr id="138" name="Google Shape;138;p19"/>
          <p:cNvSpPr txBox="1"/>
          <p:nvPr/>
        </p:nvSpPr>
        <p:spPr>
          <a:xfrm>
            <a:off x="6901769" y="4666323"/>
            <a:ext cx="2385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Without the upper lip...</a:t>
            </a:r>
            <a:endParaRPr>
              <a:solidFill>
                <a:srgbClr val="FFFFFF"/>
              </a:solidFill>
            </a:endParaRPr>
          </a:p>
        </p:txBody>
      </p:sp>
      <p:pic>
        <p:nvPicPr>
          <p:cNvPr id="144" name="Google Shape;144;p20"/>
          <p:cNvPicPr preferRelativeResize="0"/>
          <p:nvPr/>
        </p:nvPicPr>
        <p:blipFill>
          <a:blip r:embed="rId3">
            <a:alphaModFix/>
          </a:blip>
          <a:stretch>
            <a:fillRect/>
          </a:stretch>
        </p:blipFill>
        <p:spPr>
          <a:xfrm rot="899992">
            <a:off x="1913758" y="1961678"/>
            <a:ext cx="5045221" cy="2712224"/>
          </a:xfrm>
          <a:prstGeom prst="rect">
            <a:avLst/>
          </a:prstGeom>
          <a:noFill/>
          <a:ln>
            <a:noFill/>
          </a:ln>
        </p:spPr>
      </p:pic>
      <p:cxnSp>
        <p:nvCxnSpPr>
          <p:cNvPr id="145" name="Google Shape;145;p20"/>
          <p:cNvCxnSpPr>
            <a:cxnSpLocks/>
          </p:cNvCxnSpPr>
          <p:nvPr/>
        </p:nvCxnSpPr>
        <p:spPr>
          <a:xfrm flipH="1">
            <a:off x="3454288" y="1844865"/>
            <a:ext cx="275191" cy="1090926"/>
          </a:xfrm>
          <a:prstGeom prst="straightConnector1">
            <a:avLst/>
          </a:prstGeom>
          <a:noFill/>
          <a:ln w="9525" cap="flat" cmpd="sng">
            <a:solidFill>
              <a:srgbClr val="FFFFFF"/>
            </a:solidFill>
            <a:prstDash val="solid"/>
            <a:round/>
            <a:headEnd type="none" w="med" len="med"/>
            <a:tailEnd type="triangle" w="med" len="med"/>
          </a:ln>
        </p:spPr>
      </p:cxnSp>
      <p:cxnSp>
        <p:nvCxnSpPr>
          <p:cNvPr id="146" name="Google Shape;146;p20"/>
          <p:cNvCxnSpPr/>
          <p:nvPr/>
        </p:nvCxnSpPr>
        <p:spPr>
          <a:xfrm rot="1799628">
            <a:off x="4239651" y="2026874"/>
            <a:ext cx="282653" cy="1054554"/>
          </a:xfrm>
          <a:prstGeom prst="straightConnector1">
            <a:avLst/>
          </a:prstGeom>
          <a:noFill/>
          <a:ln w="9525" cap="flat" cmpd="sng">
            <a:solidFill>
              <a:srgbClr val="FFFFFF"/>
            </a:solidFill>
            <a:prstDash val="solid"/>
            <a:round/>
            <a:headEnd type="none" w="med" len="med"/>
            <a:tailEnd type="triangle" w="med" len="med"/>
          </a:ln>
        </p:spPr>
      </p:cxnSp>
      <p:cxnSp>
        <p:nvCxnSpPr>
          <p:cNvPr id="147" name="Google Shape;147;p20"/>
          <p:cNvCxnSpPr/>
          <p:nvPr/>
        </p:nvCxnSpPr>
        <p:spPr>
          <a:xfrm rot="1798671">
            <a:off x="4923228" y="2189051"/>
            <a:ext cx="302002" cy="1126854"/>
          </a:xfrm>
          <a:prstGeom prst="straightConnector1">
            <a:avLst/>
          </a:prstGeom>
          <a:noFill/>
          <a:ln w="9525" cap="flat" cmpd="sng">
            <a:solidFill>
              <a:srgbClr val="FFFFFF"/>
            </a:solidFill>
            <a:prstDash val="solid"/>
            <a:round/>
            <a:headEnd type="none" w="med" len="med"/>
            <a:tailEnd type="triangle" w="med" len="med"/>
          </a:ln>
        </p:spPr>
      </p:cxnSp>
      <p:cxnSp>
        <p:nvCxnSpPr>
          <p:cNvPr id="148" name="Google Shape;148;p20"/>
          <p:cNvCxnSpPr>
            <a:cxnSpLocks/>
          </p:cNvCxnSpPr>
          <p:nvPr/>
        </p:nvCxnSpPr>
        <p:spPr>
          <a:xfrm>
            <a:off x="5414523" y="2166684"/>
            <a:ext cx="471793" cy="507919"/>
          </a:xfrm>
          <a:prstGeom prst="straightConnector1">
            <a:avLst/>
          </a:prstGeom>
          <a:noFill/>
          <a:ln w="9525" cap="flat" cmpd="sng">
            <a:solidFill>
              <a:srgbClr val="FFFFFF"/>
            </a:solidFill>
            <a:prstDash val="solid"/>
            <a:round/>
            <a:headEnd type="none" w="med" len="med"/>
            <a:tailEnd type="triangle" w="med" len="med"/>
          </a:ln>
        </p:spPr>
      </p:cxnSp>
      <p:sp>
        <p:nvSpPr>
          <p:cNvPr id="149" name="Google Shape;149;p20"/>
          <p:cNvSpPr txBox="1"/>
          <p:nvPr/>
        </p:nvSpPr>
        <p:spPr>
          <a:xfrm rot="875838">
            <a:off x="3267957" y="1462102"/>
            <a:ext cx="2608086" cy="6612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Reverse flow/Pressure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Fluid Mechanics of the Valve </a:t>
            </a:r>
            <a:endParaRPr>
              <a:solidFill>
                <a:srgbClr val="FFFFFF"/>
              </a:solidFill>
            </a:endParaRPr>
          </a:p>
        </p:txBody>
      </p:sp>
      <p:sp>
        <p:nvSpPr>
          <p:cNvPr id="155" name="Google Shape;155;p21"/>
          <p:cNvSpPr/>
          <p:nvPr/>
        </p:nvSpPr>
        <p:spPr>
          <a:xfrm>
            <a:off x="271650" y="1992125"/>
            <a:ext cx="8520600" cy="1982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1"/>
          <p:cNvCxnSpPr>
            <a:stCxn id="155" idx="0"/>
            <a:endCxn id="155" idx="2"/>
          </p:cNvCxnSpPr>
          <p:nvPr/>
        </p:nvCxnSpPr>
        <p:spPr>
          <a:xfrm>
            <a:off x="4531950" y="1992125"/>
            <a:ext cx="0" cy="1982100"/>
          </a:xfrm>
          <a:prstGeom prst="straightConnector1">
            <a:avLst/>
          </a:prstGeom>
          <a:noFill/>
          <a:ln w="9525" cap="flat" cmpd="sng">
            <a:solidFill>
              <a:srgbClr val="FFFFFF"/>
            </a:solidFill>
            <a:prstDash val="lgDash"/>
            <a:round/>
            <a:headEnd type="none" w="med" len="med"/>
            <a:tailEnd type="none" w="med" len="med"/>
          </a:ln>
        </p:spPr>
      </p:cxnSp>
      <p:pic>
        <p:nvPicPr>
          <p:cNvPr id="157" name="Google Shape;157;p21"/>
          <p:cNvPicPr preferRelativeResize="0"/>
          <p:nvPr/>
        </p:nvPicPr>
        <p:blipFill>
          <a:blip r:embed="rId3">
            <a:alphaModFix/>
          </a:blip>
          <a:stretch>
            <a:fillRect/>
          </a:stretch>
        </p:blipFill>
        <p:spPr>
          <a:xfrm rot="5400000" flipH="1">
            <a:off x="499389" y="2002075"/>
            <a:ext cx="3610774" cy="1962201"/>
          </a:xfrm>
          <a:prstGeom prst="rect">
            <a:avLst/>
          </a:prstGeom>
          <a:noFill/>
          <a:ln>
            <a:noFill/>
          </a:ln>
        </p:spPr>
      </p:pic>
      <p:pic>
        <p:nvPicPr>
          <p:cNvPr id="158" name="Google Shape;158;p21"/>
          <p:cNvPicPr preferRelativeResize="0"/>
          <p:nvPr/>
        </p:nvPicPr>
        <p:blipFill>
          <a:blip r:embed="rId4">
            <a:alphaModFix/>
          </a:blip>
          <a:stretch>
            <a:fillRect/>
          </a:stretch>
        </p:blipFill>
        <p:spPr>
          <a:xfrm rot="5400000" flipH="1">
            <a:off x="4588887" y="2285837"/>
            <a:ext cx="3691850" cy="1313575"/>
          </a:xfrm>
          <a:prstGeom prst="rect">
            <a:avLst/>
          </a:prstGeom>
          <a:noFill/>
          <a:ln>
            <a:noFill/>
          </a:ln>
        </p:spPr>
      </p:pic>
      <p:cxnSp>
        <p:nvCxnSpPr>
          <p:cNvPr id="159" name="Google Shape;159;p21"/>
          <p:cNvCxnSpPr/>
          <p:nvPr/>
        </p:nvCxnSpPr>
        <p:spPr>
          <a:xfrm>
            <a:off x="632725" y="3822725"/>
            <a:ext cx="3059700" cy="0"/>
          </a:xfrm>
          <a:prstGeom prst="straightConnector1">
            <a:avLst/>
          </a:prstGeom>
          <a:noFill/>
          <a:ln w="9525" cap="flat" cmpd="sng">
            <a:solidFill>
              <a:srgbClr val="FFFFFF"/>
            </a:solidFill>
            <a:prstDash val="solid"/>
            <a:round/>
            <a:headEnd type="none" w="med" len="med"/>
            <a:tailEnd type="triangle" w="med" len="med"/>
          </a:ln>
        </p:spPr>
      </p:cxnSp>
      <p:cxnSp>
        <p:nvCxnSpPr>
          <p:cNvPr id="160" name="Google Shape;160;p21"/>
          <p:cNvCxnSpPr/>
          <p:nvPr/>
        </p:nvCxnSpPr>
        <p:spPr>
          <a:xfrm>
            <a:off x="632725" y="3619425"/>
            <a:ext cx="2978400" cy="0"/>
          </a:xfrm>
          <a:prstGeom prst="straightConnector1">
            <a:avLst/>
          </a:prstGeom>
          <a:noFill/>
          <a:ln w="9525" cap="flat" cmpd="sng">
            <a:solidFill>
              <a:srgbClr val="FFFFFF"/>
            </a:solidFill>
            <a:prstDash val="solid"/>
            <a:round/>
            <a:headEnd type="none" w="med" len="med"/>
            <a:tailEnd type="triangle" w="med" len="med"/>
          </a:ln>
        </p:spPr>
      </p:cxnSp>
      <p:cxnSp>
        <p:nvCxnSpPr>
          <p:cNvPr id="161" name="Google Shape;161;p21"/>
          <p:cNvCxnSpPr/>
          <p:nvPr/>
        </p:nvCxnSpPr>
        <p:spPr>
          <a:xfrm>
            <a:off x="754700" y="2430125"/>
            <a:ext cx="2260800" cy="1305300"/>
          </a:xfrm>
          <a:prstGeom prst="straightConnector1">
            <a:avLst/>
          </a:prstGeom>
          <a:noFill/>
          <a:ln w="9525" cap="flat" cmpd="sng">
            <a:solidFill>
              <a:srgbClr val="FFFFFF"/>
            </a:solidFill>
            <a:prstDash val="solid"/>
            <a:round/>
            <a:headEnd type="none" w="med" len="med"/>
            <a:tailEnd type="triangle" w="med" len="med"/>
          </a:ln>
        </p:spPr>
      </p:cxnSp>
      <p:cxnSp>
        <p:nvCxnSpPr>
          <p:cNvPr id="162" name="Google Shape;162;p21"/>
          <p:cNvCxnSpPr/>
          <p:nvPr/>
        </p:nvCxnSpPr>
        <p:spPr>
          <a:xfrm>
            <a:off x="683550" y="3090850"/>
            <a:ext cx="2561700" cy="477900"/>
          </a:xfrm>
          <a:prstGeom prst="straightConnector1">
            <a:avLst/>
          </a:prstGeom>
          <a:noFill/>
          <a:ln w="9525" cap="flat" cmpd="sng">
            <a:solidFill>
              <a:srgbClr val="FFFFFF"/>
            </a:solidFill>
            <a:prstDash val="solid"/>
            <a:round/>
            <a:headEnd type="none" w="med" len="med"/>
            <a:tailEnd type="triangle" w="med" len="med"/>
          </a:ln>
        </p:spPr>
      </p:cxnSp>
      <p:cxnSp>
        <p:nvCxnSpPr>
          <p:cNvPr id="163" name="Google Shape;163;p21"/>
          <p:cNvCxnSpPr/>
          <p:nvPr/>
        </p:nvCxnSpPr>
        <p:spPr>
          <a:xfrm>
            <a:off x="815700" y="2078400"/>
            <a:ext cx="1697700" cy="0"/>
          </a:xfrm>
          <a:prstGeom prst="straightConnector1">
            <a:avLst/>
          </a:prstGeom>
          <a:noFill/>
          <a:ln w="9525" cap="flat" cmpd="sng">
            <a:solidFill>
              <a:srgbClr val="FFFFFF"/>
            </a:solidFill>
            <a:prstDash val="solid"/>
            <a:round/>
            <a:headEnd type="none" w="med" len="med"/>
            <a:tailEnd type="triangle" w="med" len="med"/>
          </a:ln>
        </p:spPr>
      </p:cxnSp>
      <p:cxnSp>
        <p:nvCxnSpPr>
          <p:cNvPr id="164" name="Google Shape;164;p21"/>
          <p:cNvCxnSpPr/>
          <p:nvPr/>
        </p:nvCxnSpPr>
        <p:spPr>
          <a:xfrm>
            <a:off x="958000" y="2200375"/>
            <a:ext cx="1687500" cy="0"/>
          </a:xfrm>
          <a:prstGeom prst="straightConnector1">
            <a:avLst/>
          </a:prstGeom>
          <a:noFill/>
          <a:ln w="9525" cap="flat" cmpd="sng">
            <a:solidFill>
              <a:srgbClr val="FFFFFF"/>
            </a:solidFill>
            <a:prstDash val="solid"/>
            <a:round/>
            <a:headEnd type="none" w="med" len="med"/>
            <a:tailEnd type="triangle" w="med" len="med"/>
          </a:ln>
        </p:spPr>
      </p:cxnSp>
      <p:cxnSp>
        <p:nvCxnSpPr>
          <p:cNvPr id="165" name="Google Shape;165;p21"/>
          <p:cNvCxnSpPr/>
          <p:nvPr/>
        </p:nvCxnSpPr>
        <p:spPr>
          <a:xfrm rot="10800000">
            <a:off x="5522200" y="2058075"/>
            <a:ext cx="406500" cy="0"/>
          </a:xfrm>
          <a:prstGeom prst="straightConnector1">
            <a:avLst/>
          </a:prstGeom>
          <a:noFill/>
          <a:ln w="9525" cap="flat" cmpd="sng">
            <a:solidFill>
              <a:srgbClr val="FFFFFF"/>
            </a:solidFill>
            <a:prstDash val="solid"/>
            <a:round/>
            <a:headEnd type="none" w="med" len="med"/>
            <a:tailEnd type="triangle" w="med" len="med"/>
          </a:ln>
        </p:spPr>
      </p:cxnSp>
      <p:cxnSp>
        <p:nvCxnSpPr>
          <p:cNvPr id="166" name="Google Shape;166;p21"/>
          <p:cNvCxnSpPr/>
          <p:nvPr/>
        </p:nvCxnSpPr>
        <p:spPr>
          <a:xfrm rot="10800000">
            <a:off x="5623875" y="2180050"/>
            <a:ext cx="315000" cy="0"/>
          </a:xfrm>
          <a:prstGeom prst="straightConnector1">
            <a:avLst/>
          </a:prstGeom>
          <a:noFill/>
          <a:ln w="9525" cap="flat" cmpd="sng">
            <a:solidFill>
              <a:srgbClr val="FFFFFF"/>
            </a:solidFill>
            <a:prstDash val="solid"/>
            <a:round/>
            <a:headEnd type="none" w="med" len="med"/>
            <a:tailEnd type="triangle" w="med" len="med"/>
          </a:ln>
        </p:spPr>
      </p:cxnSp>
      <p:cxnSp>
        <p:nvCxnSpPr>
          <p:cNvPr id="167" name="Google Shape;167;p21"/>
          <p:cNvCxnSpPr/>
          <p:nvPr/>
        </p:nvCxnSpPr>
        <p:spPr>
          <a:xfrm rot="10800000">
            <a:off x="5603400" y="3928450"/>
            <a:ext cx="355800" cy="0"/>
          </a:xfrm>
          <a:prstGeom prst="straightConnector1">
            <a:avLst/>
          </a:prstGeom>
          <a:noFill/>
          <a:ln w="9525" cap="flat" cmpd="sng">
            <a:solidFill>
              <a:srgbClr val="FFFFFF"/>
            </a:solidFill>
            <a:prstDash val="solid"/>
            <a:round/>
            <a:headEnd type="none" w="med" len="med"/>
            <a:tailEnd type="triangle" w="med" len="med"/>
          </a:ln>
        </p:spPr>
      </p:cxnSp>
      <p:cxnSp>
        <p:nvCxnSpPr>
          <p:cNvPr id="168" name="Google Shape;168;p21"/>
          <p:cNvCxnSpPr/>
          <p:nvPr/>
        </p:nvCxnSpPr>
        <p:spPr>
          <a:xfrm rot="10800000">
            <a:off x="5735700" y="3806450"/>
            <a:ext cx="223500" cy="0"/>
          </a:xfrm>
          <a:prstGeom prst="straightConnector1">
            <a:avLst/>
          </a:prstGeom>
          <a:noFill/>
          <a:ln w="9525" cap="flat" cmpd="sng">
            <a:solidFill>
              <a:srgbClr val="FFFFFF"/>
            </a:solidFill>
            <a:prstDash val="solid"/>
            <a:round/>
            <a:headEnd type="none" w="med" len="med"/>
            <a:tailEnd type="triangle" w="med" len="med"/>
          </a:ln>
        </p:spPr>
      </p:cxnSp>
      <p:cxnSp>
        <p:nvCxnSpPr>
          <p:cNvPr id="169" name="Google Shape;169;p21"/>
          <p:cNvCxnSpPr/>
          <p:nvPr/>
        </p:nvCxnSpPr>
        <p:spPr>
          <a:xfrm rot="10800000">
            <a:off x="7067125" y="3826800"/>
            <a:ext cx="1585800" cy="0"/>
          </a:xfrm>
          <a:prstGeom prst="straightConnector1">
            <a:avLst/>
          </a:prstGeom>
          <a:noFill/>
          <a:ln w="9525" cap="flat" cmpd="sng">
            <a:solidFill>
              <a:srgbClr val="FFFFFF"/>
            </a:solidFill>
            <a:prstDash val="solid"/>
            <a:round/>
            <a:headEnd type="none" w="med" len="med"/>
            <a:tailEnd type="triangle" w="med" len="med"/>
          </a:ln>
        </p:spPr>
      </p:cxnSp>
      <p:cxnSp>
        <p:nvCxnSpPr>
          <p:cNvPr id="170" name="Google Shape;170;p21"/>
          <p:cNvCxnSpPr/>
          <p:nvPr/>
        </p:nvCxnSpPr>
        <p:spPr>
          <a:xfrm rot="10800000">
            <a:off x="7067125" y="2430125"/>
            <a:ext cx="1585800" cy="0"/>
          </a:xfrm>
          <a:prstGeom prst="straightConnector1">
            <a:avLst/>
          </a:prstGeom>
          <a:noFill/>
          <a:ln w="9525" cap="flat" cmpd="sng">
            <a:solidFill>
              <a:srgbClr val="FFFFFF"/>
            </a:solidFill>
            <a:prstDash val="solid"/>
            <a:round/>
            <a:headEnd type="none" w="med" len="med"/>
            <a:tailEnd type="triangle" w="med" len="med"/>
          </a:ln>
        </p:spPr>
      </p:cxnSp>
      <p:cxnSp>
        <p:nvCxnSpPr>
          <p:cNvPr id="171" name="Google Shape;171;p21"/>
          <p:cNvCxnSpPr/>
          <p:nvPr/>
        </p:nvCxnSpPr>
        <p:spPr>
          <a:xfrm rot="10800000">
            <a:off x="7067125" y="3568750"/>
            <a:ext cx="1585800" cy="0"/>
          </a:xfrm>
          <a:prstGeom prst="straightConnector1">
            <a:avLst/>
          </a:prstGeom>
          <a:noFill/>
          <a:ln w="9525" cap="flat" cmpd="sng">
            <a:solidFill>
              <a:srgbClr val="FFFFFF"/>
            </a:solidFill>
            <a:prstDash val="solid"/>
            <a:round/>
            <a:headEnd type="none" w="med" len="med"/>
            <a:tailEnd type="triangle" w="med" len="med"/>
          </a:ln>
        </p:spPr>
      </p:cxnSp>
      <p:cxnSp>
        <p:nvCxnSpPr>
          <p:cNvPr id="172" name="Google Shape;172;p21"/>
          <p:cNvCxnSpPr/>
          <p:nvPr/>
        </p:nvCxnSpPr>
        <p:spPr>
          <a:xfrm rot="10800000">
            <a:off x="7067125" y="2078400"/>
            <a:ext cx="1585800" cy="0"/>
          </a:xfrm>
          <a:prstGeom prst="straightConnector1">
            <a:avLst/>
          </a:prstGeom>
          <a:noFill/>
          <a:ln w="9525" cap="flat" cmpd="sng">
            <a:solidFill>
              <a:srgbClr val="FFFFFF"/>
            </a:solidFill>
            <a:prstDash val="solid"/>
            <a:round/>
            <a:headEnd type="none" w="med" len="med"/>
            <a:tailEnd type="triangle" w="med" len="med"/>
          </a:ln>
        </p:spPr>
      </p:cxnSp>
      <p:sp>
        <p:nvSpPr>
          <p:cNvPr id="173" name="Google Shape;173;p21"/>
          <p:cNvSpPr txBox="1"/>
          <p:nvPr/>
        </p:nvSpPr>
        <p:spPr>
          <a:xfrm>
            <a:off x="3163325" y="4026025"/>
            <a:ext cx="12198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Strong blood flow</a:t>
            </a:r>
            <a:endParaRPr>
              <a:solidFill>
                <a:srgbClr val="FFFFFF"/>
              </a:solidFill>
            </a:endParaRPr>
          </a:p>
        </p:txBody>
      </p:sp>
      <p:sp>
        <p:nvSpPr>
          <p:cNvPr id="174" name="Google Shape;174;p21"/>
          <p:cNvSpPr txBox="1"/>
          <p:nvPr/>
        </p:nvSpPr>
        <p:spPr>
          <a:xfrm>
            <a:off x="2746600" y="2008600"/>
            <a:ext cx="1538400" cy="1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Weak blood flow</a:t>
            </a:r>
            <a:endParaRPr>
              <a:solidFill>
                <a:srgbClr val="FFFFFF"/>
              </a:solidFill>
            </a:endParaRPr>
          </a:p>
        </p:txBody>
      </p:sp>
      <p:sp>
        <p:nvSpPr>
          <p:cNvPr id="175" name="Google Shape;175;p21"/>
          <p:cNvSpPr txBox="1"/>
          <p:nvPr/>
        </p:nvSpPr>
        <p:spPr>
          <a:xfrm>
            <a:off x="7158200" y="2831975"/>
            <a:ext cx="14946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Reverse flow</a:t>
            </a:r>
            <a:endParaRPr>
              <a:solidFill>
                <a:srgbClr val="FFFFFF"/>
              </a:solidFill>
            </a:endParaRPr>
          </a:p>
        </p:txBody>
      </p:sp>
      <p:sp>
        <p:nvSpPr>
          <p:cNvPr id="176" name="Google Shape;176;p21"/>
          <p:cNvSpPr txBox="1"/>
          <p:nvPr/>
        </p:nvSpPr>
        <p:spPr>
          <a:xfrm>
            <a:off x="4702700" y="1970500"/>
            <a:ext cx="1032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Leakage flow</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219450" y="458025"/>
            <a:ext cx="53541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solidFill>
                  <a:srgbClr val="FFFFFF"/>
                </a:solidFill>
              </a:rPr>
              <a:t>Hall Effect </a:t>
            </a:r>
            <a:r>
              <a:rPr lang="en-US" dirty="0">
                <a:solidFill>
                  <a:srgbClr val="FFFFFF"/>
                </a:solidFill>
              </a:rPr>
              <a:t>and Sensor</a:t>
            </a:r>
            <a:endParaRPr dirty="0">
              <a:solidFill>
                <a:srgbClr val="FFFFFF"/>
              </a:solidFill>
            </a:endParaRPr>
          </a:p>
        </p:txBody>
      </p:sp>
      <p:pic>
        <p:nvPicPr>
          <p:cNvPr id="182" name="Google Shape;182;p22"/>
          <p:cNvPicPr preferRelativeResize="0"/>
          <p:nvPr/>
        </p:nvPicPr>
        <p:blipFill>
          <a:blip r:embed="rId3">
            <a:alphaModFix/>
          </a:blip>
          <a:stretch>
            <a:fillRect/>
          </a:stretch>
        </p:blipFill>
        <p:spPr>
          <a:xfrm>
            <a:off x="219450" y="1677250"/>
            <a:ext cx="3549775" cy="2743750"/>
          </a:xfrm>
          <a:prstGeom prst="rect">
            <a:avLst/>
          </a:prstGeom>
          <a:noFill/>
          <a:ln>
            <a:noFill/>
          </a:ln>
        </p:spPr>
      </p:pic>
      <p:sp>
        <p:nvSpPr>
          <p:cNvPr id="183" name="Google Shape;183;p22"/>
          <p:cNvSpPr txBox="1"/>
          <p:nvPr/>
        </p:nvSpPr>
        <p:spPr>
          <a:xfrm>
            <a:off x="5237925" y="509050"/>
            <a:ext cx="3654000" cy="21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84" name="Google Shape;184;p22"/>
          <p:cNvPicPr preferRelativeResize="0"/>
          <p:nvPr/>
        </p:nvPicPr>
        <p:blipFill rotWithShape="1">
          <a:blip r:embed="rId4">
            <a:alphaModFix/>
          </a:blip>
          <a:srcRect b="11197"/>
          <a:stretch/>
        </p:blipFill>
        <p:spPr>
          <a:xfrm>
            <a:off x="3821100" y="1677250"/>
            <a:ext cx="5141425" cy="27437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577</Words>
  <Application>Microsoft Office PowerPoint</Application>
  <PresentationFormat>On-screen Show (16:9)</PresentationFormat>
  <Paragraphs>74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Roboto Slab</vt:lpstr>
      <vt:lpstr>Roboto</vt:lpstr>
      <vt:lpstr>Marina</vt:lpstr>
      <vt:lpstr>Minimally Invasive Monocusp Valve</vt:lpstr>
      <vt:lpstr>The Initial Valve   </vt:lpstr>
      <vt:lpstr>Current Design</vt:lpstr>
      <vt:lpstr>Materials</vt:lpstr>
      <vt:lpstr>Implantation</vt:lpstr>
      <vt:lpstr>Mechanics of the Valve and the  Forces affecting the Valve</vt:lpstr>
      <vt:lpstr>Without the upper lip...</vt:lpstr>
      <vt:lpstr>Fluid Mechanics of the Valve </vt:lpstr>
      <vt:lpstr>Hall Effect and Sensor</vt:lpstr>
      <vt:lpstr>The MATlab simulation</vt:lpstr>
      <vt:lpstr>Design Justification</vt:lpstr>
      <vt:lpstr>Design Limitations</vt:lpstr>
      <vt:lpstr>      Github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Minimally Invasive Monocusp Valve</dc:title>
  <cp:lastModifiedBy>Tyler Martinez</cp:lastModifiedBy>
  <cp:revision>4</cp:revision>
  <dcterms:modified xsi:type="dcterms:W3CDTF">2019-12-06T15:48:01Z</dcterms:modified>
</cp:coreProperties>
</file>