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sldIdLst>
    <p:sldId id="306" r:id="rId5"/>
    <p:sldId id="308" r:id="rId6"/>
    <p:sldId id="314" r:id="rId7"/>
    <p:sldId id="316" r:id="rId8"/>
    <p:sldId id="318" r:id="rId9"/>
    <p:sldId id="317" r:id="rId10"/>
    <p:sldId id="311"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4967" autoAdjust="0"/>
  </p:normalViewPr>
  <p:slideViewPr>
    <p:cSldViewPr snapToGrid="0">
      <p:cViewPr varScale="1">
        <p:scale>
          <a:sx n="103" d="100"/>
          <a:sy n="103" d="100"/>
        </p:scale>
        <p:origin x="852" y="10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decipherzone.com/blog-detail/agile-development-lifecycle" TargetMode="External"/><Relationship Id="rId7" Type="http://schemas.openxmlformats.org/officeDocument/2006/relationships/image" Target="../media/image4.png"/><Relationship Id="rId2" Type="http://schemas.openxmlformats.org/officeDocument/2006/relationships/hyperlink" Target="https://www.forbes.com/advisor/business/agile-vs-waterfall-methodology/" TargetMode="Externa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crumorg-website-prod.s3.amazonaws.com/drupal/2016-08/Characteristics%20of%20a%20Great%20Scrum%20Team.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An Overview of Agile</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Tyler C Anderson</a:t>
            </a:r>
          </a:p>
          <a:p>
            <a:r>
              <a:rPr lang="en-US" dirty="0"/>
              <a:t>Date: December 9, 2023</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fontScale="90000"/>
          </a:bodyPr>
          <a:lstStyle/>
          <a:p>
            <a:r>
              <a:rPr lang="en-US" dirty="0"/>
              <a:t>Key Roles in Scrum-agile Teams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92500"/>
          </a:bodyPr>
          <a:lstStyle/>
          <a:p>
            <a:r>
              <a:rPr lang="en-US" sz="1200" dirty="0"/>
              <a:t>Product Owner - “responsible for maximizing the value of the product and the work of the Development Team… brings the customer perspective of the product to a Scrum Team” </a:t>
            </a:r>
          </a:p>
          <a:p>
            <a:endParaRPr lang="en-US" sz="1200" dirty="0"/>
          </a:p>
          <a:p>
            <a:r>
              <a:rPr lang="en-US" sz="1200" dirty="0"/>
              <a:t>Scrum Master – “responsible for ensuring Scrum is understood and enacted. Scrum Masters do this by ensuring that the Scrum Team adheres to Scrum theory, practices, and rules”</a:t>
            </a:r>
          </a:p>
          <a:p>
            <a:endParaRPr lang="en-US" sz="1200" dirty="0"/>
          </a:p>
          <a:p>
            <a:r>
              <a:rPr lang="en-US" sz="1200" dirty="0"/>
              <a:t>Scrum Team – “professionals who do the work of delivering a potentially releasable Increment of “Done” product at the end of each Sprint. Only members of the Development Team create the Increment. Development Teams are structured and empowered by the organization to organize and manage their own work”</a:t>
            </a:r>
          </a:p>
          <a:p>
            <a:endParaRPr lang="en-US" sz="1200" dirty="0"/>
          </a:p>
          <a:p>
            <a:pPr algn="r"/>
            <a:r>
              <a:rPr lang="en-US" sz="1100" dirty="0"/>
              <a:t>All of the above are quoted from </a:t>
            </a:r>
            <a:r>
              <a:rPr lang="en-US" sz="1000" dirty="0"/>
              <a:t>Overeem, 2016.</a:t>
            </a:r>
            <a:endParaRPr lang="en-US" sz="1500"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830528"/>
            <a:ext cx="6190488" cy="1179576"/>
          </a:xfrm>
        </p:spPr>
        <p:txBody>
          <a:bodyPr>
            <a:normAutofit fontScale="90000"/>
          </a:bodyPr>
          <a:lstStyle/>
          <a:p>
            <a:r>
              <a:rPr lang="en-US" dirty="0"/>
              <a:t>Agile SDLC Phases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383746"/>
            <a:ext cx="6190488" cy="4065927"/>
          </a:xfrm>
        </p:spPr>
        <p:txBody>
          <a:bodyPr>
            <a:normAutofit lnSpcReduction="10000"/>
          </a:bodyPr>
          <a:lstStyle/>
          <a:p>
            <a:r>
              <a:rPr lang="en-US" sz="1200" dirty="0"/>
              <a:t>Concept- Product owner outlines requirements, timeline, and business potential to define the backlog and scope. </a:t>
            </a:r>
          </a:p>
          <a:p>
            <a:r>
              <a:rPr lang="en-US" sz="1200" dirty="0"/>
              <a:t>Inception- Product owner selects team members, provides resources, and designs the project's architecture. Mock-ups are developed shortly thereafter.</a:t>
            </a:r>
          </a:p>
          <a:p>
            <a:r>
              <a:rPr lang="en-US" sz="1200" dirty="0"/>
              <a:t>Development- Production begins under Scrum Master and Dev team. Product is reviewed during development, both by testers within the dev team and by other stakeholders. </a:t>
            </a:r>
          </a:p>
          <a:p>
            <a:r>
              <a:rPr lang="en-US" sz="1200" dirty="0"/>
              <a:t>Release- Product is released, user feedback is gathered. New releases with improvements and bug fixes are created based on user feedback.</a:t>
            </a:r>
          </a:p>
          <a:p>
            <a:r>
              <a:rPr lang="en-US" sz="1200" dirty="0"/>
              <a:t>Maintenance- Development team provides support to the software and the users regularly. New iterations may be released to enhance the product's convenience and usefulness.</a:t>
            </a:r>
          </a:p>
          <a:p>
            <a:r>
              <a:rPr lang="en-US" sz="1200" dirty="0"/>
              <a:t>Retirement- Occurs when new technologies are introduced to market. Users are notified of the end of the products lifecycle and get transferred to the latest system. Support for the old software is tapered off.</a:t>
            </a:r>
          </a:p>
          <a:p>
            <a:pPr algn="r"/>
            <a:endParaRPr lang="en-US" sz="1100" dirty="0"/>
          </a:p>
          <a:p>
            <a:pPr algn="r"/>
            <a:r>
              <a:rPr lang="en-US" sz="1100" dirty="0"/>
              <a:t>All of the above summarized from Nehra, 2022</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90035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Autofit/>
          </a:bodyPr>
          <a:lstStyle/>
          <a:p>
            <a:r>
              <a:rPr lang="en-US" sz="4800" dirty="0"/>
              <a:t>Agile vs. Waterfall: A Comparison</a:t>
            </a:r>
            <a:endParaRPr lang="en-US" dirty="0"/>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799" y="1579541"/>
            <a:ext cx="4549775" cy="543286"/>
          </a:xfrm>
        </p:spPr>
        <p:txBody>
          <a:bodyPr>
            <a:normAutofit fontScale="85000" lnSpcReduction="10000"/>
          </a:bodyPr>
          <a:lstStyle/>
          <a:p>
            <a:r>
              <a:rPr lang="en-US" sz="2400" dirty="0"/>
              <a:t>Agile (</a:t>
            </a:r>
            <a:r>
              <a:rPr lang="en-US" dirty="0" err="1"/>
              <a:t>Hoory</a:t>
            </a:r>
            <a:r>
              <a:rPr lang="en-US" dirty="0"/>
              <a:t> and Bottorff, 2022)</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334872"/>
            <a:ext cx="4549775" cy="4028090"/>
          </a:xfrm>
        </p:spPr>
        <p:txBody>
          <a:bodyPr>
            <a:normAutofit/>
          </a:bodyPr>
          <a:lstStyle/>
          <a:p>
            <a:r>
              <a:rPr lang="en-US" sz="2000" dirty="0"/>
              <a:t>Flexible Timeline, mapped out as needed, only a high overview is determined early</a:t>
            </a:r>
          </a:p>
          <a:p>
            <a:r>
              <a:rPr lang="en-US" dirty="0"/>
              <a:t>High stakeholder interaction, project direction is adapted as needed</a:t>
            </a:r>
          </a:p>
          <a:p>
            <a:r>
              <a:rPr lang="en-US" dirty="0"/>
              <a:t>Team is self-directed even autonomous at times</a:t>
            </a:r>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7" y="1579541"/>
            <a:ext cx="4572182" cy="543286"/>
          </a:xfrm>
        </p:spPr>
        <p:txBody>
          <a:bodyPr>
            <a:normAutofit fontScale="85000" lnSpcReduction="10000"/>
          </a:bodyPr>
          <a:lstStyle/>
          <a:p>
            <a:r>
              <a:rPr lang="en-US" sz="2400" dirty="0"/>
              <a:t>Waterfall </a:t>
            </a:r>
            <a:r>
              <a:rPr lang="en-US" dirty="0"/>
              <a:t>(</a:t>
            </a:r>
            <a:r>
              <a:rPr lang="en-US" dirty="0" err="1"/>
              <a:t>Hoory</a:t>
            </a:r>
            <a:r>
              <a:rPr lang="en-US" dirty="0"/>
              <a:t> and Bottorff, 2022)</a:t>
            </a:r>
          </a:p>
        </p:txBody>
      </p:sp>
      <p:sp>
        <p:nvSpPr>
          <p:cNvPr id="7" name="Content Placeholder 5">
            <a:extLst>
              <a:ext uri="{FF2B5EF4-FFF2-40B4-BE49-F238E27FC236}">
                <a16:creationId xmlns:a16="http://schemas.microsoft.com/office/drawing/2014/main" id="{4C8ADADC-C7F5-7C07-1F56-2557376653AF}"/>
              </a:ext>
            </a:extLst>
          </p:cNvPr>
          <p:cNvSpPr txBox="1">
            <a:spLocks/>
          </p:cNvSpPr>
          <p:nvPr/>
        </p:nvSpPr>
        <p:spPr>
          <a:xfrm>
            <a:off x="6783207" y="2334873"/>
            <a:ext cx="4572182" cy="4028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Fixed Timeline, mapped out from the beginning </a:t>
            </a:r>
          </a:p>
          <a:p>
            <a:r>
              <a:rPr lang="en-US" dirty="0"/>
              <a:t>Low stakeholder interaction</a:t>
            </a:r>
          </a:p>
          <a:p>
            <a:r>
              <a:rPr lang="en-US" dirty="0"/>
              <a:t>Team is directed by project manager, hierarchy is more strictly enforced</a:t>
            </a:r>
          </a:p>
        </p:txBody>
      </p:sp>
    </p:spTree>
    <p:extLst>
      <p:ext uri="{BB962C8B-B14F-4D97-AF65-F5344CB8AC3E}">
        <p14:creationId xmlns:p14="http://schemas.microsoft.com/office/powerpoint/2010/main" val="1697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615024"/>
          </a:xfrm>
        </p:spPr>
        <p:txBody>
          <a:bodyPr>
            <a:noAutofit/>
          </a:bodyPr>
          <a:lstStyle/>
          <a:p>
            <a:r>
              <a:rPr lang="en-US" sz="4000" dirty="0"/>
              <a:t>Agile vs. Waterfall: A Comparison (cont.)</a:t>
            </a:r>
            <a:endParaRPr lang="en-US" sz="3600"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1447801" y="2055823"/>
            <a:ext cx="9907587" cy="4499140"/>
          </a:xfrm>
        </p:spPr>
        <p:txBody>
          <a:bodyPr>
            <a:normAutofit/>
          </a:bodyPr>
          <a:lstStyle/>
          <a:p>
            <a:pPr marL="0" indent="0">
              <a:buNone/>
            </a:pPr>
            <a:r>
              <a:rPr lang="en-US" sz="2000" b="1" dirty="0"/>
              <a:t>How this would have looked under Waterfall vs actual events using Agile:</a:t>
            </a:r>
          </a:p>
          <a:p>
            <a:pPr marL="0" indent="0">
              <a:buNone/>
            </a:pPr>
            <a:endParaRPr lang="en-US" sz="2000" dirty="0"/>
          </a:p>
          <a:p>
            <a:pPr marL="0" indent="0">
              <a:buNone/>
            </a:pPr>
            <a:r>
              <a:rPr lang="en-US" sz="2000" dirty="0"/>
              <a:t>Agile: Project pivoted based on data made available during development cycle, allowing for product’s potential value to be maximized. Project was released in iterative sprints.</a:t>
            </a:r>
          </a:p>
          <a:p>
            <a:pPr marL="0" indent="0">
              <a:buNone/>
            </a:pPr>
            <a:endParaRPr lang="en-US" dirty="0"/>
          </a:p>
          <a:p>
            <a:pPr marL="0" indent="0">
              <a:buNone/>
            </a:pPr>
            <a:r>
              <a:rPr lang="en-US" sz="2000" dirty="0"/>
              <a:t>Waterfall: Data made available would not have been used because the stakeholders wouldn’t have been made aware of development progress, and all steps of the development would have been preplanned. Project would have been released all at once at the end.</a:t>
            </a:r>
          </a:p>
        </p:txBody>
      </p:sp>
    </p:spTree>
    <p:extLst>
      <p:ext uri="{BB962C8B-B14F-4D97-AF65-F5344CB8AC3E}">
        <p14:creationId xmlns:p14="http://schemas.microsoft.com/office/powerpoint/2010/main" val="378022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sz="3200" dirty="0"/>
              <a:t>Choosing Between Waterfall and Agile</a:t>
            </a:r>
            <a:endParaRPr lang="en-US" sz="5400" dirty="0"/>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sz="2400" dirty="0"/>
              <a:t>Use Agile when:</a:t>
            </a:r>
            <a:endParaRPr lang="en-US"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799" y="2657474"/>
            <a:ext cx="4549775" cy="3684588"/>
          </a:xfrm>
        </p:spPr>
        <p:txBody>
          <a:bodyPr>
            <a:normAutofit/>
          </a:bodyPr>
          <a:lstStyle/>
          <a:p>
            <a:r>
              <a:rPr lang="en-US" sz="2000" dirty="0"/>
              <a:t>Your project might undergo unpredictable changes that severely impact the deliverable</a:t>
            </a:r>
          </a:p>
          <a:p>
            <a:r>
              <a:rPr lang="en-US" dirty="0"/>
              <a:t>You may break the project and teams up into smaller autonomous structures</a:t>
            </a:r>
          </a:p>
          <a:p>
            <a:r>
              <a:rPr lang="en-US" sz="2000" dirty="0"/>
              <a:t>You need the project to be flexible or maintained over a long period of time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sz="2400" dirty="0"/>
              <a:t>Use Waterfall when:</a:t>
            </a:r>
            <a:endParaRPr lang="en-US" dirty="0"/>
          </a:p>
        </p:txBody>
      </p:sp>
      <p:sp>
        <p:nvSpPr>
          <p:cNvPr id="7" name="Content Placeholder 5">
            <a:extLst>
              <a:ext uri="{FF2B5EF4-FFF2-40B4-BE49-F238E27FC236}">
                <a16:creationId xmlns:a16="http://schemas.microsoft.com/office/drawing/2014/main" id="{4C8ADADC-C7F5-7C07-1F56-2557376653AF}"/>
              </a:ext>
            </a:extLst>
          </p:cNvPr>
          <p:cNvSpPr txBox="1">
            <a:spLocks/>
          </p:cNvSpPr>
          <p:nvPr/>
        </p:nvSpPr>
        <p:spPr>
          <a:xfrm>
            <a:off x="6935606" y="2657474"/>
            <a:ext cx="4572182" cy="2816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Rigid requirements are to be made</a:t>
            </a:r>
          </a:p>
          <a:p>
            <a:r>
              <a:rPr lang="en-US" dirty="0"/>
              <a:t>Project cannot be broken up into smaller iterations, teams will be necessarily larger</a:t>
            </a:r>
          </a:p>
          <a:p>
            <a:r>
              <a:rPr lang="en-US" dirty="0"/>
              <a:t>You can reliably plan the project in advance and can fit the project into a discrete unit of time</a:t>
            </a:r>
          </a:p>
        </p:txBody>
      </p:sp>
    </p:spTree>
    <p:extLst>
      <p:ext uri="{BB962C8B-B14F-4D97-AF65-F5344CB8AC3E}">
        <p14:creationId xmlns:p14="http://schemas.microsoft.com/office/powerpoint/2010/main" val="150481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Works Cited</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normAutofit fontScale="85000" lnSpcReduction="10000"/>
          </a:bodyPr>
          <a:lstStyle/>
          <a:p>
            <a:r>
              <a:rPr lang="en-US" dirty="0">
                <a:effectLst/>
              </a:rPr>
              <a:t>- </a:t>
            </a:r>
            <a:r>
              <a:rPr lang="en-US" dirty="0" err="1">
                <a:effectLst/>
              </a:rPr>
              <a:t>Hoory</a:t>
            </a:r>
            <a:r>
              <a:rPr lang="en-US" dirty="0">
                <a:effectLst/>
              </a:rPr>
              <a:t>, L., &amp; Bottorff, C. (2022, August 10). </a:t>
            </a:r>
            <a:r>
              <a:rPr lang="en-US" i="1" dirty="0">
                <a:effectLst/>
              </a:rPr>
              <a:t>Agile vs. Waterfall Methodology – Forbes Advisor</a:t>
            </a:r>
            <a:r>
              <a:rPr lang="en-US" dirty="0">
                <a:effectLst/>
              </a:rPr>
              <a:t>. </a:t>
            </a:r>
            <a:r>
              <a:rPr lang="en-US" dirty="0">
                <a:effectLst/>
                <a:hlinkClick r:id="rId2"/>
              </a:rPr>
              <a:t>https://www.forbes.com/advisor/business/agile-vs-waterfall-methodology/</a:t>
            </a:r>
            <a:endParaRPr lang="en-US" dirty="0">
              <a:effectLst/>
            </a:endParaRPr>
          </a:p>
          <a:p>
            <a:r>
              <a:rPr lang="en-US" dirty="0">
                <a:effectLst/>
              </a:rPr>
              <a:t>- Nehra, M. (2022, May 11). </a:t>
            </a:r>
            <a:r>
              <a:rPr lang="en-US" i="1" dirty="0">
                <a:effectLst/>
              </a:rPr>
              <a:t>6 Stages of the Agile Development Lifecycle</a:t>
            </a:r>
            <a:r>
              <a:rPr lang="en-US" dirty="0">
                <a:effectLst/>
              </a:rPr>
              <a:t>. </a:t>
            </a:r>
            <a:r>
              <a:rPr lang="en-US" dirty="0" err="1">
                <a:effectLst/>
              </a:rPr>
              <a:t>Decipherzone.Com</a:t>
            </a:r>
            <a:r>
              <a:rPr lang="en-US" dirty="0">
                <a:effectLst/>
              </a:rPr>
              <a:t>. </a:t>
            </a:r>
            <a:r>
              <a:rPr lang="en-US" dirty="0">
                <a:effectLst/>
                <a:hlinkClick r:id="rId3"/>
              </a:rPr>
              <a:t>https://www.decipherzone.com/blog-detail/agile-development-lifecycle</a:t>
            </a:r>
            <a:endParaRPr lang="en-US" dirty="0">
              <a:effectLst/>
            </a:endParaRPr>
          </a:p>
          <a:p>
            <a:r>
              <a:rPr lang="en-US" dirty="0">
                <a:effectLst/>
              </a:rPr>
              <a:t>- Overeem, B. (2016). </a:t>
            </a:r>
            <a:r>
              <a:rPr lang="en-US" i="1" dirty="0">
                <a:effectLst/>
              </a:rPr>
              <a:t>Characteristics of a Great Scrum Team</a:t>
            </a:r>
            <a:r>
              <a:rPr lang="en-US" dirty="0">
                <a:effectLst/>
              </a:rPr>
              <a:t>. </a:t>
            </a:r>
            <a:r>
              <a:rPr lang="en-US" dirty="0">
                <a:effectLst/>
                <a:hlinkClick r:id="rId4"/>
              </a:rPr>
              <a:t>https://scrumorg-website-prod.s3.amazonaws.com/drupal/2016-08/Characteristics%20of%20a%20Great%20Scrum%20Team.pdf</a:t>
            </a:r>
            <a:endParaRPr lang="en-US" dirty="0">
              <a:effectLst/>
            </a:endParaRPr>
          </a:p>
          <a:p>
            <a:endParaRPr lang="en-US" dirty="0"/>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5"/>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6"/>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7"/>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An Overview of Agile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771996" y="1715172"/>
            <a:ext cx="3235633" cy="365125"/>
          </a:xfrm>
        </p:spPr>
        <p:txBody>
          <a:bodyPr/>
          <a:lstStyle/>
          <a:p>
            <a:r>
              <a:rPr lang="en-US" sz="1200" spc="400" dirty="0">
                <a:solidFill>
                  <a:schemeClr val="bg1"/>
                </a:solidFill>
              </a:rPr>
              <a:t>An Overview of Agile</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Tyler Anderson</a:t>
            </a:r>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 id="{D860ABA3-507A-4DC6-8D34-B6D2FE41A3BA}" vid="{BBA8DB39-4D39-4790-8D8A-7FB22E9634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64958658-F0F0-4C75-A3B7-276A0C8E9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79E8A1-055A-4751-97E9-E6B1F9E21214}">
  <ds:schemaRefs>
    <ds:schemaRef ds:uri="http://schemas.microsoft.com/sharepoint/v3/contenttype/forms"/>
  </ds:schemaRefs>
</ds:datastoreItem>
</file>

<file path=customXml/itemProps3.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{EF3E2E6F-66B9-43DC-93F0-D1C3CD3AEFB5}tf89338750_win32</Template>
  <TotalTime>278</TotalTime>
  <Words>713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Univers</vt:lpstr>
      <vt:lpstr>GradientUnivers</vt:lpstr>
      <vt:lpstr>An Overview of Agile</vt:lpstr>
      <vt:lpstr>Key Roles in Scrum-agile Teams</vt:lpstr>
      <vt:lpstr>Agile SDLC Phases</vt:lpstr>
      <vt:lpstr>Agile vs. Waterfall: A Comparison</vt:lpstr>
      <vt:lpstr>Agile vs. Waterfall: A Comparison (cont.)</vt:lpstr>
      <vt:lpstr>Choosing Between Waterfall and Agile</vt:lpstr>
      <vt:lpstr>Works Cited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Agile</dc:title>
  <dc:creator>Tyler Anderson</dc:creator>
  <cp:lastModifiedBy>Tyler Anderson</cp:lastModifiedBy>
  <cp:revision>16</cp:revision>
  <dcterms:created xsi:type="dcterms:W3CDTF">2023-12-09T20:40:54Z</dcterms:created>
  <dcterms:modified xsi:type="dcterms:W3CDTF">2023-12-10T03:29:44Z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