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443" r:id="rId3"/>
    <p:sldId id="440" r:id="rId4"/>
    <p:sldId id="258" r:id="rId5"/>
    <p:sldId id="444" r:id="rId6"/>
    <p:sldId id="455" r:id="rId7"/>
    <p:sldId id="445" r:id="rId8"/>
    <p:sldId id="456" r:id="rId9"/>
    <p:sldId id="457" r:id="rId10"/>
    <p:sldId id="458" r:id="rId11"/>
    <p:sldId id="459" r:id="rId12"/>
    <p:sldId id="460" r:id="rId13"/>
    <p:sldId id="448" r:id="rId14"/>
    <p:sldId id="461" r:id="rId15"/>
    <p:sldId id="449" r:id="rId16"/>
    <p:sldId id="450" r:id="rId17"/>
    <p:sldId id="451" r:id="rId18"/>
    <p:sldId id="452" r:id="rId19"/>
    <p:sldId id="462" r:id="rId20"/>
    <p:sldId id="453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8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1500-0BC4-4FA3-80FB-AEEA640D1C9E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C92DE-01A3-4834-87A8-1419118FDC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326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090F9-4E5A-4BDD-BB54-BF51958640E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158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C92DE-01A3-4834-87A8-1419118FDCE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37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C92DE-01A3-4834-87A8-1419118FDCE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6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1F697-8976-4B91-8E72-99497FC62F25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CDD1-75DF-4C5F-B264-FB57EE412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001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1F697-8976-4B91-8E72-99497FC62F25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CDD1-75DF-4C5F-B264-FB57EE412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178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1F697-8976-4B91-8E72-99497FC62F25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CDD1-75DF-4C5F-B264-FB57EE412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65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1F697-8976-4B91-8E72-99497FC62F25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CDD1-75DF-4C5F-B264-FB57EE412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76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1F697-8976-4B91-8E72-99497FC62F25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CDD1-75DF-4C5F-B264-FB57EE412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793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1F697-8976-4B91-8E72-99497FC62F25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CDD1-75DF-4C5F-B264-FB57EE412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712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1F697-8976-4B91-8E72-99497FC62F25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CDD1-75DF-4C5F-B264-FB57EE412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015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1F697-8976-4B91-8E72-99497FC62F25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CDD1-75DF-4C5F-B264-FB57EE412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38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1F697-8976-4B91-8E72-99497FC62F25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CDD1-75DF-4C5F-B264-FB57EE412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243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1F697-8976-4B91-8E72-99497FC62F25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CDD1-75DF-4C5F-B264-FB57EE412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03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1F697-8976-4B91-8E72-99497FC62F25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CDD1-75DF-4C5F-B264-FB57EE412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483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1F697-8976-4B91-8E72-99497FC62F25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FCDD1-75DF-4C5F-B264-FB57EE412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86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A2153C-E3E4-424B-8D8A-8D8140F9FF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需求与商业模式创新</a:t>
            </a:r>
            <a:br>
              <a:rPr lang="en-US" altLang="zh-CN" dirty="0"/>
            </a:br>
            <a:r>
              <a:rPr lang="zh-CN" altLang="en-US" dirty="0"/>
              <a:t>第二章 商业模式画布（上）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8CAD87-9F12-4271-8E5A-F5769A3ECA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南京大学软件学院 </a:t>
            </a:r>
            <a:r>
              <a:rPr lang="en-US" altLang="zh-CN" dirty="0"/>
              <a:t>– </a:t>
            </a:r>
            <a:r>
              <a:rPr lang="zh-CN" altLang="en-US" dirty="0"/>
              <a:t>匡宏宇</a:t>
            </a:r>
          </a:p>
        </p:txBody>
      </p:sp>
    </p:spTree>
    <p:extLst>
      <p:ext uri="{BB962C8B-B14F-4D97-AF65-F5344CB8AC3E}">
        <p14:creationId xmlns:p14="http://schemas.microsoft.com/office/powerpoint/2010/main" val="3314827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4B23BF-AD09-462F-A04E-A92ED4FE1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9270"/>
            <a:ext cx="7886700" cy="1325563"/>
          </a:xfrm>
        </p:spPr>
        <p:txBody>
          <a:bodyPr/>
          <a:lstStyle/>
          <a:p>
            <a:r>
              <a:rPr lang="zh-CN" altLang="en-US" dirty="0"/>
              <a:t>总结：渠道通路 </a:t>
            </a:r>
            <a:r>
              <a:rPr lang="en-US" altLang="zh-CN" dirty="0" err="1"/>
              <a:t>CHannels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70BF0D-802D-427C-A103-93FE54191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51722"/>
            <a:ext cx="9024730" cy="5387008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一家企业如何同它的客户群体达成沟通并建立联系，以向对方传递自身的价值主张</a:t>
            </a:r>
            <a:endParaRPr lang="en-US" altLang="zh-CN" dirty="0"/>
          </a:p>
          <a:p>
            <a:pPr lvl="1"/>
            <a:r>
              <a:rPr lang="zh-CN" altLang="en-US" dirty="0"/>
              <a:t>企业与客户交互体系：交流、分销、销售渠道（</a:t>
            </a:r>
            <a:r>
              <a:rPr lang="en-US" altLang="zh-CN" dirty="0"/>
              <a:t>+</a:t>
            </a:r>
            <a:r>
              <a:rPr lang="zh-CN" altLang="en-US" dirty="0"/>
              <a:t>售后），是用户的交互触点</a:t>
            </a:r>
            <a:endParaRPr lang="en-US" altLang="zh-CN" dirty="0"/>
          </a:p>
          <a:p>
            <a:pPr lvl="1"/>
            <a:r>
              <a:rPr lang="zh-CN" altLang="en-US" dirty="0"/>
              <a:t>作用：了解产品与服务、评估价值主张；购买产品与服务、传递价值主张；提供售后支持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00B0F0"/>
                </a:solidFill>
              </a:rPr>
              <a:t>商业真正的秘密，与产品设计的关系微妙（实现层面重合度小，却又容易受到产品口碑风险的冲击，需要做到真正的匹配），容易积累收益但波动性极大、风险高</a:t>
            </a:r>
            <a:endParaRPr lang="en-US" altLang="zh-CN" b="1" dirty="0">
              <a:solidFill>
                <a:srgbClr val="00B0F0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渠道的五个阶段与运营方式</a:t>
            </a:r>
            <a:r>
              <a:rPr lang="zh-CN" altLang="en-US" b="1" dirty="0">
                <a:solidFill>
                  <a:srgbClr val="00B0F0"/>
                </a:solidFill>
              </a:rPr>
              <a:t>（一定要重视渠道 </a:t>
            </a:r>
            <a:r>
              <a:rPr lang="en-US" altLang="zh-CN" b="1" dirty="0">
                <a:solidFill>
                  <a:srgbClr val="00B0F0"/>
                </a:solidFill>
              </a:rPr>
              <a:t>– </a:t>
            </a:r>
            <a:r>
              <a:rPr lang="zh-CN" altLang="en-US" b="1" dirty="0">
                <a:solidFill>
                  <a:srgbClr val="00B0F0"/>
                </a:solidFill>
              </a:rPr>
              <a:t>设计运维一体化，最容易产生新闻的地方，要能够从渠道构建与运维看出隐含的价值主张与客户关系）</a:t>
            </a:r>
            <a:endParaRPr lang="en-US" altLang="zh-CN" b="1" dirty="0">
              <a:solidFill>
                <a:srgbClr val="00B0F0"/>
              </a:solidFill>
            </a:endParaRPr>
          </a:p>
          <a:p>
            <a:pPr lvl="1"/>
            <a:r>
              <a:rPr lang="zh-CN" altLang="en-US" dirty="0"/>
              <a:t>知名度</a:t>
            </a:r>
            <a:r>
              <a:rPr lang="en-US" altLang="zh-CN" dirty="0"/>
              <a:t>-</a:t>
            </a:r>
            <a:r>
              <a:rPr lang="zh-CN" altLang="en-US" dirty="0"/>
              <a:t>评价</a:t>
            </a:r>
            <a:r>
              <a:rPr lang="en-US" altLang="zh-CN" dirty="0"/>
              <a:t>-</a:t>
            </a:r>
            <a:r>
              <a:rPr lang="zh-CN" altLang="en-US" dirty="0"/>
              <a:t>购买</a:t>
            </a:r>
            <a:r>
              <a:rPr lang="en-US" altLang="zh-CN" dirty="0"/>
              <a:t>-</a:t>
            </a:r>
            <a:r>
              <a:rPr lang="zh-CN" altLang="en-US" dirty="0"/>
              <a:t>传递</a:t>
            </a:r>
            <a:r>
              <a:rPr lang="en-US" altLang="zh-CN" dirty="0"/>
              <a:t>-</a:t>
            </a:r>
            <a:r>
              <a:rPr lang="zh-CN" altLang="en-US" dirty="0"/>
              <a:t>售后（三包、评论）</a:t>
            </a:r>
            <a:endParaRPr lang="en-US" altLang="zh-CN" dirty="0"/>
          </a:p>
          <a:p>
            <a:pPr lvl="1"/>
            <a:r>
              <a:rPr lang="zh-CN" altLang="en-US" dirty="0"/>
              <a:t>一个渠道可包含一个或全部五个阶段</a:t>
            </a:r>
            <a:endParaRPr lang="en-US" altLang="zh-CN" dirty="0"/>
          </a:p>
          <a:p>
            <a:pPr lvl="1"/>
            <a:r>
              <a:rPr lang="zh-CN" altLang="en-US" dirty="0"/>
              <a:t>一个组织可选用自有渠道、合作方渠道、或混用，以追求获益与成本的平衡以及最佳的客户体验</a:t>
            </a:r>
            <a:endParaRPr lang="en-US" altLang="zh-CN" dirty="0"/>
          </a:p>
          <a:p>
            <a:pPr lvl="1"/>
            <a:r>
              <a:rPr lang="zh-CN" altLang="en-US" dirty="0"/>
              <a:t>自身强渠道：蓝绿大厂、品牌贴牌与认证授权（日本马桶圈与电饭锅、日化、米家），</a:t>
            </a:r>
            <a:r>
              <a:rPr lang="zh-CN" altLang="en-US" dirty="0">
                <a:solidFill>
                  <a:srgbClr val="FF0000"/>
                </a:solidFill>
              </a:rPr>
              <a:t>能主动引发流量的互联网平台（淘宝、手机淘宝、淘宝直播的演化）</a:t>
            </a:r>
            <a:endParaRPr lang="en-US" altLang="zh-CN" dirty="0"/>
          </a:p>
          <a:p>
            <a:pPr lvl="1"/>
            <a:r>
              <a:rPr lang="zh-CN" altLang="en-US" dirty="0"/>
              <a:t>合作方渠道：各大电商平台（农村电商汇通达），贝业新兄弟，品牌水暖空调门店，小红书（种草拔草社区），视频推广（恰饭视频）</a:t>
            </a:r>
            <a:endParaRPr lang="en-US" altLang="zh-CN" dirty="0"/>
          </a:p>
          <a:p>
            <a:pPr lvl="1"/>
            <a:r>
              <a:rPr lang="zh-CN" altLang="en-US" dirty="0"/>
              <a:t>混用：移动运营商直营与加盟店，</a:t>
            </a:r>
            <a:r>
              <a:rPr lang="zh-CN" altLang="en-US" dirty="0">
                <a:solidFill>
                  <a:srgbClr val="FF0000"/>
                </a:solidFill>
              </a:rPr>
              <a:t>天猫上的苏宁易购官方店（仓储、物流、售后），</a:t>
            </a:r>
            <a:r>
              <a:rPr lang="zh-CN" altLang="en-US" b="1" dirty="0"/>
              <a:t>网易严选</a:t>
            </a:r>
            <a:endParaRPr lang="en-US" altLang="zh-CN" b="1" dirty="0"/>
          </a:p>
          <a:p>
            <a:pPr lvl="1"/>
            <a:r>
              <a:rPr lang="zh-CN" altLang="en-US" i="1" dirty="0">
                <a:solidFill>
                  <a:srgbClr val="FF0000"/>
                </a:solidFill>
              </a:rPr>
              <a:t>（低价）团购与尾货清理：拼多多、聚划算、唯品会、在线带货（“姐妹们买它”</a:t>
            </a:r>
            <a:r>
              <a:rPr lang="en-US" altLang="zh-CN" i="1" dirty="0">
                <a:solidFill>
                  <a:srgbClr val="FF0000"/>
                </a:solidFill>
              </a:rPr>
              <a:t>VS</a:t>
            </a:r>
            <a:r>
              <a:rPr lang="zh-CN" altLang="en-US" i="1" dirty="0">
                <a:solidFill>
                  <a:srgbClr val="FF0000"/>
                </a:solidFill>
              </a:rPr>
              <a:t>“他不配”）</a:t>
            </a:r>
            <a:endParaRPr lang="en-US" altLang="zh-CN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5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E8147-6A70-4132-8C72-4B7CA5093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66344"/>
            <a:ext cx="7886700" cy="1325563"/>
          </a:xfrm>
        </p:spPr>
        <p:txBody>
          <a:bodyPr/>
          <a:lstStyle/>
          <a:p>
            <a:r>
              <a:rPr lang="zh-CN" altLang="en-US" dirty="0"/>
              <a:t>客户关系 </a:t>
            </a:r>
            <a:r>
              <a:rPr lang="en-US" altLang="zh-CN" dirty="0"/>
              <a:t>Customer Relationship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9CC99B-7FF7-44FA-8CF6-15D449D91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31844"/>
            <a:ext cx="7886700" cy="5327374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一家企业针对某一个客户群体所建立的客户关系的类型</a:t>
            </a:r>
            <a:endParaRPr lang="en-US" altLang="zh-CN" dirty="0"/>
          </a:p>
          <a:p>
            <a:pPr lvl="1"/>
            <a:r>
              <a:rPr lang="zh-CN" altLang="en-US" dirty="0"/>
              <a:t>靠人员维护（“专属一对一财富管家”） </a:t>
            </a:r>
            <a:r>
              <a:rPr lang="en-US" altLang="zh-CN" dirty="0"/>
              <a:t>VS </a:t>
            </a:r>
            <a:r>
              <a:rPr lang="zh-CN" altLang="en-US" dirty="0"/>
              <a:t>自动化设备（“</a:t>
            </a:r>
            <a:r>
              <a:rPr lang="en-US" altLang="zh-CN" dirty="0"/>
              <a:t>24</a:t>
            </a:r>
            <a:r>
              <a:rPr lang="zh-CN" altLang="en-US" dirty="0"/>
              <a:t>小时自助”）</a:t>
            </a:r>
            <a:endParaRPr lang="en-US" altLang="zh-CN" dirty="0"/>
          </a:p>
          <a:p>
            <a:pPr lvl="1"/>
            <a:r>
              <a:rPr lang="zh-CN" altLang="en-US" dirty="0"/>
              <a:t>动机：开发新客户、留住原客户、增加销售量或客单价</a:t>
            </a:r>
            <a:r>
              <a:rPr lang="zh-CN" altLang="en-US" i="1" dirty="0"/>
              <a:t>（携程杀熟、杀苹果用户）</a:t>
            </a:r>
            <a:endParaRPr lang="en-US" altLang="zh-CN" i="1" dirty="0"/>
          </a:p>
          <a:p>
            <a:pPr lvl="2"/>
            <a:r>
              <a:rPr lang="zh-CN" altLang="en-US" dirty="0"/>
              <a:t>免费推广</a:t>
            </a:r>
            <a:r>
              <a:rPr lang="en-US" altLang="zh-CN" dirty="0"/>
              <a:t>-</a:t>
            </a:r>
            <a:r>
              <a:rPr lang="zh-CN" altLang="en-US" dirty="0"/>
              <a:t>提升忠诚度</a:t>
            </a:r>
            <a:r>
              <a:rPr lang="en-US" altLang="zh-CN" dirty="0"/>
              <a:t>-</a:t>
            </a:r>
            <a:r>
              <a:rPr lang="zh-CN" altLang="en-US" dirty="0"/>
              <a:t>提高客单价</a:t>
            </a:r>
            <a:endParaRPr lang="en-US" altLang="zh-CN" dirty="0"/>
          </a:p>
          <a:p>
            <a:pPr lvl="2"/>
            <a:r>
              <a:rPr lang="zh-CN" altLang="en-US" dirty="0"/>
              <a:t>新手礼包</a:t>
            </a:r>
            <a:r>
              <a:rPr lang="en-US" altLang="zh-CN" dirty="0"/>
              <a:t>/</a:t>
            </a:r>
            <a:r>
              <a:rPr lang="zh-CN" altLang="en-US" dirty="0"/>
              <a:t>老用户激活礼包</a:t>
            </a:r>
            <a:r>
              <a:rPr lang="en-US" altLang="zh-CN" dirty="0"/>
              <a:t>-</a:t>
            </a:r>
            <a:r>
              <a:rPr lang="zh-CN" altLang="en-US" dirty="0"/>
              <a:t>品牌宣传与建设</a:t>
            </a:r>
            <a:r>
              <a:rPr lang="en-US" altLang="zh-CN" dirty="0"/>
              <a:t>/</a:t>
            </a:r>
            <a:r>
              <a:rPr lang="zh-CN" altLang="en-US" dirty="0"/>
              <a:t>用户等级</a:t>
            </a:r>
            <a:r>
              <a:rPr lang="en-US" altLang="zh-CN" dirty="0"/>
              <a:t>-</a:t>
            </a:r>
            <a:r>
              <a:rPr lang="zh-CN" altLang="en-US" dirty="0"/>
              <a:t>老客户专属套餐</a:t>
            </a:r>
            <a:endParaRPr lang="en-US" altLang="zh-CN" dirty="0"/>
          </a:p>
          <a:p>
            <a:endParaRPr lang="en-US" altLang="zh-CN" sz="100" dirty="0"/>
          </a:p>
          <a:p>
            <a:r>
              <a:rPr lang="zh-CN" altLang="en-US" dirty="0"/>
              <a:t>客户关系类型</a:t>
            </a:r>
            <a:endParaRPr lang="en-US" altLang="zh-CN" dirty="0"/>
          </a:p>
          <a:p>
            <a:pPr lvl="1"/>
            <a:r>
              <a:rPr lang="zh-CN" altLang="en-US" dirty="0"/>
              <a:t>私人服务 </a:t>
            </a:r>
            <a:r>
              <a:rPr lang="en-US" altLang="zh-CN" dirty="0"/>
              <a:t>personal assistance</a:t>
            </a:r>
            <a:r>
              <a:rPr lang="zh-CN" altLang="en-US" dirty="0"/>
              <a:t>：商场导购、柜台服务与电渠、销售员</a:t>
            </a:r>
            <a:endParaRPr lang="en-US" altLang="zh-CN" dirty="0"/>
          </a:p>
          <a:p>
            <a:pPr lvl="1"/>
            <a:r>
              <a:rPr lang="zh-CN" altLang="en-US" dirty="0"/>
              <a:t>专属私人服务 </a:t>
            </a:r>
            <a:r>
              <a:rPr lang="en-US" altLang="zh-CN" dirty="0"/>
              <a:t>dedicated personal assistance</a:t>
            </a:r>
            <a:r>
              <a:rPr lang="zh-CN" altLang="en-US" dirty="0"/>
              <a:t>：私人银行服务、华为电信设备、健身</a:t>
            </a:r>
            <a:r>
              <a:rPr lang="en-US" altLang="zh-CN" dirty="0"/>
              <a:t>/</a:t>
            </a:r>
            <a:r>
              <a:rPr lang="zh-CN" altLang="en-US" dirty="0"/>
              <a:t>培训“私教”</a:t>
            </a:r>
            <a:endParaRPr lang="en-US" altLang="zh-CN" dirty="0"/>
          </a:p>
          <a:p>
            <a:pPr lvl="1"/>
            <a:r>
              <a:rPr lang="zh-CN" altLang="en-US" dirty="0"/>
              <a:t>自助服务 </a:t>
            </a:r>
            <a:r>
              <a:rPr lang="en-US" altLang="zh-CN" dirty="0"/>
              <a:t>self-service</a:t>
            </a:r>
            <a:r>
              <a:rPr lang="zh-CN" altLang="en-US" dirty="0"/>
              <a:t>：话费流量充值、银行普通业务（</a:t>
            </a:r>
            <a:r>
              <a:rPr lang="en-US" altLang="zh-CN" dirty="0"/>
              <a:t>ATM</a:t>
            </a:r>
            <a:r>
              <a:rPr lang="zh-CN" altLang="en-US" dirty="0"/>
              <a:t>与大厅内自助服务）</a:t>
            </a:r>
            <a:endParaRPr lang="en-US" altLang="zh-CN" dirty="0"/>
          </a:p>
          <a:p>
            <a:pPr lvl="1"/>
            <a:r>
              <a:rPr lang="zh-CN" altLang="en-US" dirty="0"/>
              <a:t>自动化服务 </a:t>
            </a:r>
            <a:r>
              <a:rPr lang="en-US" altLang="zh-CN" dirty="0"/>
              <a:t>automated services</a:t>
            </a:r>
            <a:r>
              <a:rPr lang="zh-CN" altLang="en-US" dirty="0"/>
              <a:t>：各类电商平台推荐系统 </a:t>
            </a:r>
            <a:r>
              <a:rPr lang="en-US" altLang="zh-CN" dirty="0"/>
              <a:t>+ </a:t>
            </a:r>
            <a:r>
              <a:rPr lang="zh-CN" altLang="en-US" dirty="0"/>
              <a:t>网站导航设计（活动、凑单、无货推荐、红色与橙色的加入购物车、立即购买）、</a:t>
            </a:r>
            <a:r>
              <a:rPr lang="zh-CN" altLang="en-US" b="1" dirty="0"/>
              <a:t>新零售</a:t>
            </a:r>
            <a:endParaRPr lang="en-US" altLang="zh-CN" b="1" dirty="0"/>
          </a:p>
          <a:p>
            <a:pPr lvl="1"/>
            <a:r>
              <a:rPr lang="zh-CN" altLang="en-US" dirty="0"/>
              <a:t>社区 </a:t>
            </a:r>
            <a:r>
              <a:rPr lang="en-US" altLang="zh-CN" dirty="0"/>
              <a:t>communities</a:t>
            </a:r>
            <a:r>
              <a:rPr lang="zh-CN" altLang="en-US" dirty="0"/>
              <a:t>：官方论坛</a:t>
            </a:r>
            <a:r>
              <a:rPr lang="en-US" altLang="zh-CN" dirty="0"/>
              <a:t>/</a:t>
            </a:r>
            <a:r>
              <a:rPr lang="zh-CN" altLang="en-US" dirty="0"/>
              <a:t>贴吧</a:t>
            </a:r>
            <a:r>
              <a:rPr lang="en-US" altLang="zh-CN" dirty="0"/>
              <a:t>/</a:t>
            </a:r>
            <a:r>
              <a:rPr lang="zh-CN" altLang="en-US" dirty="0"/>
              <a:t>超话</a:t>
            </a:r>
            <a:r>
              <a:rPr lang="en-US" altLang="zh-CN" dirty="0"/>
              <a:t>/</a:t>
            </a:r>
            <a:r>
              <a:rPr lang="zh-CN" altLang="en-US" dirty="0"/>
              <a:t>群组</a:t>
            </a:r>
            <a:endParaRPr lang="en-US" altLang="zh-CN" dirty="0"/>
          </a:p>
          <a:p>
            <a:pPr lvl="1"/>
            <a:r>
              <a:rPr lang="zh-CN" altLang="en-US" dirty="0"/>
              <a:t>客户共同创造 </a:t>
            </a:r>
            <a:r>
              <a:rPr lang="en-US" altLang="zh-CN" dirty="0"/>
              <a:t>co-creation</a:t>
            </a:r>
            <a:r>
              <a:rPr lang="zh-CN" altLang="en-US" dirty="0"/>
              <a:t>：</a:t>
            </a:r>
            <a:r>
              <a:rPr lang="en-US" altLang="zh-CN" dirty="0"/>
              <a:t>MIUI</a:t>
            </a:r>
            <a:r>
              <a:rPr lang="zh-CN" altLang="en-US" dirty="0"/>
              <a:t>，</a:t>
            </a:r>
            <a:r>
              <a:rPr lang="en-US" altLang="zh-CN" dirty="0"/>
              <a:t>UGC</a:t>
            </a:r>
            <a:r>
              <a:rPr lang="zh-CN" altLang="en-US" dirty="0"/>
              <a:t>（土豆、</a:t>
            </a:r>
            <a:r>
              <a:rPr lang="en-US" altLang="zh-CN" dirty="0"/>
              <a:t>B</a:t>
            </a:r>
            <a:r>
              <a:rPr lang="zh-CN" altLang="en-US" dirty="0"/>
              <a:t>站、抖音），各种评论（电影书籍</a:t>
            </a:r>
            <a:r>
              <a:rPr lang="en-US" altLang="zh-CN" dirty="0"/>
              <a:t>-</a:t>
            </a:r>
            <a:r>
              <a:rPr lang="zh-CN" altLang="en-US" dirty="0"/>
              <a:t>豆瓣、旅游住宿</a:t>
            </a:r>
            <a:r>
              <a:rPr lang="en-US" altLang="zh-CN" dirty="0"/>
              <a:t>-Airbnb</a:t>
            </a:r>
            <a:r>
              <a:rPr lang="zh-CN" altLang="en-US" dirty="0"/>
              <a:t>、普通商品</a:t>
            </a:r>
            <a:r>
              <a:rPr lang="en-US" altLang="zh-CN" dirty="0"/>
              <a:t>-</a:t>
            </a:r>
            <a:r>
              <a:rPr lang="zh-CN" altLang="en-US" dirty="0"/>
              <a:t>“自发安利”与评论区）， （有官方运维的）采纳用户反馈的社区（产品调查问卷、游戏平衡运维） 、</a:t>
            </a:r>
            <a:r>
              <a:rPr lang="zh-CN" altLang="en-US" b="1" dirty="0">
                <a:solidFill>
                  <a:srgbClr val="FF0000"/>
                </a:solidFill>
              </a:rPr>
              <a:t>小红书</a:t>
            </a:r>
          </a:p>
        </p:txBody>
      </p:sp>
    </p:spTree>
    <p:extLst>
      <p:ext uri="{BB962C8B-B14F-4D97-AF65-F5344CB8AC3E}">
        <p14:creationId xmlns:p14="http://schemas.microsoft.com/office/powerpoint/2010/main" val="474263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E8147-6A70-4132-8C72-4B7CA5093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总结：客户关系 </a:t>
            </a:r>
            <a:r>
              <a:rPr lang="en-US" altLang="zh-CN" dirty="0"/>
              <a:t>Customer Relationship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9CC99B-7FF7-44FA-8CF6-15D449D91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5067920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一家企业针对某一个客户群体所建立的客户关系的类型</a:t>
            </a:r>
            <a:endParaRPr lang="en-US" altLang="zh-CN" dirty="0"/>
          </a:p>
          <a:p>
            <a:pPr lvl="1"/>
            <a:r>
              <a:rPr lang="zh-CN" altLang="en-US" dirty="0"/>
              <a:t>靠人员维护（“专属一对一财富管家”） </a:t>
            </a:r>
            <a:r>
              <a:rPr lang="en-US" altLang="zh-CN" dirty="0"/>
              <a:t>VS </a:t>
            </a:r>
            <a:r>
              <a:rPr lang="zh-CN" altLang="en-US" dirty="0"/>
              <a:t>自动化设备（“</a:t>
            </a:r>
            <a:r>
              <a:rPr lang="en-US" altLang="zh-CN" dirty="0"/>
              <a:t>24</a:t>
            </a:r>
            <a:r>
              <a:rPr lang="zh-CN" altLang="en-US" dirty="0"/>
              <a:t>小时自助”）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00B0F0"/>
                </a:solidFill>
              </a:rPr>
              <a:t>动机：开发新客户、留住原客户、增加销售量或客单价</a:t>
            </a:r>
            <a:r>
              <a:rPr lang="zh-CN" altLang="en-US" i="1" dirty="0"/>
              <a:t>（携程杀熟、杀苹果用户）</a:t>
            </a:r>
            <a:endParaRPr lang="en-US" altLang="zh-CN" i="1" dirty="0"/>
          </a:p>
          <a:p>
            <a:pPr lvl="2"/>
            <a:r>
              <a:rPr lang="zh-CN" altLang="en-US" dirty="0"/>
              <a:t>免费推广</a:t>
            </a:r>
            <a:r>
              <a:rPr lang="en-US" altLang="zh-CN" dirty="0"/>
              <a:t>-</a:t>
            </a:r>
            <a:r>
              <a:rPr lang="zh-CN" altLang="en-US" b="1" dirty="0">
                <a:solidFill>
                  <a:srgbClr val="00B0F0"/>
                </a:solidFill>
              </a:rPr>
              <a:t>提升忠诚度（全家桶、归属感、情怀）</a:t>
            </a:r>
            <a:r>
              <a:rPr lang="en-US" altLang="zh-CN" dirty="0"/>
              <a:t>-</a:t>
            </a:r>
            <a:r>
              <a:rPr lang="zh-CN" altLang="en-US" dirty="0"/>
              <a:t>提高客单价</a:t>
            </a:r>
            <a:endParaRPr lang="en-US" altLang="zh-CN" dirty="0"/>
          </a:p>
          <a:p>
            <a:pPr lvl="2"/>
            <a:r>
              <a:rPr lang="zh-CN" altLang="en-US" dirty="0"/>
              <a:t>新手礼包</a:t>
            </a:r>
            <a:r>
              <a:rPr lang="en-US" altLang="zh-CN" dirty="0"/>
              <a:t>/</a:t>
            </a:r>
            <a:r>
              <a:rPr lang="zh-CN" altLang="en-US" dirty="0"/>
              <a:t>老用户激活礼包</a:t>
            </a:r>
            <a:r>
              <a:rPr lang="en-US" altLang="zh-CN" dirty="0"/>
              <a:t>-</a:t>
            </a:r>
            <a:r>
              <a:rPr lang="zh-CN" altLang="en-US" dirty="0"/>
              <a:t>品牌宣传与建设</a:t>
            </a:r>
            <a:r>
              <a:rPr lang="en-US" altLang="zh-CN" dirty="0"/>
              <a:t>/</a:t>
            </a:r>
            <a:r>
              <a:rPr lang="zh-CN" altLang="en-US" dirty="0"/>
              <a:t>用户等级</a:t>
            </a:r>
            <a:r>
              <a:rPr lang="en-US" altLang="zh-CN" dirty="0"/>
              <a:t>-</a:t>
            </a:r>
            <a:r>
              <a:rPr lang="zh-CN" altLang="en-US" dirty="0"/>
              <a:t>老客户专属套餐</a:t>
            </a:r>
            <a:endParaRPr lang="en-US" altLang="zh-CN" dirty="0"/>
          </a:p>
          <a:p>
            <a:endParaRPr lang="en-US" altLang="zh-CN" sz="100" dirty="0"/>
          </a:p>
          <a:p>
            <a:r>
              <a:rPr lang="zh-CN" altLang="en-US" dirty="0"/>
              <a:t>客户关系类型</a:t>
            </a:r>
            <a:endParaRPr lang="en-US" altLang="zh-CN" dirty="0"/>
          </a:p>
          <a:p>
            <a:pPr lvl="1"/>
            <a:r>
              <a:rPr lang="zh-CN" altLang="en-US" dirty="0"/>
              <a:t>私人服务 </a:t>
            </a:r>
            <a:r>
              <a:rPr lang="en-US" altLang="zh-CN" dirty="0"/>
              <a:t>personal assistance</a:t>
            </a:r>
            <a:r>
              <a:rPr lang="zh-CN" altLang="en-US" dirty="0"/>
              <a:t>：商场导购、柜台服务与电渠、销售员</a:t>
            </a:r>
            <a:endParaRPr lang="en-US" altLang="zh-CN" dirty="0"/>
          </a:p>
          <a:p>
            <a:pPr lvl="1"/>
            <a:r>
              <a:rPr lang="zh-CN" altLang="en-US" dirty="0"/>
              <a:t>专属私人服务 </a:t>
            </a:r>
            <a:r>
              <a:rPr lang="en-US" altLang="zh-CN" dirty="0"/>
              <a:t>dedicated personal assistance</a:t>
            </a:r>
            <a:r>
              <a:rPr lang="zh-CN" altLang="en-US" dirty="0"/>
              <a:t>：私人银行服务、华为电信设备、健身</a:t>
            </a:r>
            <a:r>
              <a:rPr lang="en-US" altLang="zh-CN" dirty="0"/>
              <a:t>/</a:t>
            </a:r>
            <a:r>
              <a:rPr lang="zh-CN" altLang="en-US" dirty="0"/>
              <a:t>培训“私教”</a:t>
            </a:r>
            <a:endParaRPr lang="en-US" altLang="zh-CN" dirty="0"/>
          </a:p>
          <a:p>
            <a:pPr lvl="1"/>
            <a:r>
              <a:rPr lang="zh-CN" altLang="en-US" dirty="0"/>
              <a:t>自助服务 </a:t>
            </a:r>
            <a:r>
              <a:rPr lang="en-US" altLang="zh-CN" dirty="0"/>
              <a:t>self-service</a:t>
            </a:r>
            <a:r>
              <a:rPr lang="zh-CN" altLang="en-US" dirty="0"/>
              <a:t>：话费流量充值、银行普通业务（</a:t>
            </a:r>
            <a:r>
              <a:rPr lang="en-US" altLang="zh-CN" dirty="0"/>
              <a:t>ATM</a:t>
            </a:r>
            <a:r>
              <a:rPr lang="zh-CN" altLang="en-US" dirty="0"/>
              <a:t>与大厅内自助服务）</a:t>
            </a:r>
            <a:endParaRPr lang="en-US" altLang="zh-CN" dirty="0"/>
          </a:p>
          <a:p>
            <a:pPr lvl="1"/>
            <a:r>
              <a:rPr lang="zh-CN" altLang="en-US" dirty="0"/>
              <a:t>自动化服务 </a:t>
            </a:r>
            <a:r>
              <a:rPr lang="en-US" altLang="zh-CN" dirty="0"/>
              <a:t>automated services</a:t>
            </a:r>
            <a:r>
              <a:rPr lang="zh-CN" altLang="en-US" dirty="0"/>
              <a:t>：各类平台推荐系统、网站导航设计（活动、凑单、无货推荐、红色与橙色的加入购物车、立即购买）</a:t>
            </a:r>
            <a:endParaRPr lang="en-US" altLang="zh-CN" dirty="0"/>
          </a:p>
          <a:p>
            <a:pPr lvl="1"/>
            <a:r>
              <a:rPr lang="zh-CN" altLang="en-US" dirty="0"/>
              <a:t>社区 </a:t>
            </a:r>
            <a:r>
              <a:rPr lang="en-US" altLang="zh-CN" dirty="0"/>
              <a:t>communities</a:t>
            </a:r>
            <a:r>
              <a:rPr lang="zh-CN" altLang="en-US" dirty="0"/>
              <a:t>：花粉俱乐部、小米之家、小红书、各类网游社区</a:t>
            </a:r>
            <a:endParaRPr lang="en-US" altLang="zh-CN" dirty="0"/>
          </a:p>
          <a:p>
            <a:pPr lvl="1"/>
            <a:r>
              <a:rPr lang="zh-CN" altLang="en-US" dirty="0"/>
              <a:t>客户共同创造 </a:t>
            </a:r>
            <a:r>
              <a:rPr lang="en-US" altLang="zh-CN" dirty="0"/>
              <a:t>co-creation</a:t>
            </a:r>
            <a:r>
              <a:rPr lang="zh-CN" altLang="en-US" dirty="0"/>
              <a:t>：</a:t>
            </a:r>
            <a:r>
              <a:rPr lang="en-US" altLang="zh-CN" dirty="0"/>
              <a:t>MIUI</a:t>
            </a:r>
            <a:r>
              <a:rPr lang="zh-CN" altLang="en-US" dirty="0"/>
              <a:t>，</a:t>
            </a:r>
            <a:r>
              <a:rPr lang="en-US" altLang="zh-CN" dirty="0"/>
              <a:t>UGC</a:t>
            </a:r>
            <a:r>
              <a:rPr lang="zh-CN" altLang="en-US" dirty="0"/>
              <a:t>（土豆、</a:t>
            </a:r>
            <a:r>
              <a:rPr lang="en-US" altLang="zh-CN" dirty="0"/>
              <a:t>B</a:t>
            </a:r>
            <a:r>
              <a:rPr lang="zh-CN" altLang="en-US" dirty="0"/>
              <a:t>站、抖音），各种评论（电影书籍</a:t>
            </a:r>
            <a:r>
              <a:rPr lang="en-US" altLang="zh-CN" dirty="0"/>
              <a:t>-</a:t>
            </a:r>
            <a:r>
              <a:rPr lang="zh-CN" altLang="en-US" dirty="0"/>
              <a:t>豆瓣、旅游住宿</a:t>
            </a:r>
            <a:r>
              <a:rPr lang="en-US" altLang="zh-CN" dirty="0"/>
              <a:t>-Airbnb</a:t>
            </a:r>
            <a:r>
              <a:rPr lang="zh-CN" altLang="en-US" dirty="0"/>
              <a:t>、普通商品</a:t>
            </a:r>
            <a:r>
              <a:rPr lang="en-US" altLang="zh-CN" dirty="0"/>
              <a:t>-</a:t>
            </a:r>
            <a:r>
              <a:rPr lang="zh-CN" altLang="en-US" dirty="0"/>
              <a:t>“自发安利”与评论区），采纳用户反馈的社区（产品调查问卷、游戏平衡运维）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82EF809-A5CD-41DB-82F5-449F85DDF1FD}"/>
              </a:ext>
            </a:extLst>
          </p:cNvPr>
          <p:cNvSpPr/>
          <p:nvPr/>
        </p:nvSpPr>
        <p:spPr>
          <a:xfrm>
            <a:off x="3868807" y="4122254"/>
            <a:ext cx="5150955" cy="994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50" b="1" dirty="0"/>
              <a:t>成本导向：自助服务、自动化服务</a:t>
            </a:r>
            <a:endParaRPr lang="en-US" altLang="zh-CN" sz="1650" b="1" dirty="0"/>
          </a:p>
          <a:p>
            <a:pPr algn="ctr"/>
            <a:r>
              <a:rPr lang="zh-CN" altLang="en-US" sz="1650" b="1" dirty="0"/>
              <a:t>价值导向：私人服务、专属私人服务、客户共同创造</a:t>
            </a:r>
            <a:endParaRPr lang="en-US" altLang="zh-CN" sz="1650" b="1" dirty="0"/>
          </a:p>
          <a:p>
            <a:pPr algn="ctr"/>
            <a:r>
              <a:rPr lang="zh-CN" altLang="en-US" sz="1650" b="1" dirty="0"/>
              <a:t>兼顾：</a:t>
            </a:r>
            <a:r>
              <a:rPr lang="zh-CN" altLang="en-US" sz="1650" b="1" i="1" dirty="0">
                <a:solidFill>
                  <a:srgbClr val="FF0000"/>
                </a:solidFill>
              </a:rPr>
              <a:t>社区</a:t>
            </a:r>
            <a:endParaRPr lang="en-US" altLang="zh-CN" sz="165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975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A11417-574A-40FA-AFF5-3E4973BBE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76286"/>
            <a:ext cx="7886700" cy="589027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收入来源 </a:t>
            </a:r>
            <a:r>
              <a:rPr lang="en-US" altLang="zh-CN" dirty="0"/>
              <a:t>Revenue Streams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731B51-D2DD-4C93-8159-AD549D7B1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087" y="765313"/>
            <a:ext cx="8838503" cy="6092687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企业从每一个客户群体获得的现金收益（扣除成本的利润）</a:t>
            </a:r>
            <a:endParaRPr lang="en-US" altLang="zh-CN" dirty="0"/>
          </a:p>
          <a:p>
            <a:pPr lvl="1"/>
            <a:r>
              <a:rPr lang="zh-CN" altLang="en-US" dirty="0"/>
              <a:t>探索用户真正愿意付费的点！</a:t>
            </a:r>
            <a:endParaRPr lang="en-US" altLang="zh-CN" dirty="0"/>
          </a:p>
          <a:p>
            <a:pPr lvl="1"/>
            <a:r>
              <a:rPr lang="zh-CN" altLang="en-US" dirty="0"/>
              <a:t>两类收益来源：一次性交易收入、持续收入（进一步提供产品服务或售后支持）</a:t>
            </a:r>
            <a:endParaRPr lang="en-US" altLang="zh-CN" dirty="0"/>
          </a:p>
          <a:p>
            <a:pPr lvl="1"/>
            <a:r>
              <a:rPr lang="zh-CN" altLang="en-US" dirty="0"/>
              <a:t>定价机制</a:t>
            </a:r>
            <a:endParaRPr lang="en-US" altLang="zh-CN" dirty="0"/>
          </a:p>
          <a:p>
            <a:pPr lvl="2"/>
            <a:r>
              <a:rPr lang="zh-CN" altLang="en-US" sz="2300" b="1" dirty="0"/>
              <a:t>固定（基于静态变量）：</a:t>
            </a:r>
            <a:r>
              <a:rPr lang="zh-CN" altLang="en-US" sz="2300" dirty="0"/>
              <a:t>目录价、基于产品特性（“青春版”、“畅享版”）、基于客户群（教育版）、基于数量</a:t>
            </a:r>
            <a:endParaRPr lang="en-US" altLang="zh-CN" sz="2300" dirty="0"/>
          </a:p>
          <a:p>
            <a:pPr lvl="2"/>
            <a:r>
              <a:rPr lang="zh-CN" altLang="en-US" sz="2300" b="1" dirty="0"/>
              <a:t>浮动（基于动态变量）：</a:t>
            </a:r>
            <a:r>
              <a:rPr lang="zh-CN" altLang="en-US" sz="2300" dirty="0"/>
              <a:t>谈判</a:t>
            </a:r>
            <a:r>
              <a:rPr lang="en-US" altLang="zh-CN" sz="2300" dirty="0"/>
              <a:t>/</a:t>
            </a:r>
            <a:r>
              <a:rPr lang="zh-CN" altLang="en-US" sz="2300" dirty="0"/>
              <a:t>议价、收益管理（库存与发生购买的时间，如酒店、航班等）、实时市场价格、拍卖</a:t>
            </a:r>
            <a:endParaRPr lang="en-US" altLang="zh-CN" sz="2300" dirty="0"/>
          </a:p>
          <a:p>
            <a:pPr lvl="2"/>
            <a:r>
              <a:rPr lang="zh-CN" altLang="en-US" sz="2300" dirty="0">
                <a:solidFill>
                  <a:srgbClr val="FF0000"/>
                </a:solidFill>
              </a:rPr>
              <a:t>三级价格歧视（差异定价）：按人（杀价、拍卖、杀熟）、按量（批发、团购、套餐、优惠券、</a:t>
            </a:r>
            <a:r>
              <a:rPr lang="zh-CN" altLang="en-US" sz="2300" i="1" dirty="0">
                <a:solidFill>
                  <a:srgbClr val="FF0000"/>
                </a:solidFill>
              </a:rPr>
              <a:t>峰谷阶梯定价</a:t>
            </a:r>
            <a:r>
              <a:rPr lang="zh-CN" altLang="en-US" sz="2300" dirty="0">
                <a:solidFill>
                  <a:srgbClr val="FF0000"/>
                </a:solidFill>
              </a:rPr>
              <a:t>）、按类（可选择的差异化服务：氪金、</a:t>
            </a:r>
            <a:r>
              <a:rPr lang="en-US" altLang="zh-CN" sz="2300" dirty="0">
                <a:solidFill>
                  <a:srgbClr val="FF0000"/>
                </a:solidFill>
              </a:rPr>
              <a:t>VIP</a:t>
            </a:r>
            <a:r>
              <a:rPr lang="zh-CN" altLang="en-US" sz="2300" dirty="0">
                <a:solidFill>
                  <a:srgbClr val="FF0000"/>
                </a:solidFill>
              </a:rPr>
              <a:t>、加急、视频会员、精装与典藏、机票折扣、社交裂变）</a:t>
            </a:r>
            <a:endParaRPr lang="en-US" altLang="zh-CN" sz="2300" dirty="0">
              <a:solidFill>
                <a:srgbClr val="FF0000"/>
              </a:solidFill>
            </a:endParaRPr>
          </a:p>
          <a:p>
            <a:endParaRPr lang="en-US" altLang="zh-CN" sz="100" dirty="0">
              <a:solidFill>
                <a:srgbClr val="FF0000"/>
              </a:solidFill>
            </a:endParaRPr>
          </a:p>
          <a:p>
            <a:r>
              <a:rPr lang="zh-CN" altLang="en-US" dirty="0"/>
              <a:t>收入来源的方式</a:t>
            </a:r>
            <a:endParaRPr lang="en-US" altLang="zh-CN" dirty="0"/>
          </a:p>
          <a:p>
            <a:pPr lvl="1"/>
            <a:r>
              <a:rPr lang="zh-CN" altLang="en-US" dirty="0"/>
              <a:t>资产销售 </a:t>
            </a:r>
            <a:r>
              <a:rPr lang="en-US" altLang="zh-CN" dirty="0"/>
              <a:t>asset sale</a:t>
            </a:r>
            <a:r>
              <a:rPr lang="zh-CN" altLang="en-US" dirty="0"/>
              <a:t>：实物产品所有权转让，消费者拥有处置的全部权利</a:t>
            </a:r>
            <a:endParaRPr lang="en-US" altLang="zh-CN" dirty="0"/>
          </a:p>
          <a:p>
            <a:pPr lvl="1"/>
            <a:r>
              <a:rPr lang="zh-CN" altLang="en-US" dirty="0"/>
              <a:t>使用费 </a:t>
            </a:r>
            <a:r>
              <a:rPr lang="en-US" altLang="zh-CN" dirty="0"/>
              <a:t>usage fee</a:t>
            </a:r>
            <a:r>
              <a:rPr lang="zh-CN" altLang="en-US" dirty="0"/>
              <a:t>：电信、宾馆、快递、</a:t>
            </a:r>
            <a:r>
              <a:rPr lang="zh-CN" altLang="en-US" i="1" dirty="0"/>
              <a:t>付费网游点卡、公共交通车票</a:t>
            </a:r>
            <a:endParaRPr lang="en-US" altLang="zh-CN" i="1" dirty="0"/>
          </a:p>
          <a:p>
            <a:pPr lvl="1"/>
            <a:r>
              <a:rPr lang="zh-CN" altLang="en-US" dirty="0"/>
              <a:t>会员费 </a:t>
            </a:r>
            <a:r>
              <a:rPr lang="en-US" altLang="zh-CN" dirty="0"/>
              <a:t>subscription fee</a:t>
            </a:r>
            <a:r>
              <a:rPr lang="zh-CN" altLang="en-US" dirty="0"/>
              <a:t>：健身卡、付费网游月卡、</a:t>
            </a:r>
            <a:r>
              <a:rPr lang="zh-CN" altLang="en-US" i="1" dirty="0"/>
              <a:t>公共交通月票</a:t>
            </a:r>
            <a:r>
              <a:rPr lang="zh-CN" altLang="en-US" dirty="0"/>
              <a:t>、音乐会员</a:t>
            </a:r>
            <a:endParaRPr lang="en-US" altLang="zh-CN" dirty="0"/>
          </a:p>
          <a:p>
            <a:pPr lvl="1"/>
            <a:r>
              <a:rPr lang="zh-CN" altLang="en-US" dirty="0"/>
              <a:t>租赁 </a:t>
            </a:r>
            <a:r>
              <a:rPr lang="en-US" altLang="zh-CN" dirty="0"/>
              <a:t>lending/renting/leasing</a:t>
            </a:r>
            <a:r>
              <a:rPr lang="zh-CN" altLang="en-US" dirty="0"/>
              <a:t>：</a:t>
            </a:r>
            <a:r>
              <a:rPr lang="zh-CN" altLang="en-US" strike="sngStrike" dirty="0"/>
              <a:t>共享单车</a:t>
            </a:r>
            <a:r>
              <a:rPr lang="en-US" altLang="zh-CN" strike="sngStrike" dirty="0"/>
              <a:t>/</a:t>
            </a:r>
            <a:r>
              <a:rPr lang="zh-CN" altLang="en-US" strike="sngStrike" dirty="0"/>
              <a:t>汽车</a:t>
            </a:r>
            <a:r>
              <a:rPr lang="en-US" altLang="zh-CN" dirty="0"/>
              <a:t>/</a:t>
            </a:r>
            <a:r>
              <a:rPr lang="zh-CN" altLang="en-US" b="1" dirty="0"/>
              <a:t>充电宝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特定资产在特定时间的使用权转移并获益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许可使用费 </a:t>
            </a:r>
            <a:r>
              <a:rPr lang="en-US" altLang="zh-CN" dirty="0"/>
              <a:t>licensing</a:t>
            </a:r>
            <a:r>
              <a:rPr lang="zh-CN" altLang="en-US" dirty="0"/>
              <a:t>：专利授权、版权（图片、音乐、字体）、</a:t>
            </a:r>
            <a:r>
              <a:rPr lang="zh-CN" altLang="en-US" b="1" i="1" dirty="0"/>
              <a:t>加盟或特许经营</a:t>
            </a:r>
            <a:endParaRPr lang="en-US" altLang="zh-CN" i="1" dirty="0"/>
          </a:p>
          <a:p>
            <a:pPr lvl="1"/>
            <a:r>
              <a:rPr lang="zh-CN" altLang="en-US" dirty="0"/>
              <a:t>经纪人佣金 </a:t>
            </a:r>
            <a:r>
              <a:rPr lang="en-US" altLang="zh-CN" dirty="0"/>
              <a:t>brokerage fees</a:t>
            </a:r>
            <a:r>
              <a:rPr lang="zh-CN" altLang="en-US" dirty="0"/>
              <a:t>：信用卡（交易手续费）、支付平台（交易与提现手续费）、中介</a:t>
            </a:r>
            <a:endParaRPr lang="en-US" altLang="zh-CN" dirty="0"/>
          </a:p>
          <a:p>
            <a:pPr lvl="1"/>
            <a:r>
              <a:rPr lang="zh-CN" altLang="en-US" dirty="0"/>
              <a:t>广告费 </a:t>
            </a:r>
            <a:r>
              <a:rPr lang="en-US" altLang="zh-CN" dirty="0"/>
              <a:t>advertising</a:t>
            </a:r>
            <a:r>
              <a:rPr lang="zh-CN" altLang="en-US" dirty="0"/>
              <a:t>：传媒、品牌策划、软件业与服务业；</a:t>
            </a:r>
            <a:r>
              <a:rPr lang="zh-CN" altLang="en-US" i="1" dirty="0">
                <a:solidFill>
                  <a:srgbClr val="FF0000"/>
                </a:solidFill>
              </a:rPr>
              <a:t>广告费增长乏力，分蛋糕的太多</a:t>
            </a:r>
          </a:p>
        </p:txBody>
      </p:sp>
    </p:spTree>
    <p:extLst>
      <p:ext uri="{BB962C8B-B14F-4D97-AF65-F5344CB8AC3E}">
        <p14:creationId xmlns:p14="http://schemas.microsoft.com/office/powerpoint/2010/main" val="619748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A5015E-DEB7-439C-9C9D-8D7EC6FF1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4">
            <a:extLst>
              <a:ext uri="{FF2B5EF4-FFF2-40B4-BE49-F238E27FC236}">
                <a16:creationId xmlns:a16="http://schemas.microsoft.com/office/drawing/2014/main" id="{68E407B8-248A-4A4F-BAA0-B81095B81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274" y="1060466"/>
            <a:ext cx="7649076" cy="4740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48FCCFB-C864-41B7-9A87-98FB13293E6D}"/>
              </a:ext>
            </a:extLst>
          </p:cNvPr>
          <p:cNvSpPr/>
          <p:nvPr/>
        </p:nvSpPr>
        <p:spPr>
          <a:xfrm>
            <a:off x="5506856" y="3434416"/>
            <a:ext cx="1386038" cy="107442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 err="1"/>
              <a:t>CHannels</a:t>
            </a:r>
            <a:br>
              <a:rPr lang="en-US" altLang="zh-CN" sz="1350" dirty="0"/>
            </a:br>
            <a:r>
              <a:rPr lang="zh-CN" altLang="en-US" sz="1350" dirty="0"/>
              <a:t>企业与其客户群体沟通、联系、传递价值主张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C03F721-F765-4B8C-8DCB-E0F9078E8184}"/>
              </a:ext>
            </a:extLst>
          </p:cNvPr>
          <p:cNvSpPr/>
          <p:nvPr/>
        </p:nvSpPr>
        <p:spPr>
          <a:xfrm>
            <a:off x="5520091" y="1700663"/>
            <a:ext cx="1386038" cy="107442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Customer Relationship </a:t>
            </a:r>
            <a:br>
              <a:rPr lang="en-US" altLang="zh-CN" sz="1350" dirty="0"/>
            </a:br>
            <a:r>
              <a:rPr lang="zh-CN" altLang="en-US" sz="1350" dirty="0"/>
              <a:t>企业针对客户群体建立的客户关系类型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2594EC7-297C-4464-9168-7710DF4F2888}"/>
              </a:ext>
            </a:extLst>
          </p:cNvPr>
          <p:cNvSpPr/>
          <p:nvPr/>
        </p:nvSpPr>
        <p:spPr>
          <a:xfrm>
            <a:off x="4015242" y="2359993"/>
            <a:ext cx="1386038" cy="107442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Value Proposition</a:t>
            </a:r>
            <a:br>
              <a:rPr lang="en-US" altLang="zh-CN" sz="1350" dirty="0"/>
            </a:br>
            <a:r>
              <a:rPr lang="zh-CN" altLang="en-US" sz="1350" dirty="0"/>
              <a:t>为客户群体提供能为其创造价值的产品与服务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340AF53-FF1D-42ED-9177-14FBCBC877E9}"/>
              </a:ext>
            </a:extLst>
          </p:cNvPr>
          <p:cNvSpPr/>
          <p:nvPr/>
        </p:nvSpPr>
        <p:spPr>
          <a:xfrm>
            <a:off x="7024941" y="2336372"/>
            <a:ext cx="1386038" cy="107442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Customer</a:t>
            </a:r>
            <a:br>
              <a:rPr lang="en-US" altLang="zh-CN" sz="1350" dirty="0"/>
            </a:br>
            <a:r>
              <a:rPr lang="en-US" altLang="zh-CN" sz="1350" dirty="0"/>
              <a:t>Segments</a:t>
            </a:r>
            <a:br>
              <a:rPr lang="en-US" altLang="zh-CN" sz="1350" dirty="0"/>
            </a:br>
            <a:r>
              <a:rPr lang="zh-CN" altLang="en-US" sz="1350" dirty="0"/>
              <a:t>企业想要获得的和期望服务的目标机构与人群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D309210-62AB-4633-89EA-FAB20E415809}"/>
              </a:ext>
            </a:extLst>
          </p:cNvPr>
          <p:cNvSpPr/>
          <p:nvPr/>
        </p:nvSpPr>
        <p:spPr>
          <a:xfrm>
            <a:off x="5827198" y="4599833"/>
            <a:ext cx="1386038" cy="107442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Revenue</a:t>
            </a:r>
            <a:br>
              <a:rPr lang="en-US" altLang="zh-CN" sz="1350" dirty="0"/>
            </a:br>
            <a:r>
              <a:rPr lang="en-US" altLang="zh-CN" sz="1350" dirty="0"/>
              <a:t>Streams</a:t>
            </a:r>
            <a:br>
              <a:rPr lang="en-US" altLang="zh-CN" sz="1350" dirty="0"/>
            </a:br>
            <a:r>
              <a:rPr lang="zh-CN" altLang="en-US" sz="1350" dirty="0"/>
              <a:t>企业从客户群体获得的现金收益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EE475B7-EE88-4C46-9561-6B9164FE8BC0}"/>
              </a:ext>
            </a:extLst>
          </p:cNvPr>
          <p:cNvSpPr/>
          <p:nvPr/>
        </p:nvSpPr>
        <p:spPr>
          <a:xfrm>
            <a:off x="2493547" y="3434418"/>
            <a:ext cx="1386038" cy="110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Key</a:t>
            </a:r>
            <a:br>
              <a:rPr lang="en-US" altLang="zh-CN" sz="1350" dirty="0"/>
            </a:br>
            <a:r>
              <a:rPr lang="en-US" altLang="zh-CN" sz="1350" dirty="0"/>
              <a:t>Resources</a:t>
            </a:r>
            <a:br>
              <a:rPr lang="en-US" altLang="zh-CN" sz="1350" dirty="0"/>
            </a:br>
            <a:r>
              <a:rPr lang="zh-CN" altLang="en-US" sz="1350" dirty="0"/>
              <a:t>保证商业模式顺利运行所需的最重要的资产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026F0B7-145D-4434-AD00-9869EEC087CE}"/>
              </a:ext>
            </a:extLst>
          </p:cNvPr>
          <p:cNvSpPr/>
          <p:nvPr/>
        </p:nvSpPr>
        <p:spPr>
          <a:xfrm>
            <a:off x="2493547" y="1719469"/>
            <a:ext cx="1386038" cy="1074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Key</a:t>
            </a:r>
            <a:br>
              <a:rPr lang="en-US" altLang="zh-CN" sz="1350" dirty="0"/>
            </a:br>
            <a:r>
              <a:rPr lang="en-US" altLang="zh-CN" sz="1350" dirty="0"/>
              <a:t>Activities</a:t>
            </a:r>
            <a:br>
              <a:rPr lang="en-US" altLang="zh-CN" sz="1350" dirty="0"/>
            </a:br>
            <a:r>
              <a:rPr lang="zh-CN" altLang="en-US" sz="1350" dirty="0"/>
              <a:t>保证商业模式顺利运行所需做的最重要的事情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1DC09CE-B67A-4D40-B41D-A2304C5FDDF3}"/>
              </a:ext>
            </a:extLst>
          </p:cNvPr>
          <p:cNvSpPr/>
          <p:nvPr/>
        </p:nvSpPr>
        <p:spPr>
          <a:xfrm>
            <a:off x="992161" y="2347960"/>
            <a:ext cx="1386038" cy="1074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Key</a:t>
            </a:r>
            <a:br>
              <a:rPr lang="en-US" altLang="zh-CN" sz="1350" dirty="0"/>
            </a:br>
            <a:r>
              <a:rPr lang="en-US" altLang="zh-CN" sz="1350" dirty="0"/>
              <a:t>Partnership</a:t>
            </a:r>
            <a:br>
              <a:rPr lang="en-US" altLang="zh-CN" sz="1350" dirty="0"/>
            </a:br>
            <a:r>
              <a:rPr lang="zh-CN" altLang="en-US" sz="1350" dirty="0"/>
              <a:t>保证商业模式顺利运行的供应商与合作伙伴网络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ED4AB5D-5FFA-4DD2-A5E4-827A9CEA1447}"/>
              </a:ext>
            </a:extLst>
          </p:cNvPr>
          <p:cNvSpPr/>
          <p:nvPr/>
        </p:nvSpPr>
        <p:spPr>
          <a:xfrm>
            <a:off x="2486325" y="4599833"/>
            <a:ext cx="1386038" cy="1074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Cost</a:t>
            </a:r>
            <a:br>
              <a:rPr lang="en-US" altLang="zh-CN" sz="1350" dirty="0"/>
            </a:br>
            <a:r>
              <a:rPr lang="en-US" altLang="zh-CN" sz="1350" dirty="0"/>
              <a:t>Structure</a:t>
            </a:r>
            <a:br>
              <a:rPr lang="en-US" altLang="zh-CN" sz="1350" dirty="0"/>
            </a:br>
            <a:r>
              <a:rPr lang="zh-CN" altLang="en-US" sz="1350" dirty="0"/>
              <a:t>运营一个商业模式所发生的全部成本</a:t>
            </a:r>
          </a:p>
        </p:txBody>
      </p:sp>
    </p:spTree>
    <p:extLst>
      <p:ext uri="{BB962C8B-B14F-4D97-AF65-F5344CB8AC3E}">
        <p14:creationId xmlns:p14="http://schemas.microsoft.com/office/powerpoint/2010/main" val="3804632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942900-5407-4187-8089-7012316D2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核心资源 </a:t>
            </a:r>
            <a:r>
              <a:rPr lang="en-US" altLang="zh-CN" dirty="0"/>
              <a:t>Key Resources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4E730A-6F67-4AB1-B6CE-33D75489D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8237054" cy="4873349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保证一个商业模式顺利运行所需的最重要的资产</a:t>
            </a:r>
            <a:endParaRPr lang="en-US" altLang="zh-CN" dirty="0"/>
          </a:p>
          <a:p>
            <a:pPr lvl="1"/>
            <a:r>
              <a:rPr lang="zh-CN" altLang="en-US" dirty="0"/>
              <a:t>用于：价值主张的创造与提供、开拓市场、维护客户关系并获益</a:t>
            </a:r>
            <a:endParaRPr lang="en-US" altLang="zh-CN" dirty="0"/>
          </a:p>
          <a:p>
            <a:pPr lvl="1"/>
            <a:r>
              <a:rPr lang="zh-CN" altLang="en-US" i="1" dirty="0"/>
              <a:t>可以“拥有”或者“合作”</a:t>
            </a:r>
            <a:endParaRPr lang="en-US" altLang="zh-CN" i="1" dirty="0"/>
          </a:p>
          <a:p>
            <a:pPr lvl="2"/>
            <a:r>
              <a:rPr lang="zh-CN" altLang="en-US" dirty="0"/>
              <a:t>“拥有”意味着额外的管理、折旧和风险，“合作”意味着让出的利润空间与不可持续的风险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类型</a:t>
            </a:r>
            <a:endParaRPr lang="en-US" altLang="zh-CN" dirty="0"/>
          </a:p>
          <a:p>
            <a:pPr lvl="1"/>
            <a:r>
              <a:rPr lang="zh-CN" altLang="en-US" dirty="0"/>
              <a:t>实物资源</a:t>
            </a:r>
            <a:r>
              <a:rPr lang="en-US" altLang="zh-CN" dirty="0"/>
              <a:t> physical</a:t>
            </a:r>
            <a:r>
              <a:rPr lang="zh-CN" altLang="en-US" dirty="0"/>
              <a:t>：生产设备、房屋、车辆、机器、系统、销售点管理系统、分销渠道</a:t>
            </a:r>
            <a:endParaRPr lang="en-US" altLang="zh-CN" dirty="0"/>
          </a:p>
          <a:p>
            <a:pPr lvl="1"/>
            <a:r>
              <a:rPr lang="zh-CN" altLang="en-US" dirty="0"/>
              <a:t>人力资源 </a:t>
            </a:r>
            <a:r>
              <a:rPr lang="en-US" altLang="zh-CN" dirty="0"/>
              <a:t>human</a:t>
            </a:r>
            <a:r>
              <a:rPr lang="zh-CN" altLang="en-US" dirty="0"/>
              <a:t>：普遍存在，对于创新性和知识密集产业最重要（如</a:t>
            </a:r>
            <a:r>
              <a:rPr lang="en-US" altLang="zh-CN" dirty="0"/>
              <a:t>IT</a:t>
            </a:r>
            <a:r>
              <a:rPr lang="zh-CN" altLang="en-US" dirty="0"/>
              <a:t>业），出色的营销团队</a:t>
            </a:r>
            <a:endParaRPr lang="en-US" altLang="zh-CN" dirty="0"/>
          </a:p>
          <a:p>
            <a:pPr lvl="1"/>
            <a:r>
              <a:rPr lang="zh-CN" altLang="en-US" dirty="0"/>
              <a:t>知识性资源 </a:t>
            </a:r>
            <a:r>
              <a:rPr lang="en-US" altLang="zh-CN" dirty="0"/>
              <a:t>intellectual</a:t>
            </a:r>
            <a:r>
              <a:rPr lang="zh-CN" altLang="en-US" dirty="0"/>
              <a:t>：品牌（可口可乐）、专利（高通与华为）、知识产权与体系（微软、</a:t>
            </a:r>
            <a:r>
              <a:rPr lang="en-US" altLang="zh-CN" dirty="0"/>
              <a:t>SAP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金融资源 </a:t>
            </a:r>
            <a:r>
              <a:rPr lang="en-US" altLang="zh-CN" dirty="0"/>
              <a:t>financial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zh-CN" altLang="en-US" sz="2100" dirty="0"/>
              <a:t>外部：风险投资与资本市场</a:t>
            </a:r>
            <a:endParaRPr lang="en-US" altLang="zh-CN" sz="2100" dirty="0"/>
          </a:p>
          <a:p>
            <a:pPr lvl="2"/>
            <a:r>
              <a:rPr lang="zh-CN" altLang="en-US" sz="2100" dirty="0"/>
              <a:t>内部：车贷、</a:t>
            </a:r>
            <a:r>
              <a:rPr lang="en-US" altLang="zh-CN" sz="2100" dirty="0"/>
              <a:t>GE</a:t>
            </a:r>
            <a:r>
              <a:rPr lang="zh-CN" altLang="en-US" sz="2100" dirty="0"/>
              <a:t>的膨胀与衰落、电商金融</a:t>
            </a:r>
            <a:endParaRPr lang="en-US" altLang="zh-CN" sz="21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07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932F70-C83E-440E-B100-08C2F2360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关键业务 </a:t>
            </a:r>
            <a:r>
              <a:rPr lang="en-US" altLang="zh-CN" dirty="0"/>
              <a:t>Key Activities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B9C487-0EA7-4BE3-8941-E0DB3F31B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保障其商业模式正常运行所需做的最重要的事情</a:t>
            </a:r>
            <a:endParaRPr lang="en-US" altLang="zh-CN" dirty="0"/>
          </a:p>
          <a:p>
            <a:pPr lvl="1"/>
            <a:r>
              <a:rPr lang="zh-CN" altLang="en-US" dirty="0"/>
              <a:t>价值主张、获得市场、客户关系与收益</a:t>
            </a:r>
            <a:endParaRPr lang="en-US" altLang="zh-CN" dirty="0"/>
          </a:p>
          <a:p>
            <a:pPr lvl="1"/>
            <a:r>
              <a:rPr lang="zh-CN" altLang="en-US" i="1" dirty="0"/>
              <a:t>与价值主张强相关，价值主张的具象化</a:t>
            </a:r>
            <a:endParaRPr lang="en-US" altLang="zh-CN" i="1" dirty="0"/>
          </a:p>
          <a:p>
            <a:pPr lvl="1"/>
            <a:r>
              <a:rPr lang="zh-CN" altLang="en-US" i="1" dirty="0"/>
              <a:t>构建护城河：商业模式创新 </a:t>
            </a:r>
            <a:r>
              <a:rPr lang="en-US" altLang="zh-CN" i="1" dirty="0"/>
              <a:t>– </a:t>
            </a:r>
            <a:r>
              <a:rPr lang="zh-CN" altLang="en-US" i="1" dirty="0"/>
              <a:t>构建不可替代的关键业务 </a:t>
            </a:r>
            <a:r>
              <a:rPr lang="en-US" altLang="zh-CN" i="1" dirty="0"/>
              <a:t>– </a:t>
            </a:r>
            <a:r>
              <a:rPr lang="zh-CN" altLang="en-US" i="1" dirty="0"/>
              <a:t>支撑服务升级 </a:t>
            </a:r>
            <a:r>
              <a:rPr lang="en-US" altLang="zh-CN" i="1" dirty="0"/>
              <a:t>– </a:t>
            </a:r>
            <a:r>
              <a:rPr lang="zh-CN" altLang="en-US" i="1" dirty="0"/>
              <a:t>基础设施投资</a:t>
            </a:r>
            <a:r>
              <a:rPr lang="en-US" altLang="zh-CN" i="1" dirty="0"/>
              <a:t> –</a:t>
            </a:r>
            <a:r>
              <a:rPr lang="zh-CN" altLang="en-US" i="1" dirty="0"/>
              <a:t>底层技术突破</a:t>
            </a:r>
            <a:endParaRPr lang="en-US" altLang="zh-CN" i="1" dirty="0"/>
          </a:p>
          <a:p>
            <a:endParaRPr lang="en-US" altLang="zh-CN" dirty="0"/>
          </a:p>
          <a:p>
            <a:r>
              <a:rPr lang="zh-CN" altLang="en-US" dirty="0"/>
              <a:t>类型</a:t>
            </a:r>
            <a:endParaRPr lang="en-US" altLang="zh-CN" dirty="0"/>
          </a:p>
          <a:p>
            <a:pPr lvl="1"/>
            <a:r>
              <a:rPr lang="zh-CN" altLang="en-US" dirty="0"/>
              <a:t>生产 </a:t>
            </a:r>
            <a:r>
              <a:rPr lang="en-US" altLang="zh-CN" dirty="0"/>
              <a:t>production</a:t>
            </a:r>
            <a:r>
              <a:rPr lang="zh-CN" altLang="en-US" dirty="0"/>
              <a:t>：包含分销</a:t>
            </a:r>
            <a:endParaRPr lang="en-US" altLang="zh-CN" dirty="0"/>
          </a:p>
          <a:p>
            <a:pPr lvl="1"/>
            <a:r>
              <a:rPr lang="zh-CN" altLang="en-US" dirty="0"/>
              <a:t>解决方案 </a:t>
            </a:r>
            <a:r>
              <a:rPr lang="en-US" altLang="zh-CN" dirty="0"/>
              <a:t>problem solving</a:t>
            </a:r>
            <a:r>
              <a:rPr lang="zh-CN" altLang="en-US" dirty="0"/>
              <a:t>：知识管理与持续的培训</a:t>
            </a:r>
            <a:endParaRPr lang="en-US" altLang="zh-CN" dirty="0"/>
          </a:p>
          <a:p>
            <a:pPr lvl="1"/>
            <a:r>
              <a:rPr lang="zh-CN" altLang="en-US" dirty="0"/>
              <a:t>平台</a:t>
            </a:r>
            <a:r>
              <a:rPr lang="en-US" altLang="zh-CN" dirty="0"/>
              <a:t>/</a:t>
            </a:r>
            <a:r>
              <a:rPr lang="zh-CN" altLang="en-US" dirty="0"/>
              <a:t>网络 </a:t>
            </a:r>
            <a:r>
              <a:rPr lang="en-US" altLang="zh-CN" dirty="0"/>
              <a:t>platform/network</a:t>
            </a:r>
            <a:r>
              <a:rPr lang="zh-CN" altLang="en-US" dirty="0"/>
              <a:t>：</a:t>
            </a:r>
            <a:r>
              <a:rPr lang="en-US" altLang="zh-CN" dirty="0"/>
              <a:t>XX</a:t>
            </a:r>
            <a:r>
              <a:rPr lang="zh-CN" altLang="en-US" dirty="0"/>
              <a:t>网、</a:t>
            </a:r>
            <a:r>
              <a:rPr lang="en-US" altLang="zh-CN" dirty="0"/>
              <a:t>Visa</a:t>
            </a:r>
            <a:r>
              <a:rPr lang="zh-CN" altLang="en-US" dirty="0"/>
              <a:t>卡、操作系统、应用商店、游戏平台</a:t>
            </a:r>
          </a:p>
        </p:txBody>
      </p:sp>
    </p:spTree>
    <p:extLst>
      <p:ext uri="{BB962C8B-B14F-4D97-AF65-F5344CB8AC3E}">
        <p14:creationId xmlns:p14="http://schemas.microsoft.com/office/powerpoint/2010/main" val="3888431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D0A852-F40F-481E-B5FF-2AE123806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重要合作 </a:t>
            </a:r>
            <a:r>
              <a:rPr lang="en-US" altLang="zh-CN" dirty="0"/>
              <a:t>Key Partnership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1A70DF-3609-4D68-9BE7-6189C019B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598" y="1530626"/>
            <a:ext cx="8286750" cy="5168347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保证一个商业模式顺利运行所需的供应商和合作伙伴网络</a:t>
            </a:r>
            <a:endParaRPr lang="en-US" altLang="zh-CN" dirty="0"/>
          </a:p>
          <a:p>
            <a:pPr lvl="1"/>
            <a:r>
              <a:rPr lang="zh-CN" altLang="en-US" b="1" dirty="0"/>
              <a:t>非竞争者之间的战略联盟</a:t>
            </a:r>
            <a:r>
              <a:rPr lang="zh-CN" altLang="en-US" i="1" strike="sngStrike" dirty="0"/>
              <a:t>康采恩（不同业务之间的利益共同体）</a:t>
            </a:r>
            <a:endParaRPr lang="en-US" altLang="zh-CN" i="1" strike="sngStrike" dirty="0"/>
          </a:p>
          <a:p>
            <a:pPr lvl="2"/>
            <a:r>
              <a:rPr lang="en-US" altLang="zh-CN" sz="2100" dirty="0"/>
              <a:t>3q</a:t>
            </a:r>
            <a:r>
              <a:rPr lang="zh-CN" altLang="en-US" sz="2100" dirty="0"/>
              <a:t>大战之后的腾讯联盟（与阿里直营思路显著不同）</a:t>
            </a:r>
            <a:endParaRPr lang="en-US" altLang="zh-CN" sz="2100" dirty="0"/>
          </a:p>
          <a:p>
            <a:pPr lvl="1"/>
            <a:r>
              <a:rPr lang="zh-CN" altLang="en-US" b="1" dirty="0"/>
              <a:t>竞争者之间的战略合作</a:t>
            </a:r>
            <a:r>
              <a:rPr lang="zh-CN" altLang="en-US" i="1" strike="sngStrike" dirty="0"/>
              <a:t>卡特尔（同产业控制产品产量和价格）</a:t>
            </a:r>
            <a:endParaRPr lang="en-US" altLang="zh-CN" i="1" strike="sngStrike" dirty="0"/>
          </a:p>
          <a:p>
            <a:pPr lvl="2"/>
            <a:r>
              <a:rPr lang="zh-CN" altLang="en-US" sz="2100" dirty="0"/>
              <a:t>红蓝快乐水、微信支付与支付宝、米国两党制</a:t>
            </a:r>
            <a:endParaRPr lang="en-US" altLang="zh-CN" dirty="0"/>
          </a:p>
          <a:p>
            <a:pPr lvl="1"/>
            <a:r>
              <a:rPr lang="zh-CN" altLang="en-US" b="1" dirty="0"/>
              <a:t>新业务的合资公司</a:t>
            </a:r>
            <a:r>
              <a:rPr lang="zh-CN" altLang="en-US" i="1" strike="sngStrike" dirty="0"/>
              <a:t>托拉斯（多个巨头通过合资公司组成的利益共同体）、</a:t>
            </a:r>
            <a:endParaRPr lang="en-US" altLang="zh-CN" i="1" strike="sngStrike" dirty="0"/>
          </a:p>
          <a:p>
            <a:pPr lvl="2"/>
            <a:r>
              <a:rPr lang="zh-CN" altLang="en-US" sz="2100" dirty="0"/>
              <a:t>大厂“生态” 、微信</a:t>
            </a:r>
            <a:r>
              <a:rPr lang="en-US" altLang="zh-CN" sz="2100" dirty="0"/>
              <a:t>vs. </a:t>
            </a:r>
            <a:r>
              <a:rPr lang="zh-CN" altLang="en-US" sz="2100" dirty="0"/>
              <a:t>苹果、</a:t>
            </a:r>
            <a:r>
              <a:rPr lang="en-US" altLang="zh-CN" sz="2100" dirty="0" err="1"/>
              <a:t>Fortnite</a:t>
            </a:r>
            <a:r>
              <a:rPr lang="en-US" altLang="zh-CN" sz="2100" dirty="0"/>
              <a:t> vs. App Store + Google Play</a:t>
            </a:r>
          </a:p>
          <a:p>
            <a:pPr lvl="1"/>
            <a:r>
              <a:rPr lang="zh-CN" altLang="en-US" b="1" dirty="0"/>
              <a:t>稳定供应关系的供应商和采购商</a:t>
            </a:r>
            <a:r>
              <a:rPr lang="zh-CN" altLang="en-US" i="1" strike="sngStrike" dirty="0"/>
              <a:t>辛迪加（同产业垄断上游供应和下游销售）</a:t>
            </a:r>
            <a:endParaRPr lang="en-US" altLang="zh-CN" i="1" strike="sngStrike" dirty="0"/>
          </a:p>
          <a:p>
            <a:pPr lvl="2"/>
            <a:r>
              <a:rPr lang="zh-CN" altLang="en-US" sz="2100" dirty="0"/>
              <a:t>产业园、苹果认证供应商、闭环的互联网影视平台（传统影视产业：制作、发行、院线）</a:t>
            </a:r>
            <a:endParaRPr lang="en-US" altLang="zh-CN" sz="2100" dirty="0"/>
          </a:p>
          <a:p>
            <a:endParaRPr lang="en-US" altLang="zh-CN" sz="100" dirty="0"/>
          </a:p>
          <a:p>
            <a:r>
              <a:rPr lang="zh-CN" altLang="en-US" dirty="0"/>
              <a:t>合作动机</a:t>
            </a:r>
            <a:endParaRPr lang="en-US" altLang="zh-CN" dirty="0"/>
          </a:p>
          <a:p>
            <a:pPr lvl="1"/>
            <a:r>
              <a:rPr lang="zh-CN" altLang="en-US" dirty="0"/>
              <a:t>优化与规模效应：降低成本，外包或共享基础设施</a:t>
            </a:r>
            <a:endParaRPr lang="en-US" altLang="zh-CN" dirty="0"/>
          </a:p>
          <a:p>
            <a:pPr lvl="1"/>
            <a:r>
              <a:rPr lang="zh-CN" altLang="en-US" dirty="0"/>
              <a:t>特殊资源及活动的获得：高技术产品、销售团队、</a:t>
            </a:r>
            <a:r>
              <a:rPr lang="zh-CN" altLang="en-US"/>
              <a:t>特许商品与渠道</a:t>
            </a:r>
            <a:endParaRPr lang="zh-CN" altLang="en-US" dirty="0"/>
          </a:p>
          <a:p>
            <a:pPr lvl="1"/>
            <a:r>
              <a:rPr lang="zh-CN" altLang="en-US" dirty="0"/>
              <a:t>降低风险和不确定性：某领域内的战略联盟（蓝光、</a:t>
            </a:r>
            <a:r>
              <a:rPr lang="en-US" altLang="zh-CN" dirty="0"/>
              <a:t>5g</a:t>
            </a:r>
            <a:r>
              <a:rPr lang="zh-CN" altLang="en-US" dirty="0"/>
              <a:t>），</a:t>
            </a:r>
            <a:r>
              <a:rPr lang="zh-CN" altLang="en-US" i="1" strike="sngStrike" dirty="0"/>
              <a:t>台湾省与韩国的面板联盟</a:t>
            </a:r>
            <a:r>
              <a:rPr lang="zh-CN" altLang="en-US" dirty="0"/>
              <a:t>京东方的崛起</a:t>
            </a:r>
            <a:r>
              <a:rPr lang="zh-CN" altLang="en-US" i="1" strike="sngStrike" dirty="0"/>
              <a:t>（</a:t>
            </a:r>
            <a:r>
              <a:rPr lang="en-US" altLang="zh-CN" i="1" strike="sngStrike" dirty="0"/>
              <a:t>09-10</a:t>
            </a:r>
            <a:r>
              <a:rPr lang="zh-CN" altLang="en-US" i="1" strike="sngStrike" dirty="0"/>
              <a:t>家电下乡，韩国作为污点证人）</a:t>
            </a:r>
            <a:endParaRPr lang="en-US" altLang="zh-CN" i="1" strike="sngStrike" dirty="0"/>
          </a:p>
        </p:txBody>
      </p:sp>
    </p:spTree>
    <p:extLst>
      <p:ext uri="{BB962C8B-B14F-4D97-AF65-F5344CB8AC3E}">
        <p14:creationId xmlns:p14="http://schemas.microsoft.com/office/powerpoint/2010/main" val="1334216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07453-C663-486A-BD12-35692590D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成本结构 </a:t>
            </a:r>
            <a:r>
              <a:rPr lang="en-US" altLang="zh-CN" dirty="0"/>
              <a:t>Cost Structure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74FBFF-5D1E-4974-9F33-3A3E54584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80930"/>
            <a:ext cx="7886700" cy="5011944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运营一个商业模式所发生的全部成本</a:t>
            </a:r>
            <a:endParaRPr lang="en-US" altLang="zh-CN" dirty="0"/>
          </a:p>
          <a:p>
            <a:pPr lvl="1"/>
            <a:r>
              <a:rPr lang="zh-CN" altLang="en-US" dirty="0"/>
              <a:t>确定核心资源、关键业务和重要合作之后，成本核算将相对容易</a:t>
            </a:r>
            <a:endParaRPr lang="en-US" altLang="zh-CN" dirty="0"/>
          </a:p>
          <a:p>
            <a:pPr lvl="1"/>
            <a:r>
              <a:rPr lang="zh-CN" altLang="en-US" dirty="0"/>
              <a:t>也有以低成本结构为核心的商业模式（廉航、红米、</a:t>
            </a:r>
            <a:r>
              <a:rPr lang="en-US" altLang="zh-CN"/>
              <a:t>Zara</a:t>
            </a:r>
            <a:r>
              <a:rPr lang="zh-CN" altLang="en-US"/>
              <a:t>）</a:t>
            </a:r>
            <a:endParaRPr lang="en-US" altLang="zh-CN" dirty="0"/>
          </a:p>
          <a:p>
            <a:endParaRPr lang="en-US" altLang="zh-CN" sz="900" dirty="0"/>
          </a:p>
          <a:p>
            <a:r>
              <a:rPr lang="zh-CN" altLang="en-US" dirty="0"/>
              <a:t>导向</a:t>
            </a:r>
            <a:endParaRPr lang="en-US" altLang="zh-CN" dirty="0"/>
          </a:p>
          <a:p>
            <a:pPr lvl="1"/>
            <a:r>
              <a:rPr lang="zh-CN" altLang="en-US" dirty="0"/>
              <a:t>成本导向 </a:t>
            </a:r>
            <a:r>
              <a:rPr lang="en-US" altLang="zh-CN" dirty="0"/>
              <a:t>cost-driven</a:t>
            </a:r>
            <a:r>
              <a:rPr lang="zh-CN" altLang="en-US" dirty="0"/>
              <a:t>：成本最小化，创造并维持极尽精简的成本结构</a:t>
            </a:r>
            <a:endParaRPr lang="en-US" altLang="zh-CN" dirty="0"/>
          </a:p>
          <a:p>
            <a:pPr lvl="1"/>
            <a:r>
              <a:rPr lang="zh-CN" altLang="en-US" dirty="0"/>
              <a:t>价值导向 </a:t>
            </a:r>
            <a:r>
              <a:rPr lang="en-US" altLang="zh-CN" dirty="0"/>
              <a:t>value-driven</a:t>
            </a:r>
            <a:r>
              <a:rPr lang="zh-CN" altLang="en-US" dirty="0"/>
              <a:t>：高端的价值主张与高度的个性化服务</a:t>
            </a:r>
            <a:endParaRPr lang="en-US" altLang="zh-CN" dirty="0"/>
          </a:p>
          <a:p>
            <a:endParaRPr lang="en-US" altLang="zh-CN" sz="900" dirty="0"/>
          </a:p>
          <a:p>
            <a:r>
              <a:rPr lang="zh-CN" altLang="en-US" dirty="0"/>
              <a:t>特点 </a:t>
            </a:r>
            <a:endParaRPr lang="en-US" altLang="zh-CN" dirty="0"/>
          </a:p>
          <a:p>
            <a:pPr lvl="1"/>
            <a:r>
              <a:rPr lang="zh-CN" altLang="en-US" dirty="0"/>
              <a:t>固定成本：管理员工工资，租金，生产设备</a:t>
            </a:r>
            <a:endParaRPr lang="en-US" altLang="zh-CN" dirty="0"/>
          </a:p>
          <a:p>
            <a:pPr lvl="1"/>
            <a:r>
              <a:rPr lang="zh-CN" altLang="en-US" dirty="0"/>
              <a:t>可变成本：加工工人工资，加（</a:t>
            </a:r>
            <a:r>
              <a:rPr lang="en-US" altLang="zh-CN" dirty="0"/>
              <a:t>bai</a:t>
            </a:r>
            <a:r>
              <a:rPr lang="zh-CN" altLang="en-US" dirty="0"/>
              <a:t>）班（</a:t>
            </a:r>
            <a:r>
              <a:rPr lang="en-US" altLang="zh-CN" dirty="0" err="1"/>
              <a:t>ri</a:t>
            </a:r>
            <a:r>
              <a:rPr lang="zh-CN" altLang="en-US" dirty="0"/>
              <a:t>）费（</a:t>
            </a:r>
            <a:r>
              <a:rPr lang="en-US" altLang="zh-CN" dirty="0" err="1"/>
              <a:t>meng</a:t>
            </a:r>
            <a:r>
              <a:rPr lang="zh-CN" altLang="en-US" dirty="0"/>
              <a:t>），广告推广费，水电，原材料消耗</a:t>
            </a:r>
            <a:endParaRPr lang="en-US" altLang="zh-CN" dirty="0"/>
          </a:p>
          <a:p>
            <a:pPr lvl="1"/>
            <a:r>
              <a:rPr lang="zh-CN" altLang="en-US" dirty="0"/>
              <a:t>规模经济：大宗采购，大规模生产摊薄的固定成本</a:t>
            </a:r>
            <a:endParaRPr lang="en-US" altLang="zh-CN" dirty="0"/>
          </a:p>
          <a:p>
            <a:pPr lvl="1"/>
            <a:r>
              <a:rPr lang="zh-CN" altLang="en-US" dirty="0"/>
              <a:t>范围经济：渠道的复用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小米台灯为什么那么便宜？</a:t>
            </a:r>
          </a:p>
        </p:txBody>
      </p:sp>
    </p:spTree>
    <p:extLst>
      <p:ext uri="{BB962C8B-B14F-4D97-AF65-F5344CB8AC3E}">
        <p14:creationId xmlns:p14="http://schemas.microsoft.com/office/powerpoint/2010/main" val="2992751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F957E1-9B6B-46B0-88CB-72709AC37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533" y="176283"/>
            <a:ext cx="8256933" cy="1325563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重视模块之间的联系（以及联系的联系）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D48DB2-FA2F-4092-9A38-CB05F609E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53" y="1501845"/>
            <a:ext cx="8984974" cy="5048041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纵向联系（配套）</a:t>
            </a:r>
            <a:endParaRPr lang="en-US" altLang="zh-CN" dirty="0"/>
          </a:p>
          <a:p>
            <a:pPr lvl="1"/>
            <a:r>
              <a:rPr lang="zh-CN" altLang="en-US" dirty="0"/>
              <a:t>收入来源</a:t>
            </a:r>
            <a:r>
              <a:rPr lang="en-US" altLang="zh-CN" dirty="0"/>
              <a:t>&lt;-</a:t>
            </a:r>
            <a:r>
              <a:rPr lang="zh-CN" altLang="en-US" dirty="0"/>
              <a:t>渠道通路</a:t>
            </a:r>
            <a:r>
              <a:rPr lang="en-US" altLang="zh-CN" dirty="0"/>
              <a:t>-&gt;</a:t>
            </a:r>
            <a:r>
              <a:rPr lang="zh-CN" altLang="en-US" b="1" dirty="0"/>
              <a:t>客户关系</a:t>
            </a:r>
            <a:endParaRPr lang="en-US" altLang="zh-CN" dirty="0"/>
          </a:p>
          <a:p>
            <a:pPr lvl="1"/>
            <a:r>
              <a:rPr lang="zh-CN" altLang="en-US" dirty="0"/>
              <a:t>成本支出</a:t>
            </a:r>
            <a:r>
              <a:rPr lang="en-US" altLang="zh-CN" dirty="0"/>
              <a:t>&lt;-</a:t>
            </a:r>
            <a:r>
              <a:rPr lang="zh-CN" altLang="en-US" dirty="0"/>
              <a:t>关键资源</a:t>
            </a:r>
            <a:r>
              <a:rPr lang="en-US" altLang="zh-CN" dirty="0"/>
              <a:t>-&gt;</a:t>
            </a:r>
            <a:r>
              <a:rPr lang="zh-CN" altLang="en-US" b="1" dirty="0"/>
              <a:t>关键业务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跨越的联系</a:t>
            </a:r>
            <a:endParaRPr lang="en-US" altLang="zh-CN" dirty="0"/>
          </a:p>
          <a:p>
            <a:pPr lvl="1"/>
            <a:r>
              <a:rPr lang="zh-CN" altLang="en-US" dirty="0"/>
              <a:t>客户关系选择与成本支出导向（定制化、个人化 </a:t>
            </a:r>
            <a:r>
              <a:rPr lang="en-US" altLang="zh-CN" dirty="0"/>
              <a:t>– </a:t>
            </a:r>
            <a:r>
              <a:rPr lang="zh-CN" altLang="en-US" dirty="0"/>
              <a:t>价值导向 </a:t>
            </a:r>
            <a:r>
              <a:rPr lang="en-US" altLang="zh-CN" dirty="0"/>
              <a:t>VS </a:t>
            </a:r>
            <a:r>
              <a:rPr lang="zh-CN" altLang="en-US" dirty="0"/>
              <a:t>自动化、大众化 </a:t>
            </a:r>
            <a:r>
              <a:rPr lang="en-US" altLang="zh-CN" dirty="0"/>
              <a:t>– </a:t>
            </a:r>
            <a:r>
              <a:rPr lang="zh-CN" altLang="en-US" dirty="0"/>
              <a:t>成本导向）</a:t>
            </a:r>
            <a:endParaRPr lang="en-US" altLang="zh-CN" dirty="0"/>
          </a:p>
          <a:p>
            <a:pPr lvl="1"/>
            <a:r>
              <a:rPr lang="zh-CN" altLang="en-US" dirty="0"/>
              <a:t>建设渠道通路所需的核心资源与重要合作</a:t>
            </a:r>
            <a:endParaRPr lang="en-US" altLang="zh-CN" dirty="0"/>
          </a:p>
          <a:p>
            <a:pPr lvl="1"/>
            <a:r>
              <a:rPr lang="zh-CN" altLang="en-US" dirty="0"/>
              <a:t>细分的客户群体是否认同上游的重要合作方与引入的外部关键资源？</a:t>
            </a:r>
            <a:endParaRPr lang="en-US" altLang="zh-CN" dirty="0"/>
          </a:p>
          <a:p>
            <a:pPr lvl="2"/>
            <a:r>
              <a:rPr lang="zh-CN" altLang="en-US" dirty="0"/>
              <a:t>被快手、百度联手收购的某乎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联系的联系</a:t>
            </a:r>
            <a:endParaRPr lang="en-US" altLang="zh-CN" dirty="0"/>
          </a:p>
          <a:p>
            <a:pPr lvl="1"/>
            <a:r>
              <a:rPr lang="zh-CN" altLang="en-US" dirty="0"/>
              <a:t>平台：多个“价值主张</a:t>
            </a:r>
            <a:r>
              <a:rPr lang="en-US" altLang="zh-CN" dirty="0"/>
              <a:t>-</a:t>
            </a:r>
            <a:r>
              <a:rPr lang="zh-CN" altLang="en-US" dirty="0"/>
              <a:t>客户细分”对的组合才能构成完整的收入来源</a:t>
            </a:r>
            <a:endParaRPr lang="en-US" altLang="zh-CN" dirty="0"/>
          </a:p>
          <a:p>
            <a:pPr lvl="2"/>
            <a:r>
              <a:rPr lang="en-US" altLang="zh-CN" dirty="0"/>
              <a:t>B</a:t>
            </a:r>
            <a:r>
              <a:rPr lang="zh-CN" altLang="en-US" dirty="0"/>
              <a:t>站：</a:t>
            </a:r>
            <a:r>
              <a:rPr lang="en-US" altLang="zh-CN" dirty="0"/>
              <a:t>up</a:t>
            </a:r>
            <a:r>
              <a:rPr lang="zh-CN" altLang="en-US" dirty="0"/>
              <a:t>主</a:t>
            </a:r>
            <a:r>
              <a:rPr lang="en-US" altLang="zh-CN" dirty="0"/>
              <a:t>-</a:t>
            </a:r>
            <a:r>
              <a:rPr lang="zh-CN" altLang="en-US" dirty="0"/>
              <a:t>观众（大会员）</a:t>
            </a:r>
            <a:r>
              <a:rPr lang="en-US" altLang="zh-CN" dirty="0"/>
              <a:t>-</a:t>
            </a:r>
            <a:r>
              <a:rPr lang="zh-CN" altLang="en-US" dirty="0"/>
              <a:t>官方游戏运营</a:t>
            </a:r>
            <a:r>
              <a:rPr lang="en-US" altLang="zh-CN" dirty="0"/>
              <a:t>-</a:t>
            </a:r>
            <a:r>
              <a:rPr lang="zh-CN" altLang="en-US" dirty="0"/>
              <a:t>官方电商平台</a:t>
            </a:r>
            <a:r>
              <a:rPr lang="en-US" altLang="zh-CN" dirty="0"/>
              <a:t>-</a:t>
            </a:r>
            <a:r>
              <a:rPr lang="zh-CN" altLang="en-US" dirty="0"/>
              <a:t>花火“恰饭平台”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81874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F31EB-198B-48F8-A67D-FE6A66C0F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我们想要的商业模式模型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F3BEB8-C9D7-4267-800A-89D01A168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目标</a:t>
            </a:r>
            <a:r>
              <a:rPr lang="en-US" altLang="zh-CN" dirty="0"/>
              <a:t>1</a:t>
            </a:r>
            <a:r>
              <a:rPr lang="zh-CN" altLang="en-US" dirty="0"/>
              <a:t>：人人都能理解，容易达成共识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目标</a:t>
            </a:r>
            <a:r>
              <a:rPr lang="en-US" altLang="zh-CN" dirty="0"/>
              <a:t>2</a:t>
            </a:r>
            <a:r>
              <a:rPr lang="zh-CN" altLang="en-US" dirty="0"/>
              <a:t>：易于建模和操作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目标</a:t>
            </a:r>
            <a:r>
              <a:rPr lang="en-US" altLang="zh-CN" dirty="0"/>
              <a:t>3</a:t>
            </a:r>
            <a:r>
              <a:rPr lang="zh-CN" altLang="en-US" dirty="0"/>
              <a:t>：依然具有分析复杂情况的能力</a:t>
            </a:r>
          </a:p>
        </p:txBody>
      </p:sp>
    </p:spTree>
    <p:extLst>
      <p:ext uri="{BB962C8B-B14F-4D97-AF65-F5344CB8AC3E}">
        <p14:creationId xmlns:p14="http://schemas.microsoft.com/office/powerpoint/2010/main" val="34273098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F28B74-897E-428D-9483-37AB41D2D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446" y="407842"/>
            <a:ext cx="8175108" cy="99417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苹果</a:t>
            </a:r>
            <a:r>
              <a:rPr lang="en-US" altLang="zh-CN" dirty="0"/>
              <a:t>iPod/iTunes</a:t>
            </a:r>
            <a:r>
              <a:rPr lang="zh-CN" altLang="en-US" dirty="0"/>
              <a:t>商业模式</a:t>
            </a:r>
            <a:r>
              <a:rPr lang="zh-CN" altLang="en-US" dirty="0">
                <a:solidFill>
                  <a:srgbClr val="FF0000"/>
                </a:solidFill>
              </a:rPr>
              <a:t>（被在线音乐取代？）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814BE82-F6A0-4F08-B0B3-87DA354A6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1315" y="1976179"/>
            <a:ext cx="5932904" cy="367421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E16984C-1516-4B32-A588-22455341174E}"/>
              </a:ext>
            </a:extLst>
          </p:cNvPr>
          <p:cNvSpPr/>
          <p:nvPr/>
        </p:nvSpPr>
        <p:spPr>
          <a:xfrm>
            <a:off x="3827725" y="2515931"/>
            <a:ext cx="1220086" cy="629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从技术无缝转向内容无缝、体验共情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3FF2025-F0BF-4C8C-A7E4-573EC67EFD36}"/>
              </a:ext>
            </a:extLst>
          </p:cNvPr>
          <p:cNvSpPr/>
          <p:nvPr/>
        </p:nvSpPr>
        <p:spPr>
          <a:xfrm>
            <a:off x="6589543" y="3579188"/>
            <a:ext cx="1220086" cy="629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大众听众、小众听众（含饭圈粉丝）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FBF255C-C1C6-49DA-85C7-B617903E443C}"/>
              </a:ext>
            </a:extLst>
          </p:cNvPr>
          <p:cNvSpPr/>
          <p:nvPr/>
        </p:nvSpPr>
        <p:spPr>
          <a:xfrm>
            <a:off x="6191364" y="2375044"/>
            <a:ext cx="1666105" cy="629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差异化收听场景（车载、居家、公交、办公）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5F76A49-453C-43B3-8C19-42F9887408FC}"/>
              </a:ext>
            </a:extLst>
          </p:cNvPr>
          <p:cNvSpPr/>
          <p:nvPr/>
        </p:nvSpPr>
        <p:spPr>
          <a:xfrm>
            <a:off x="5340214" y="3153884"/>
            <a:ext cx="751762" cy="42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社区化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9720D60-E302-42B5-8193-ABA89FC9673C}"/>
              </a:ext>
            </a:extLst>
          </p:cNvPr>
          <p:cNvSpPr/>
          <p:nvPr/>
        </p:nvSpPr>
        <p:spPr>
          <a:xfrm>
            <a:off x="2783068" y="2604052"/>
            <a:ext cx="1020731" cy="151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云化音乐播放、智能硬件与</a:t>
            </a:r>
            <a:r>
              <a:rPr lang="en-US" altLang="zh-CN" sz="1350" dirty="0"/>
              <a:t>4G</a:t>
            </a:r>
            <a:r>
              <a:rPr lang="zh-CN" altLang="en-US" sz="1350" dirty="0"/>
              <a:t>、推荐算法、社区、平台导流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BE6185C-7A1D-4DBC-A0B3-130848F88912}"/>
              </a:ext>
            </a:extLst>
          </p:cNvPr>
          <p:cNvSpPr/>
          <p:nvPr/>
        </p:nvSpPr>
        <p:spPr>
          <a:xfrm>
            <a:off x="4856967" y="3742598"/>
            <a:ext cx="1334397" cy="713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智能设备定制</a:t>
            </a:r>
            <a:r>
              <a:rPr lang="en-US" altLang="zh-CN" sz="1350" dirty="0"/>
              <a:t>/</a:t>
            </a:r>
            <a:r>
              <a:rPr lang="zh-CN" altLang="en-US" sz="1350" dirty="0"/>
              <a:t>预装</a:t>
            </a:r>
            <a:r>
              <a:rPr lang="en-US" altLang="zh-CN" sz="1350" dirty="0"/>
              <a:t>APP/</a:t>
            </a:r>
            <a:r>
              <a:rPr lang="zh-CN" altLang="en-US" sz="1350" dirty="0"/>
              <a:t>应用市场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AC70042-6155-409C-A4B7-A8107539826A}"/>
              </a:ext>
            </a:extLst>
          </p:cNvPr>
          <p:cNvSpPr/>
          <p:nvPr/>
        </p:nvSpPr>
        <p:spPr>
          <a:xfrm>
            <a:off x="5733607" y="4738134"/>
            <a:ext cx="1334397" cy="629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月费、国内在线音乐转为大集团“渠道”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85044A3-72E4-4C79-8AB5-E37584B9321B}"/>
              </a:ext>
            </a:extLst>
          </p:cNvPr>
          <p:cNvSpPr/>
          <p:nvPr/>
        </p:nvSpPr>
        <p:spPr>
          <a:xfrm>
            <a:off x="2716614" y="4732814"/>
            <a:ext cx="1020731" cy="629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版权、服务器使用费、人力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364A525-4C7E-4DFA-AE55-74D8A20EF533}"/>
              </a:ext>
            </a:extLst>
          </p:cNvPr>
          <p:cNvSpPr/>
          <p:nvPr/>
        </p:nvSpPr>
        <p:spPr>
          <a:xfrm>
            <a:off x="1395516" y="3722720"/>
            <a:ext cx="1124400" cy="629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自由音乐人、智能设备生产商</a:t>
            </a:r>
          </a:p>
        </p:txBody>
      </p:sp>
    </p:spTree>
    <p:extLst>
      <p:ext uri="{BB962C8B-B14F-4D97-AF65-F5344CB8AC3E}">
        <p14:creationId xmlns:p14="http://schemas.microsoft.com/office/powerpoint/2010/main" val="441259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E51DD-377C-4CF8-AAB6-B947FB74C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商业模式画布概览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BD4BAACE-DB1D-40F1-8855-F7B61324A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1" y="1776099"/>
            <a:ext cx="4494998" cy="1116894"/>
          </a:xfrm>
        </p:spPr>
        <p:txBody>
          <a:bodyPr>
            <a:normAutofit lnSpcReduction="10000"/>
          </a:bodyPr>
          <a:lstStyle/>
          <a:p>
            <a:r>
              <a:rPr lang="zh-CN" altLang="en-US" sz="1500" dirty="0"/>
              <a:t>九大模块涵盖客户、产品</a:t>
            </a:r>
            <a:r>
              <a:rPr lang="en-US" altLang="zh-CN" sz="1500" dirty="0"/>
              <a:t>/</a:t>
            </a:r>
            <a:r>
              <a:rPr lang="zh-CN" altLang="en-US" sz="1500" dirty="0"/>
              <a:t>服务、基础设施、金融</a:t>
            </a:r>
            <a:endParaRPr lang="en-US" altLang="zh-CN" sz="1500" dirty="0"/>
          </a:p>
          <a:p>
            <a:r>
              <a:rPr lang="zh-CN" altLang="en-US" sz="1500" dirty="0"/>
              <a:t>从左到右实现价值的构建、主张与传递</a:t>
            </a:r>
            <a:endParaRPr lang="en-US" altLang="zh-CN" sz="1500" dirty="0"/>
          </a:p>
          <a:p>
            <a:pPr lvl="1"/>
            <a:r>
              <a:rPr lang="zh-CN" altLang="en-US" sz="1350" dirty="0"/>
              <a:t>左侧构建价值，产生成本，代表理性</a:t>
            </a:r>
            <a:endParaRPr lang="en-US" altLang="zh-CN" sz="1350" dirty="0"/>
          </a:p>
          <a:p>
            <a:pPr lvl="1"/>
            <a:r>
              <a:rPr lang="zh-CN" altLang="en-US" sz="1350" dirty="0"/>
              <a:t>右侧主张价值，获取收益，代表感性</a:t>
            </a:r>
            <a:endParaRPr lang="en-US" altLang="zh-CN" sz="135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B98317-EDE4-427A-8AAE-7B76F610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8B6365-B81F-40E9-AF3C-D63FEC9FB773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B6ACB69-5082-4939-B6CE-860423DD9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1" y="2288431"/>
            <a:ext cx="5489942" cy="376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23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A5015E-DEB7-439C-9C9D-8D7EC6FF1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4">
            <a:extLst>
              <a:ext uri="{FF2B5EF4-FFF2-40B4-BE49-F238E27FC236}">
                <a16:creationId xmlns:a16="http://schemas.microsoft.com/office/drawing/2014/main" id="{68E407B8-248A-4A4F-BAA0-B81095B81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274" y="1040378"/>
            <a:ext cx="7649076" cy="4740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48FCCFB-C864-41B7-9A87-98FB13293E6D}"/>
              </a:ext>
            </a:extLst>
          </p:cNvPr>
          <p:cNvSpPr/>
          <p:nvPr/>
        </p:nvSpPr>
        <p:spPr>
          <a:xfrm>
            <a:off x="5506856" y="3434416"/>
            <a:ext cx="1386038" cy="1074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 err="1"/>
              <a:t>CHannels</a:t>
            </a:r>
            <a:br>
              <a:rPr lang="en-US" altLang="zh-CN" sz="1350" dirty="0"/>
            </a:br>
            <a:r>
              <a:rPr lang="zh-CN" altLang="en-US" sz="1350" dirty="0"/>
              <a:t>企业与其客户群体沟通、联系、传递价值主张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C03F721-F765-4B8C-8DCB-E0F9078E8184}"/>
              </a:ext>
            </a:extLst>
          </p:cNvPr>
          <p:cNvSpPr/>
          <p:nvPr/>
        </p:nvSpPr>
        <p:spPr>
          <a:xfrm>
            <a:off x="5520091" y="1700663"/>
            <a:ext cx="1386038" cy="1074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Customer Relationship </a:t>
            </a:r>
            <a:br>
              <a:rPr lang="en-US" altLang="zh-CN" sz="1350" dirty="0"/>
            </a:br>
            <a:r>
              <a:rPr lang="zh-CN" altLang="en-US" sz="1350" dirty="0"/>
              <a:t>企业针对客户群体建立的客户关系类型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2594EC7-297C-4464-9168-7710DF4F2888}"/>
              </a:ext>
            </a:extLst>
          </p:cNvPr>
          <p:cNvSpPr/>
          <p:nvPr/>
        </p:nvSpPr>
        <p:spPr>
          <a:xfrm>
            <a:off x="4015242" y="2359993"/>
            <a:ext cx="1386038" cy="1074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Value Proposition</a:t>
            </a:r>
            <a:br>
              <a:rPr lang="en-US" altLang="zh-CN" sz="1350" dirty="0"/>
            </a:br>
            <a:r>
              <a:rPr lang="zh-CN" altLang="en-US" sz="1350" dirty="0"/>
              <a:t>为客户群体提供能为其创造价值的产品与服务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340AF53-FF1D-42ED-9177-14FBCBC877E9}"/>
              </a:ext>
            </a:extLst>
          </p:cNvPr>
          <p:cNvSpPr/>
          <p:nvPr/>
        </p:nvSpPr>
        <p:spPr>
          <a:xfrm>
            <a:off x="7024941" y="2336372"/>
            <a:ext cx="1386038" cy="1074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Customer</a:t>
            </a:r>
            <a:br>
              <a:rPr lang="en-US" altLang="zh-CN" sz="1350" dirty="0"/>
            </a:br>
            <a:r>
              <a:rPr lang="en-US" altLang="zh-CN" sz="1350" dirty="0"/>
              <a:t>Segments</a:t>
            </a:r>
            <a:br>
              <a:rPr lang="en-US" altLang="zh-CN" sz="1350" dirty="0"/>
            </a:br>
            <a:r>
              <a:rPr lang="zh-CN" altLang="en-US" sz="1350" dirty="0"/>
              <a:t>企业想要获得的和期望服务的目标机构与人群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D309210-62AB-4633-89EA-FAB20E415809}"/>
              </a:ext>
            </a:extLst>
          </p:cNvPr>
          <p:cNvSpPr/>
          <p:nvPr/>
        </p:nvSpPr>
        <p:spPr>
          <a:xfrm>
            <a:off x="5827198" y="4599833"/>
            <a:ext cx="1386038" cy="1074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Revenue</a:t>
            </a:r>
            <a:br>
              <a:rPr lang="en-US" altLang="zh-CN" sz="1350" dirty="0"/>
            </a:br>
            <a:r>
              <a:rPr lang="en-US" altLang="zh-CN" sz="1350" dirty="0"/>
              <a:t>Streams</a:t>
            </a:r>
            <a:br>
              <a:rPr lang="en-US" altLang="zh-CN" sz="1350" dirty="0"/>
            </a:br>
            <a:r>
              <a:rPr lang="zh-CN" altLang="en-US" sz="1350" dirty="0"/>
              <a:t>企业从客户群体获得的现金收益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EE475B7-EE88-4C46-9561-6B9164FE8BC0}"/>
              </a:ext>
            </a:extLst>
          </p:cNvPr>
          <p:cNvSpPr/>
          <p:nvPr/>
        </p:nvSpPr>
        <p:spPr>
          <a:xfrm>
            <a:off x="2493547" y="3434416"/>
            <a:ext cx="1386038" cy="110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Key</a:t>
            </a:r>
            <a:br>
              <a:rPr lang="en-US" altLang="zh-CN" sz="1350" dirty="0"/>
            </a:br>
            <a:r>
              <a:rPr lang="en-US" altLang="zh-CN" sz="1350" dirty="0"/>
              <a:t>Resources</a:t>
            </a:r>
            <a:br>
              <a:rPr lang="en-US" altLang="zh-CN" sz="1350" dirty="0"/>
            </a:br>
            <a:r>
              <a:rPr lang="zh-CN" altLang="en-US" sz="1350" dirty="0"/>
              <a:t>保证商业模式顺利运行所需的最重要的资产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026F0B7-145D-4434-AD00-9869EEC087CE}"/>
              </a:ext>
            </a:extLst>
          </p:cNvPr>
          <p:cNvSpPr/>
          <p:nvPr/>
        </p:nvSpPr>
        <p:spPr>
          <a:xfrm>
            <a:off x="2493547" y="1719469"/>
            <a:ext cx="1386038" cy="1074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Key</a:t>
            </a:r>
            <a:br>
              <a:rPr lang="en-US" altLang="zh-CN" sz="1350" dirty="0"/>
            </a:br>
            <a:r>
              <a:rPr lang="en-US" altLang="zh-CN" sz="1350" dirty="0"/>
              <a:t>Activities</a:t>
            </a:r>
            <a:br>
              <a:rPr lang="en-US" altLang="zh-CN" sz="1350" dirty="0"/>
            </a:br>
            <a:r>
              <a:rPr lang="zh-CN" altLang="en-US" sz="1350" dirty="0"/>
              <a:t>保证商业模式顺利运行所需做的最重要的事情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1DC09CE-B67A-4D40-B41D-A2304C5FDDF3}"/>
              </a:ext>
            </a:extLst>
          </p:cNvPr>
          <p:cNvSpPr/>
          <p:nvPr/>
        </p:nvSpPr>
        <p:spPr>
          <a:xfrm>
            <a:off x="992161" y="2347960"/>
            <a:ext cx="1386038" cy="1074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Key</a:t>
            </a:r>
            <a:br>
              <a:rPr lang="en-US" altLang="zh-CN" sz="1350" dirty="0"/>
            </a:br>
            <a:r>
              <a:rPr lang="en-US" altLang="zh-CN" sz="1350" dirty="0"/>
              <a:t>Partnership</a:t>
            </a:r>
            <a:br>
              <a:rPr lang="en-US" altLang="zh-CN" sz="1350" dirty="0"/>
            </a:br>
            <a:r>
              <a:rPr lang="zh-CN" altLang="en-US" sz="1350" dirty="0"/>
              <a:t>保证商业模式顺利运行的供应商与合作伙伴网络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ED4AB5D-5FFA-4DD2-A5E4-827A9CEA1447}"/>
              </a:ext>
            </a:extLst>
          </p:cNvPr>
          <p:cNvSpPr/>
          <p:nvPr/>
        </p:nvSpPr>
        <p:spPr>
          <a:xfrm>
            <a:off x="2486325" y="4599833"/>
            <a:ext cx="1386038" cy="1074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Cost</a:t>
            </a:r>
            <a:br>
              <a:rPr lang="en-US" altLang="zh-CN" sz="1350" dirty="0"/>
            </a:br>
            <a:r>
              <a:rPr lang="en-US" altLang="zh-CN" sz="1350" dirty="0"/>
              <a:t>Structure</a:t>
            </a:r>
            <a:br>
              <a:rPr lang="en-US" altLang="zh-CN" sz="1350" dirty="0"/>
            </a:br>
            <a:r>
              <a:rPr lang="zh-CN" altLang="en-US" sz="1350" dirty="0"/>
              <a:t>运营一个商业模式所发生的全部成本</a:t>
            </a:r>
          </a:p>
        </p:txBody>
      </p:sp>
    </p:spTree>
    <p:extLst>
      <p:ext uri="{BB962C8B-B14F-4D97-AF65-F5344CB8AC3E}">
        <p14:creationId xmlns:p14="http://schemas.microsoft.com/office/powerpoint/2010/main" val="325170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C40C61-D576-42ED-8F62-7D969343F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客户细分 </a:t>
            </a:r>
            <a:r>
              <a:rPr lang="en-US" altLang="zh-CN" dirty="0"/>
              <a:t>Customer Segments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3E7589-D8BD-46B7-AC05-66AD92961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一家企业想要获得的和期望服务的不同的目标人群和机构</a:t>
            </a:r>
            <a:endParaRPr lang="en-US" altLang="zh-CN" dirty="0"/>
          </a:p>
          <a:p>
            <a:pPr lvl="1"/>
            <a:r>
              <a:rPr lang="zh-CN" altLang="en-US" dirty="0"/>
              <a:t>细分条件：</a:t>
            </a:r>
            <a:r>
              <a:rPr lang="zh-CN" altLang="en-US" b="1" dirty="0">
                <a:solidFill>
                  <a:srgbClr val="FF0000"/>
                </a:solidFill>
              </a:rPr>
              <a:t>需求催生新供给</a:t>
            </a:r>
            <a:r>
              <a:rPr lang="zh-CN" altLang="en-US" b="1" dirty="0"/>
              <a:t>、</a:t>
            </a:r>
            <a:r>
              <a:rPr lang="zh-CN" altLang="en-US" b="1" dirty="0">
                <a:solidFill>
                  <a:srgbClr val="00B050"/>
                </a:solidFill>
              </a:rPr>
              <a:t>需要新分销渠道和客户关系类型</a:t>
            </a:r>
            <a:r>
              <a:rPr lang="zh-CN" altLang="en-US" b="1" dirty="0"/>
              <a:t>、</a:t>
            </a:r>
            <a:r>
              <a:rPr lang="zh-CN" altLang="en-US" b="1" dirty="0">
                <a:solidFill>
                  <a:srgbClr val="00B0F0"/>
                </a:solidFill>
              </a:rPr>
              <a:t>产生的利润率不同</a:t>
            </a:r>
            <a:r>
              <a:rPr lang="zh-CN" altLang="en-US" b="1" dirty="0"/>
              <a:t>、</a:t>
            </a:r>
            <a:r>
              <a:rPr lang="zh-CN" altLang="en-US" b="1" dirty="0">
                <a:solidFill>
                  <a:srgbClr val="7030A0"/>
                </a:solidFill>
              </a:rPr>
              <a:t>愿意为某方面的特殊改进买单</a:t>
            </a:r>
            <a:endParaRPr lang="en-US" altLang="zh-CN" b="1" dirty="0">
              <a:solidFill>
                <a:srgbClr val="7030A0"/>
              </a:solidFill>
            </a:endParaRPr>
          </a:p>
          <a:p>
            <a:pPr lvl="1"/>
            <a:r>
              <a:rPr lang="zh-CN" altLang="en-US" i="1" dirty="0"/>
              <a:t>需要谨慎处理客户的细分与取舍（打车上市第一股：专做顺风车的嘀嗒打车）</a:t>
            </a:r>
            <a:endParaRPr lang="en-US" altLang="zh-CN" i="1" dirty="0"/>
          </a:p>
          <a:p>
            <a:endParaRPr lang="en-US" altLang="zh-CN" dirty="0"/>
          </a:p>
          <a:p>
            <a:r>
              <a:rPr lang="zh-CN" altLang="en-US" dirty="0"/>
              <a:t>划分方式举例</a:t>
            </a:r>
            <a:endParaRPr lang="en-US" altLang="zh-CN" dirty="0"/>
          </a:p>
          <a:p>
            <a:pPr lvl="1"/>
            <a:r>
              <a:rPr lang="zh-CN" altLang="en-US" dirty="0"/>
              <a:t>大众市场（</a:t>
            </a:r>
            <a:r>
              <a:rPr lang="en-US" altLang="zh-CN" dirty="0"/>
              <a:t>mass market</a:t>
            </a:r>
            <a:r>
              <a:rPr lang="zh-CN" altLang="en-US" dirty="0"/>
              <a:t>）：消费电子、大型零售商</a:t>
            </a:r>
            <a:endParaRPr lang="en-US" altLang="zh-CN" dirty="0"/>
          </a:p>
          <a:p>
            <a:pPr lvl="1"/>
            <a:r>
              <a:rPr lang="zh-CN" altLang="en-US" dirty="0"/>
              <a:t>小众市场（</a:t>
            </a:r>
            <a:r>
              <a:rPr lang="en-US" altLang="zh-CN" dirty="0"/>
              <a:t>niche market</a:t>
            </a:r>
            <a:r>
              <a:rPr lang="zh-CN" altLang="en-US" dirty="0"/>
              <a:t>）：产业链上的供应商</a:t>
            </a:r>
            <a:r>
              <a:rPr lang="en-US" altLang="zh-CN" dirty="0"/>
              <a:t>-</a:t>
            </a:r>
            <a:r>
              <a:rPr lang="zh-CN" altLang="en-US" dirty="0"/>
              <a:t>采购商</a:t>
            </a:r>
            <a:endParaRPr lang="en-US" altLang="zh-CN" dirty="0"/>
          </a:p>
          <a:p>
            <a:pPr lvl="1"/>
            <a:r>
              <a:rPr lang="zh-CN" altLang="en-US" dirty="0"/>
              <a:t>求同存异的客户群体（</a:t>
            </a:r>
            <a:r>
              <a:rPr lang="en-US" altLang="zh-CN" dirty="0"/>
              <a:t>segmented</a:t>
            </a:r>
            <a:r>
              <a:rPr lang="zh-CN" altLang="en-US" dirty="0"/>
              <a:t>）：各类产品线、诺基亚</a:t>
            </a:r>
            <a:endParaRPr lang="en-US" altLang="zh-CN" dirty="0"/>
          </a:p>
          <a:p>
            <a:pPr lvl="1"/>
            <a:r>
              <a:rPr lang="zh-CN" altLang="en-US" dirty="0"/>
              <a:t>多元化客户群体（</a:t>
            </a:r>
            <a:r>
              <a:rPr lang="en-US" altLang="zh-CN" dirty="0"/>
              <a:t>diversified</a:t>
            </a:r>
            <a:r>
              <a:rPr lang="zh-CN" altLang="en-US" dirty="0"/>
              <a:t>）：</a:t>
            </a:r>
            <a:r>
              <a:rPr lang="en-US" altLang="zh-CN" dirty="0"/>
              <a:t>3M</a:t>
            </a:r>
            <a:r>
              <a:rPr lang="zh-CN" altLang="en-US" dirty="0"/>
              <a:t>、</a:t>
            </a:r>
            <a:r>
              <a:rPr lang="en-US" altLang="zh-CN" dirty="0"/>
              <a:t>YAMAHA</a:t>
            </a:r>
            <a:r>
              <a:rPr lang="zh-CN" altLang="en-US" dirty="0"/>
              <a:t>、</a:t>
            </a:r>
            <a:r>
              <a:rPr lang="en-US" altLang="zh-CN" dirty="0"/>
              <a:t>AMAZON/</a:t>
            </a:r>
            <a:r>
              <a:rPr lang="zh-CN" altLang="en-US" dirty="0"/>
              <a:t>阿里、</a:t>
            </a:r>
            <a:r>
              <a:rPr lang="en-US" altLang="zh-CN" dirty="0"/>
              <a:t>SAMSUNG</a:t>
            </a:r>
            <a:r>
              <a:rPr lang="zh-CN" altLang="en-US" dirty="0"/>
              <a:t>、华为</a:t>
            </a:r>
            <a:endParaRPr lang="en-US" altLang="zh-CN" dirty="0"/>
          </a:p>
          <a:p>
            <a:pPr lvl="1"/>
            <a:r>
              <a:rPr lang="zh-CN" altLang="en-US" dirty="0"/>
              <a:t>多边平台</a:t>
            </a:r>
            <a:r>
              <a:rPr lang="en-US" altLang="zh-CN" dirty="0"/>
              <a:t>/</a:t>
            </a:r>
            <a:r>
              <a:rPr lang="zh-CN" altLang="en-US" dirty="0"/>
              <a:t>市场（</a:t>
            </a:r>
            <a:r>
              <a:rPr lang="en-US" altLang="zh-CN" dirty="0"/>
              <a:t>multi-sided platforms/markets</a:t>
            </a:r>
            <a:r>
              <a:rPr lang="zh-CN" altLang="en-US" dirty="0"/>
              <a:t>）：大型互联网平台，例如</a:t>
            </a:r>
            <a:r>
              <a:rPr lang="en-US" altLang="zh-CN" dirty="0"/>
              <a:t>B</a:t>
            </a:r>
            <a:r>
              <a:rPr lang="zh-CN" altLang="en-US" dirty="0"/>
              <a:t>站</a:t>
            </a:r>
          </a:p>
        </p:txBody>
      </p:sp>
    </p:spTree>
    <p:extLst>
      <p:ext uri="{BB962C8B-B14F-4D97-AF65-F5344CB8AC3E}">
        <p14:creationId xmlns:p14="http://schemas.microsoft.com/office/powerpoint/2010/main" val="52862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C40C61-D576-42ED-8F62-7D969343F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总结：客户细分 </a:t>
            </a:r>
            <a:r>
              <a:rPr lang="en-US" altLang="zh-CN" dirty="0"/>
              <a:t>Customer Segments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3E7589-D8BD-46B7-AC05-66AD92961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904" y="1825625"/>
            <a:ext cx="8557592" cy="4351338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一家企业想要获得的和期望服务的不同的目标人群和机构</a:t>
            </a:r>
            <a:endParaRPr lang="en-US" altLang="zh-CN" dirty="0"/>
          </a:p>
          <a:p>
            <a:pPr lvl="1"/>
            <a:r>
              <a:rPr lang="zh-CN" altLang="en-US" b="1" dirty="0"/>
              <a:t>细分条件：需求催生新供给、需要新分销渠道和客户关系类型、产生的利润率不同、愿意为某方面的特殊改进买单</a:t>
            </a:r>
            <a:endParaRPr lang="en-US" altLang="zh-CN" b="1" dirty="0"/>
          </a:p>
          <a:p>
            <a:pPr lvl="1"/>
            <a:r>
              <a:rPr lang="zh-CN" altLang="en-US" b="1" dirty="0"/>
              <a:t>需要谨慎处理客户的细分与取舍</a:t>
            </a:r>
            <a:endParaRPr lang="en-US" altLang="zh-CN" b="1" dirty="0"/>
          </a:p>
          <a:p>
            <a:endParaRPr lang="en-US" altLang="zh-CN" dirty="0"/>
          </a:p>
          <a:p>
            <a:r>
              <a:rPr lang="zh-CN" altLang="en-US" dirty="0"/>
              <a:t>划分方式举例</a:t>
            </a:r>
            <a:endParaRPr lang="en-US" altLang="zh-CN" dirty="0"/>
          </a:p>
          <a:p>
            <a:pPr lvl="1"/>
            <a:r>
              <a:rPr lang="zh-CN" altLang="en-US" b="1" dirty="0"/>
              <a:t>大众市场（</a:t>
            </a:r>
            <a:r>
              <a:rPr lang="en-US" altLang="zh-CN" b="1" dirty="0"/>
              <a:t>mass market</a:t>
            </a:r>
            <a:r>
              <a:rPr lang="zh-CN" altLang="en-US" b="1" dirty="0"/>
              <a:t>）</a:t>
            </a:r>
            <a:r>
              <a:rPr lang="zh-CN" altLang="en-US" dirty="0"/>
              <a:t>消费电子、大型零售商</a:t>
            </a:r>
            <a:r>
              <a:rPr lang="zh-CN" altLang="en-US" b="1" dirty="0">
                <a:solidFill>
                  <a:srgbClr val="00B0F0"/>
                </a:solidFill>
              </a:rPr>
              <a:t>（找人群共性）</a:t>
            </a:r>
            <a:endParaRPr lang="en-US" altLang="zh-CN" dirty="0"/>
          </a:p>
          <a:p>
            <a:pPr lvl="1"/>
            <a:r>
              <a:rPr lang="zh-CN" altLang="en-US" b="1" dirty="0"/>
              <a:t>小众市场（</a:t>
            </a:r>
            <a:r>
              <a:rPr lang="en-US" altLang="zh-CN" b="1" dirty="0"/>
              <a:t>niche market</a:t>
            </a:r>
            <a:r>
              <a:rPr lang="zh-CN" altLang="en-US" b="1" dirty="0"/>
              <a:t>）</a:t>
            </a:r>
            <a:r>
              <a:rPr lang="zh-CN" altLang="en-US" dirty="0"/>
              <a:t>：产业链上的供应商</a:t>
            </a:r>
            <a:r>
              <a:rPr lang="en-US" altLang="zh-CN" dirty="0"/>
              <a:t>-</a:t>
            </a:r>
            <a:r>
              <a:rPr lang="zh-CN" altLang="en-US" dirty="0"/>
              <a:t>采购商</a:t>
            </a:r>
            <a:r>
              <a:rPr lang="zh-CN" altLang="en-US" b="1" dirty="0">
                <a:solidFill>
                  <a:srgbClr val="00B0F0"/>
                </a:solidFill>
              </a:rPr>
              <a:t>（强业务特征）</a:t>
            </a:r>
            <a:endParaRPr lang="en-US" altLang="zh-CN" dirty="0"/>
          </a:p>
          <a:p>
            <a:pPr lvl="1"/>
            <a:r>
              <a:rPr lang="zh-CN" altLang="en-US" b="1" dirty="0"/>
              <a:t>求同存异的客户群体（</a:t>
            </a:r>
            <a:r>
              <a:rPr lang="en-US" altLang="zh-CN" b="1" dirty="0"/>
              <a:t>segmented</a:t>
            </a:r>
            <a:r>
              <a:rPr lang="zh-CN" altLang="en-US" b="1" dirty="0"/>
              <a:t>）</a:t>
            </a:r>
            <a:r>
              <a:rPr lang="zh-CN" altLang="en-US" dirty="0"/>
              <a:t>：各类产品线、诺基亚</a:t>
            </a:r>
            <a:r>
              <a:rPr lang="zh-CN" altLang="en-US" b="1" dirty="0">
                <a:solidFill>
                  <a:srgbClr val="00B0F0"/>
                </a:solidFill>
              </a:rPr>
              <a:t>（某业务下基于客户共性的细分）</a:t>
            </a:r>
            <a:endParaRPr lang="en-US" altLang="zh-CN" b="1" dirty="0">
              <a:solidFill>
                <a:srgbClr val="00B0F0"/>
              </a:solidFill>
            </a:endParaRPr>
          </a:p>
          <a:p>
            <a:pPr lvl="1"/>
            <a:r>
              <a:rPr lang="zh-CN" altLang="en-US" b="1" dirty="0"/>
              <a:t>多元化客户群体（</a:t>
            </a:r>
            <a:r>
              <a:rPr lang="en-US" altLang="zh-CN" b="1" dirty="0"/>
              <a:t>diversified</a:t>
            </a:r>
            <a:r>
              <a:rPr lang="zh-CN" altLang="en-US" b="1" dirty="0"/>
              <a:t>）</a:t>
            </a:r>
            <a:r>
              <a:rPr lang="zh-CN" altLang="en-US" dirty="0"/>
              <a:t>：</a:t>
            </a:r>
            <a:r>
              <a:rPr lang="en-US" altLang="zh-CN" dirty="0"/>
              <a:t>3M</a:t>
            </a:r>
            <a:r>
              <a:rPr lang="zh-CN" altLang="en-US" dirty="0"/>
              <a:t>、</a:t>
            </a:r>
            <a:r>
              <a:rPr lang="en-US" altLang="zh-CN" dirty="0"/>
              <a:t>YAMAHA</a:t>
            </a:r>
            <a:r>
              <a:rPr lang="zh-CN" altLang="en-US" dirty="0"/>
              <a:t>、</a:t>
            </a:r>
            <a:r>
              <a:rPr lang="en-US" altLang="zh-CN" dirty="0"/>
              <a:t>AMAZON/</a:t>
            </a:r>
            <a:r>
              <a:rPr lang="zh-CN" altLang="en-US" dirty="0"/>
              <a:t>阿里、</a:t>
            </a:r>
            <a:r>
              <a:rPr lang="en-US" altLang="zh-CN" dirty="0"/>
              <a:t>SAMSUNG</a:t>
            </a:r>
            <a:r>
              <a:rPr lang="zh-CN" altLang="en-US" dirty="0"/>
              <a:t>、华为</a:t>
            </a:r>
            <a:r>
              <a:rPr lang="zh-CN" altLang="en-US" b="1" dirty="0">
                <a:solidFill>
                  <a:srgbClr val="00B0F0"/>
                </a:solidFill>
              </a:rPr>
              <a:t>（垄断地位、技术领先与外拓、团队能力与开拓意识强）</a:t>
            </a:r>
            <a:endParaRPr lang="en-US" altLang="zh-CN" b="1" dirty="0">
              <a:solidFill>
                <a:srgbClr val="00B0F0"/>
              </a:solidFill>
            </a:endParaRPr>
          </a:p>
          <a:p>
            <a:pPr lvl="1"/>
            <a:r>
              <a:rPr lang="zh-CN" altLang="en-US" b="1" dirty="0"/>
              <a:t>多边平台</a:t>
            </a:r>
            <a:r>
              <a:rPr lang="en-US" altLang="zh-CN" b="1" dirty="0"/>
              <a:t>/</a:t>
            </a:r>
            <a:r>
              <a:rPr lang="zh-CN" altLang="en-US" b="1" dirty="0"/>
              <a:t>市场（</a:t>
            </a:r>
            <a:r>
              <a:rPr lang="en-US" altLang="zh-CN" b="1" dirty="0"/>
              <a:t>multi-sided platforms/markets</a:t>
            </a:r>
            <a:r>
              <a:rPr lang="zh-CN" altLang="en-US" b="1" dirty="0"/>
              <a:t>）</a:t>
            </a:r>
            <a:r>
              <a:rPr lang="zh-CN" altLang="en-US" dirty="0"/>
              <a:t>：大型互联网平台、</a:t>
            </a:r>
            <a:r>
              <a:rPr lang="en-US" altLang="zh-CN" dirty="0"/>
              <a:t>B</a:t>
            </a:r>
            <a:r>
              <a:rPr lang="zh-CN" altLang="en-US" dirty="0"/>
              <a:t>站</a:t>
            </a:r>
            <a:r>
              <a:rPr lang="zh-CN" altLang="en-US" b="1" dirty="0">
                <a:solidFill>
                  <a:srgbClr val="00B0F0"/>
                </a:solidFill>
              </a:rPr>
              <a:t>（大流量、上升为生活方式的使用习惯，多种收益流的平衡与补贴）</a:t>
            </a:r>
          </a:p>
        </p:txBody>
      </p:sp>
    </p:spTree>
    <p:extLst>
      <p:ext uri="{BB962C8B-B14F-4D97-AF65-F5344CB8AC3E}">
        <p14:creationId xmlns:p14="http://schemas.microsoft.com/office/powerpoint/2010/main" val="3536025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1717E8-E1E8-4CD6-A592-7E2048E28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441" y="166998"/>
            <a:ext cx="7886700" cy="476927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价值主张 </a:t>
            </a:r>
            <a:r>
              <a:rPr lang="en-US" altLang="zh-CN" dirty="0"/>
              <a:t>Value Proposition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82BEC0-E296-404C-92F1-76C276057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13" y="643926"/>
            <a:ext cx="8835887" cy="6124622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为某一客户群体提供能为其创造价值的产品和服务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FF0000"/>
                </a:solidFill>
              </a:rPr>
              <a:t>解决客户的问题或满足其需求，使其选择一家而放弃另一家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一家公司为特定客户群体提供的利益集合或组合</a:t>
            </a:r>
            <a:endParaRPr lang="en-US" altLang="zh-CN" dirty="0"/>
          </a:p>
          <a:p>
            <a:pPr lvl="1"/>
            <a:r>
              <a:rPr lang="zh-CN" altLang="en-US" dirty="0"/>
              <a:t>创新性的、革命性的产品或服务 </a:t>
            </a:r>
            <a:r>
              <a:rPr lang="en-US" altLang="zh-CN" dirty="0"/>
              <a:t>VS </a:t>
            </a:r>
            <a:r>
              <a:rPr lang="zh-CN" altLang="en-US" dirty="0"/>
              <a:t>既有产品或服务</a:t>
            </a:r>
            <a:r>
              <a:rPr lang="en-US" altLang="zh-CN" dirty="0"/>
              <a:t>+</a:t>
            </a:r>
            <a:r>
              <a:rPr lang="zh-CN" altLang="en-US" dirty="0"/>
              <a:t>新特点或属性</a:t>
            </a:r>
            <a:endParaRPr lang="en-US" altLang="zh-CN" dirty="0"/>
          </a:p>
          <a:p>
            <a:endParaRPr lang="en-US" altLang="zh-CN" sz="100" dirty="0"/>
          </a:p>
          <a:p>
            <a:r>
              <a:rPr lang="zh-CN" altLang="en-US" dirty="0"/>
              <a:t>有益于价值创造的因素罗列（部分）</a:t>
            </a:r>
            <a:endParaRPr lang="en-US" altLang="zh-CN" dirty="0"/>
          </a:p>
          <a:p>
            <a:pPr lvl="1"/>
            <a:r>
              <a:rPr lang="zh-CN" altLang="en-US" dirty="0"/>
              <a:t>创新 </a:t>
            </a:r>
            <a:r>
              <a:rPr lang="en-US" altLang="zh-CN" dirty="0"/>
              <a:t>newness</a:t>
            </a:r>
            <a:r>
              <a:rPr lang="zh-CN" altLang="en-US" dirty="0"/>
              <a:t>：满足</a:t>
            </a:r>
            <a:r>
              <a:rPr lang="zh-CN" altLang="en-US" b="1" dirty="0">
                <a:solidFill>
                  <a:srgbClr val="FF0000"/>
                </a:solidFill>
              </a:rPr>
              <a:t>客户未曾察觉全新需求（没有类似产品的）</a:t>
            </a:r>
            <a:r>
              <a:rPr lang="zh-CN" altLang="en-US" dirty="0"/>
              <a:t>，可以是非技术创新的</a:t>
            </a:r>
            <a:endParaRPr lang="en-US" altLang="zh-CN" dirty="0"/>
          </a:p>
          <a:p>
            <a:pPr lvl="1"/>
            <a:r>
              <a:rPr lang="zh-CN" altLang="en-US" dirty="0"/>
              <a:t>性能 </a:t>
            </a:r>
            <a:r>
              <a:rPr lang="en-US" altLang="zh-CN" dirty="0"/>
              <a:t>performance</a:t>
            </a:r>
            <a:r>
              <a:rPr lang="zh-CN" altLang="en-US" dirty="0"/>
              <a:t>：</a:t>
            </a:r>
            <a:r>
              <a:rPr lang="en-US" altLang="zh-CN" dirty="0"/>
              <a:t>PC</a:t>
            </a:r>
            <a:r>
              <a:rPr lang="zh-CN" altLang="en-US" dirty="0"/>
              <a:t>机与显卡（摩尔定律，</a:t>
            </a:r>
            <a:r>
              <a:rPr lang="en-US" altLang="zh-CN" dirty="0" err="1"/>
              <a:t>xp</a:t>
            </a:r>
            <a:r>
              <a:rPr lang="zh-CN" altLang="en-US" dirty="0"/>
              <a:t>与</a:t>
            </a:r>
            <a:r>
              <a:rPr lang="en-US" altLang="zh-CN" dirty="0"/>
              <a:t>vista</a:t>
            </a:r>
            <a:r>
              <a:rPr lang="zh-CN" altLang="en-US" dirty="0"/>
              <a:t>，</a:t>
            </a:r>
            <a:r>
              <a:rPr lang="en-US" altLang="zh-CN" dirty="0"/>
              <a:t>win7</a:t>
            </a:r>
            <a:r>
              <a:rPr lang="zh-CN" altLang="en-US" dirty="0"/>
              <a:t>与</a:t>
            </a:r>
            <a:r>
              <a:rPr lang="en-US" altLang="zh-CN" dirty="0"/>
              <a:t>win8</a:t>
            </a:r>
            <a:r>
              <a:rPr lang="zh-CN" altLang="en-US" dirty="0"/>
              <a:t>），智能手机</a:t>
            </a:r>
            <a:endParaRPr lang="en-US" altLang="zh-CN" dirty="0"/>
          </a:p>
          <a:p>
            <a:pPr lvl="1"/>
            <a:r>
              <a:rPr lang="zh-CN" altLang="en-US" dirty="0"/>
              <a:t>保姆式</a:t>
            </a:r>
            <a:r>
              <a:rPr lang="en-US" altLang="zh-CN" dirty="0"/>
              <a:t>/</a:t>
            </a:r>
            <a:r>
              <a:rPr lang="zh-CN" altLang="en-US" dirty="0"/>
              <a:t>一站式服务</a:t>
            </a:r>
            <a:r>
              <a:rPr lang="en-US" altLang="zh-CN" dirty="0"/>
              <a:t> getting the job done</a:t>
            </a:r>
            <a:r>
              <a:rPr lang="zh-CN" altLang="en-US" dirty="0"/>
              <a:t>：飞机引擎维护、咨询公司、</a:t>
            </a:r>
            <a:r>
              <a:rPr lang="en-US" altLang="zh-CN" dirty="0"/>
              <a:t>BOT</a:t>
            </a:r>
            <a:r>
              <a:rPr lang="zh-CN" altLang="en-US" dirty="0"/>
              <a:t>工程（总包</a:t>
            </a:r>
            <a:r>
              <a:rPr lang="en-US" altLang="zh-CN" dirty="0"/>
              <a:t>-</a:t>
            </a:r>
            <a:r>
              <a:rPr lang="zh-CN" altLang="en-US" dirty="0"/>
              <a:t>交钥匙）</a:t>
            </a:r>
            <a:endParaRPr lang="en-US" altLang="zh-CN" dirty="0"/>
          </a:p>
          <a:p>
            <a:pPr lvl="1"/>
            <a:r>
              <a:rPr lang="zh-CN" altLang="en-US" dirty="0"/>
              <a:t>定制 </a:t>
            </a:r>
            <a:r>
              <a:rPr lang="en-US" altLang="zh-CN" dirty="0"/>
              <a:t>customization</a:t>
            </a:r>
            <a:r>
              <a:rPr lang="zh-CN" altLang="en-US" dirty="0"/>
              <a:t>：大规模定制（众筹，联名款）与客户参与创造（</a:t>
            </a:r>
            <a:r>
              <a:rPr lang="en-US" altLang="zh-CN" dirty="0"/>
              <a:t>MIUI</a:t>
            </a:r>
            <a:r>
              <a:rPr lang="zh-CN" altLang="en-US" dirty="0"/>
              <a:t>，</a:t>
            </a:r>
            <a:r>
              <a:rPr lang="en-US" altLang="zh-CN" dirty="0"/>
              <a:t>UGC</a:t>
            </a:r>
            <a:r>
              <a:rPr lang="zh-CN" altLang="en-US" dirty="0"/>
              <a:t>，用户社区）</a:t>
            </a:r>
            <a:endParaRPr lang="en-US" altLang="zh-CN" dirty="0"/>
          </a:p>
          <a:p>
            <a:pPr lvl="1"/>
            <a:r>
              <a:rPr lang="zh-CN" altLang="en-US" dirty="0"/>
              <a:t>设计 </a:t>
            </a:r>
            <a:r>
              <a:rPr lang="en-US" altLang="zh-CN" dirty="0"/>
              <a:t>design</a:t>
            </a:r>
            <a:r>
              <a:rPr lang="zh-CN" altLang="en-US" dirty="0"/>
              <a:t>：时尚（施华洛世奇）、消费电子产品（苹果、索尼大法、锤子手机）</a:t>
            </a:r>
            <a:endParaRPr lang="en-US" altLang="zh-CN" i="1" dirty="0"/>
          </a:p>
          <a:p>
            <a:pPr lvl="1"/>
            <a:r>
              <a:rPr lang="zh-CN" altLang="en-US" dirty="0"/>
              <a:t>品牌</a:t>
            </a:r>
            <a:r>
              <a:rPr lang="en-US" altLang="zh-CN" dirty="0"/>
              <a:t>/</a:t>
            </a:r>
            <a:r>
              <a:rPr lang="zh-CN" altLang="en-US" dirty="0"/>
              <a:t>地位</a:t>
            </a:r>
            <a:r>
              <a:rPr lang="en-US" altLang="zh-CN" dirty="0"/>
              <a:t> brand/ status</a:t>
            </a:r>
            <a:r>
              <a:rPr lang="zh-CN" altLang="en-US" dirty="0"/>
              <a:t>：奢侈品（机械手表、名牌包）、潮牌（球鞋、</a:t>
            </a:r>
            <a:r>
              <a:rPr lang="en-US" altLang="zh-CN" dirty="0"/>
              <a:t>Hip-Hop</a:t>
            </a:r>
            <a:r>
              <a:rPr lang="zh-CN" altLang="en-US" dirty="0"/>
              <a:t>）、游戏等级</a:t>
            </a:r>
            <a:endParaRPr lang="en-US" altLang="zh-CN" dirty="0"/>
          </a:p>
          <a:p>
            <a:pPr lvl="1"/>
            <a:r>
              <a:rPr lang="zh-CN" altLang="en-US" dirty="0"/>
              <a:t>价格 </a:t>
            </a:r>
            <a:r>
              <a:rPr lang="en-US" altLang="zh-CN" dirty="0"/>
              <a:t>price</a:t>
            </a:r>
            <a:r>
              <a:rPr lang="zh-CN" altLang="en-US" dirty="0"/>
              <a:t>：廉价航空，小（</a:t>
            </a:r>
            <a:r>
              <a:rPr lang="en-US" altLang="zh-CN" dirty="0" err="1"/>
              <a:t>hong</a:t>
            </a:r>
            <a:r>
              <a:rPr lang="zh-CN" altLang="en-US" dirty="0"/>
              <a:t>）米（</a:t>
            </a:r>
            <a:r>
              <a:rPr lang="en-US" altLang="zh-CN" dirty="0"/>
              <a:t>mi</a:t>
            </a:r>
            <a:r>
              <a:rPr lang="zh-CN" altLang="en-US" dirty="0"/>
              <a:t>），免费经济（羊毛出在猪身上，抢红包）</a:t>
            </a:r>
            <a:endParaRPr lang="en-US" altLang="zh-CN" dirty="0"/>
          </a:p>
          <a:p>
            <a:pPr lvl="1"/>
            <a:r>
              <a:rPr lang="zh-CN" altLang="en-US" dirty="0"/>
              <a:t>缩减成本 </a:t>
            </a:r>
            <a:r>
              <a:rPr lang="en-US" altLang="zh-CN" dirty="0"/>
              <a:t>cost reduction</a:t>
            </a:r>
            <a:r>
              <a:rPr lang="zh-CN" altLang="en-US" dirty="0"/>
              <a:t>：服务外包（编程，房产销售）</a:t>
            </a:r>
            <a:endParaRPr lang="en-US" altLang="zh-CN" dirty="0"/>
          </a:p>
          <a:p>
            <a:pPr lvl="1"/>
            <a:r>
              <a:rPr lang="zh-CN" altLang="en-US" dirty="0"/>
              <a:t>风险控制 </a:t>
            </a:r>
            <a:r>
              <a:rPr lang="en-US" altLang="zh-CN" dirty="0"/>
              <a:t>risk reduction</a:t>
            </a:r>
            <a:r>
              <a:rPr lang="zh-CN" altLang="en-US" dirty="0"/>
              <a:t>：保险，额外保障服务</a:t>
            </a:r>
            <a:endParaRPr lang="en-US" altLang="zh-CN" dirty="0"/>
          </a:p>
          <a:p>
            <a:pPr lvl="1"/>
            <a:r>
              <a:rPr lang="zh-CN" altLang="en-US" dirty="0"/>
              <a:t>可获得性 </a:t>
            </a:r>
            <a:r>
              <a:rPr lang="en-US" altLang="zh-CN" dirty="0"/>
              <a:t>accessibility</a:t>
            </a:r>
            <a:r>
              <a:rPr lang="zh-CN" altLang="en-US" dirty="0"/>
              <a:t>：共（</a:t>
            </a:r>
            <a:r>
              <a:rPr lang="en-US" altLang="zh-CN" dirty="0"/>
              <a:t>fen</a:t>
            </a:r>
            <a:r>
              <a:rPr lang="zh-CN" altLang="en-US" dirty="0"/>
              <a:t>）享（</a:t>
            </a:r>
            <a:r>
              <a:rPr lang="en-US" altLang="zh-CN" dirty="0" err="1"/>
              <a:t>shi</a:t>
            </a:r>
            <a:r>
              <a:rPr lang="zh-CN" altLang="en-US" dirty="0"/>
              <a:t>）经（</a:t>
            </a:r>
            <a:r>
              <a:rPr lang="en-US" altLang="zh-CN" dirty="0" err="1"/>
              <a:t>zu</a:t>
            </a:r>
            <a:r>
              <a:rPr lang="zh-CN" altLang="en-US" dirty="0"/>
              <a:t>）济（</a:t>
            </a:r>
            <a:r>
              <a:rPr lang="en-US" altLang="zh-CN" dirty="0" err="1"/>
              <a:t>lin</a:t>
            </a:r>
            <a:r>
              <a:rPr lang="zh-CN" altLang="en-US" dirty="0"/>
              <a:t>），共同基金（股票与货币基金），</a:t>
            </a:r>
            <a:r>
              <a:rPr lang="zh-CN" altLang="en-US" i="1" dirty="0"/>
              <a:t>孤独的美食家五郎</a:t>
            </a:r>
            <a:r>
              <a:rPr lang="zh-CN" altLang="en-US" dirty="0"/>
              <a:t>（</a:t>
            </a:r>
            <a:r>
              <a:rPr lang="en-US" altLang="zh-CN" dirty="0"/>
              <a:t>+</a:t>
            </a:r>
            <a:r>
              <a:rPr lang="zh-CN" altLang="en-US" dirty="0"/>
              <a:t>定制</a:t>
            </a:r>
            <a:r>
              <a:rPr lang="en-US" altLang="zh-CN" dirty="0"/>
              <a:t>+</a:t>
            </a:r>
            <a:r>
              <a:rPr lang="zh-CN" altLang="en-US" dirty="0"/>
              <a:t>一站式服务</a:t>
            </a:r>
            <a:r>
              <a:rPr lang="en-US" altLang="zh-CN" dirty="0"/>
              <a:t>+</a:t>
            </a:r>
            <a:r>
              <a:rPr lang="zh-CN" altLang="en-US" dirty="0"/>
              <a:t>设计）</a:t>
            </a:r>
            <a:endParaRPr lang="en-US" altLang="zh-CN" dirty="0"/>
          </a:p>
          <a:p>
            <a:pPr lvl="1"/>
            <a:r>
              <a:rPr lang="zh-CN" altLang="en-US" dirty="0"/>
              <a:t>便利性</a:t>
            </a:r>
            <a:r>
              <a:rPr lang="en-US" altLang="zh-CN" dirty="0"/>
              <a:t>/</a:t>
            </a:r>
            <a:r>
              <a:rPr lang="zh-CN" altLang="en-US" dirty="0"/>
              <a:t>实用性 </a:t>
            </a:r>
            <a:r>
              <a:rPr lang="en-US" altLang="zh-CN" dirty="0"/>
              <a:t>convenience/ usability</a:t>
            </a:r>
            <a:r>
              <a:rPr lang="zh-CN" altLang="en-US" dirty="0"/>
              <a:t>：苹果音乐商店、云计算（网盘、服务器、游戏）</a:t>
            </a:r>
            <a:endParaRPr lang="en-US" altLang="zh-CN" dirty="0"/>
          </a:p>
          <a:p>
            <a:endParaRPr lang="en-US" altLang="zh-CN" sz="100" dirty="0"/>
          </a:p>
          <a:p>
            <a:r>
              <a:rPr lang="zh-CN" altLang="en-US" dirty="0"/>
              <a:t>上述因素往往会重叠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定制、设计与品牌地位（小团体认同）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00B050"/>
                </a:solidFill>
              </a:rPr>
              <a:t>一站式服务与风险控制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00B0F0"/>
                </a:solidFill>
              </a:rPr>
              <a:t>缩减成本、可获得性与便利性等</a:t>
            </a:r>
            <a:endParaRPr lang="en-US" altLang="zh-C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742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1717E8-E1E8-4CD6-A592-7E2048E28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4641"/>
            <a:ext cx="7886700" cy="476927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总结：价值主张 </a:t>
            </a:r>
            <a:r>
              <a:rPr lang="en-US" altLang="zh-CN" dirty="0"/>
              <a:t>Value Proposition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82BEC0-E296-404C-92F1-76C276057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91" y="745436"/>
            <a:ext cx="8925339" cy="6042990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为某一客户群体提供能为其创造价值的产品和服务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00B0F0"/>
                </a:solidFill>
              </a:rPr>
              <a:t>解决客户的问题或满足其需求，</a:t>
            </a:r>
            <a:r>
              <a:rPr lang="zh-CN" altLang="en-US" b="1" dirty="0">
                <a:solidFill>
                  <a:srgbClr val="FF0000"/>
                </a:solidFill>
              </a:rPr>
              <a:t>使其选择一家而放弃另一家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zh-CN" altLang="en-US" b="1" dirty="0">
                <a:solidFill>
                  <a:srgbClr val="00B0F0"/>
                </a:solidFill>
              </a:rPr>
              <a:t>一家公司为特定客户群体提供的利益集合或组合</a:t>
            </a:r>
            <a:endParaRPr lang="en-US" altLang="zh-CN" b="1" dirty="0">
              <a:solidFill>
                <a:srgbClr val="00B0F0"/>
              </a:solidFill>
            </a:endParaRPr>
          </a:p>
          <a:p>
            <a:pPr lvl="1"/>
            <a:r>
              <a:rPr lang="zh-CN" altLang="en-US" b="1" dirty="0">
                <a:solidFill>
                  <a:srgbClr val="00B0F0"/>
                </a:solidFill>
              </a:rPr>
              <a:t>创新性的、革命性的产品或服务 </a:t>
            </a:r>
            <a:r>
              <a:rPr lang="en-US" altLang="zh-CN" b="1" dirty="0">
                <a:solidFill>
                  <a:srgbClr val="00B0F0"/>
                </a:solidFill>
              </a:rPr>
              <a:t>VS </a:t>
            </a:r>
            <a:r>
              <a:rPr lang="zh-CN" altLang="en-US" b="1" dirty="0">
                <a:solidFill>
                  <a:srgbClr val="00B0F0"/>
                </a:solidFill>
              </a:rPr>
              <a:t>既有产品或服务</a:t>
            </a:r>
            <a:r>
              <a:rPr lang="en-US" altLang="zh-CN" b="1" dirty="0">
                <a:solidFill>
                  <a:srgbClr val="00B0F0"/>
                </a:solidFill>
              </a:rPr>
              <a:t>+</a:t>
            </a:r>
            <a:r>
              <a:rPr lang="zh-CN" altLang="en-US" b="1" dirty="0">
                <a:solidFill>
                  <a:srgbClr val="00B0F0"/>
                </a:solidFill>
              </a:rPr>
              <a:t>新特点或属性</a:t>
            </a:r>
            <a:endParaRPr lang="en-US" altLang="zh-CN" b="1" dirty="0">
              <a:solidFill>
                <a:srgbClr val="00B0F0"/>
              </a:solidFill>
            </a:endParaRPr>
          </a:p>
          <a:p>
            <a:endParaRPr lang="en-US" altLang="zh-CN" sz="100" dirty="0"/>
          </a:p>
          <a:p>
            <a:r>
              <a:rPr lang="zh-CN" altLang="en-US" dirty="0"/>
              <a:t>有益于价值创造的因素罗列（部分）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00B0F0"/>
                </a:solidFill>
              </a:rPr>
              <a:t>创新 </a:t>
            </a:r>
            <a:r>
              <a:rPr lang="en-US" altLang="zh-CN" b="1" dirty="0">
                <a:solidFill>
                  <a:srgbClr val="00B0F0"/>
                </a:solidFill>
              </a:rPr>
              <a:t>newness</a:t>
            </a:r>
            <a:r>
              <a:rPr lang="zh-CN" altLang="en-US" b="1" dirty="0">
                <a:solidFill>
                  <a:srgbClr val="00B0F0"/>
                </a:solidFill>
              </a:rPr>
              <a:t>：</a:t>
            </a:r>
            <a:r>
              <a:rPr lang="zh-CN" altLang="en-US" dirty="0"/>
              <a:t>满足</a:t>
            </a:r>
            <a:r>
              <a:rPr lang="zh-CN" altLang="en-US" b="1" dirty="0">
                <a:solidFill>
                  <a:srgbClr val="FF0000"/>
                </a:solidFill>
              </a:rPr>
              <a:t>客户未曾察觉全新需求（没有类似产品的）</a:t>
            </a:r>
            <a:r>
              <a:rPr lang="zh-CN" altLang="en-US" dirty="0"/>
              <a:t>，可以是非技术创新的</a:t>
            </a:r>
            <a:endParaRPr lang="en-US" altLang="zh-CN" dirty="0"/>
          </a:p>
          <a:p>
            <a:pPr lvl="1"/>
            <a:r>
              <a:rPr lang="zh-CN" altLang="en-US" dirty="0"/>
              <a:t>性能 </a:t>
            </a:r>
            <a:r>
              <a:rPr lang="en-US" altLang="zh-CN" dirty="0"/>
              <a:t>performance</a:t>
            </a:r>
            <a:r>
              <a:rPr lang="zh-CN" altLang="en-US" dirty="0"/>
              <a:t>：</a:t>
            </a:r>
            <a:r>
              <a:rPr lang="en-US" altLang="zh-CN" dirty="0"/>
              <a:t>PC</a:t>
            </a:r>
            <a:r>
              <a:rPr lang="zh-CN" altLang="en-US" dirty="0"/>
              <a:t>机与显卡（摩尔定律，</a:t>
            </a:r>
            <a:r>
              <a:rPr lang="en-US" altLang="zh-CN" dirty="0" err="1"/>
              <a:t>xp</a:t>
            </a:r>
            <a:r>
              <a:rPr lang="zh-CN" altLang="en-US" dirty="0"/>
              <a:t>与</a:t>
            </a:r>
            <a:r>
              <a:rPr lang="en-US" altLang="zh-CN" dirty="0"/>
              <a:t>vista</a:t>
            </a:r>
            <a:r>
              <a:rPr lang="zh-CN" altLang="en-US" dirty="0"/>
              <a:t>，</a:t>
            </a:r>
            <a:r>
              <a:rPr lang="en-US" altLang="zh-CN" dirty="0"/>
              <a:t>win7</a:t>
            </a:r>
            <a:r>
              <a:rPr lang="zh-CN" altLang="en-US" dirty="0"/>
              <a:t>与</a:t>
            </a:r>
            <a:r>
              <a:rPr lang="en-US" altLang="zh-CN" dirty="0"/>
              <a:t>win8</a:t>
            </a:r>
            <a:r>
              <a:rPr lang="zh-CN" altLang="en-US" dirty="0"/>
              <a:t>），智能手机</a:t>
            </a:r>
            <a:endParaRPr lang="en-US" altLang="zh-CN" dirty="0"/>
          </a:p>
          <a:p>
            <a:pPr lvl="1"/>
            <a:r>
              <a:rPr lang="zh-CN" altLang="en-US" dirty="0"/>
              <a:t>定制 </a:t>
            </a:r>
            <a:r>
              <a:rPr lang="en-US" altLang="zh-CN" dirty="0"/>
              <a:t>customization</a:t>
            </a:r>
            <a:r>
              <a:rPr lang="zh-CN" altLang="en-US" dirty="0"/>
              <a:t>：大规模定制（众筹，联名款）与客户参与创造（</a:t>
            </a:r>
            <a:r>
              <a:rPr lang="en-US" altLang="zh-CN" dirty="0"/>
              <a:t>MIUI</a:t>
            </a:r>
            <a:r>
              <a:rPr lang="zh-CN" altLang="en-US" dirty="0"/>
              <a:t>，</a:t>
            </a:r>
            <a:r>
              <a:rPr lang="en-US" altLang="zh-CN" dirty="0"/>
              <a:t>UGC</a:t>
            </a:r>
            <a:r>
              <a:rPr lang="zh-CN" altLang="en-US" dirty="0"/>
              <a:t>，用户社区）</a:t>
            </a:r>
            <a:endParaRPr lang="en-US" altLang="zh-CN" dirty="0"/>
          </a:p>
          <a:p>
            <a:pPr lvl="1"/>
            <a:r>
              <a:rPr lang="zh-CN" altLang="en-US" dirty="0"/>
              <a:t>保姆式</a:t>
            </a:r>
            <a:r>
              <a:rPr lang="en-US" altLang="zh-CN" dirty="0"/>
              <a:t>/</a:t>
            </a:r>
            <a:r>
              <a:rPr lang="zh-CN" altLang="en-US" dirty="0"/>
              <a:t>一站式服务</a:t>
            </a:r>
            <a:r>
              <a:rPr lang="en-US" altLang="zh-CN" dirty="0"/>
              <a:t> getting the job done</a:t>
            </a:r>
            <a:r>
              <a:rPr lang="zh-CN" altLang="en-US" dirty="0"/>
              <a:t>：飞机引擎维护、咨询公司、</a:t>
            </a:r>
            <a:r>
              <a:rPr lang="en-US" altLang="zh-CN" dirty="0"/>
              <a:t>BOT</a:t>
            </a:r>
            <a:r>
              <a:rPr lang="zh-CN" altLang="en-US" dirty="0"/>
              <a:t>工程（总包</a:t>
            </a:r>
            <a:r>
              <a:rPr lang="en-US" altLang="zh-CN" dirty="0"/>
              <a:t>-</a:t>
            </a:r>
            <a:r>
              <a:rPr lang="zh-CN" altLang="en-US" dirty="0"/>
              <a:t>交钥匙）</a:t>
            </a:r>
            <a:endParaRPr lang="en-US" altLang="zh-CN" dirty="0"/>
          </a:p>
          <a:p>
            <a:pPr lvl="1"/>
            <a:r>
              <a:rPr lang="zh-CN" altLang="en-US" dirty="0"/>
              <a:t>设计 </a:t>
            </a:r>
            <a:r>
              <a:rPr lang="en-US" altLang="zh-CN" dirty="0"/>
              <a:t>design</a:t>
            </a:r>
            <a:r>
              <a:rPr lang="zh-CN" altLang="en-US" dirty="0"/>
              <a:t>：时尚（施华洛世奇）、消费电子产品（苹果、索尼大法、锤子手机）</a:t>
            </a:r>
            <a:endParaRPr lang="en-US" altLang="zh-CN" i="1" dirty="0"/>
          </a:p>
          <a:p>
            <a:pPr lvl="1"/>
            <a:r>
              <a:rPr lang="zh-CN" altLang="en-US" dirty="0"/>
              <a:t>品牌</a:t>
            </a:r>
            <a:r>
              <a:rPr lang="en-US" altLang="zh-CN" dirty="0"/>
              <a:t>/</a:t>
            </a:r>
            <a:r>
              <a:rPr lang="zh-CN" altLang="en-US" dirty="0"/>
              <a:t>地位</a:t>
            </a:r>
            <a:r>
              <a:rPr lang="en-US" altLang="zh-CN" dirty="0"/>
              <a:t> brand/ status</a:t>
            </a:r>
            <a:r>
              <a:rPr lang="zh-CN" altLang="en-US" dirty="0"/>
              <a:t>：奢侈品（机械手表、名牌包）、潮牌（球鞋、</a:t>
            </a:r>
            <a:r>
              <a:rPr lang="en-US" altLang="zh-CN" dirty="0"/>
              <a:t>Hip-Hop</a:t>
            </a:r>
            <a:r>
              <a:rPr lang="zh-CN" altLang="en-US" dirty="0"/>
              <a:t>）、游戏等级</a:t>
            </a:r>
            <a:endParaRPr lang="en-US" altLang="zh-CN" dirty="0"/>
          </a:p>
          <a:p>
            <a:pPr lvl="1"/>
            <a:r>
              <a:rPr lang="zh-CN" altLang="en-US" dirty="0"/>
              <a:t>价格 </a:t>
            </a:r>
            <a:r>
              <a:rPr lang="en-US" altLang="zh-CN" dirty="0"/>
              <a:t>price</a:t>
            </a:r>
            <a:r>
              <a:rPr lang="zh-CN" altLang="en-US" dirty="0"/>
              <a:t>：廉价航空，小（</a:t>
            </a:r>
            <a:r>
              <a:rPr lang="en-US" altLang="zh-CN" dirty="0" err="1"/>
              <a:t>hong</a:t>
            </a:r>
            <a:r>
              <a:rPr lang="zh-CN" altLang="en-US" dirty="0"/>
              <a:t>）米（</a:t>
            </a:r>
            <a:r>
              <a:rPr lang="en-US" altLang="zh-CN" dirty="0"/>
              <a:t>mi</a:t>
            </a:r>
            <a:r>
              <a:rPr lang="zh-CN" altLang="en-US" dirty="0"/>
              <a:t>），免费经济（羊毛出在猪身上，抢红包）</a:t>
            </a:r>
            <a:endParaRPr lang="en-US" altLang="zh-CN" dirty="0"/>
          </a:p>
          <a:p>
            <a:pPr lvl="1"/>
            <a:r>
              <a:rPr lang="zh-CN" altLang="en-US" dirty="0"/>
              <a:t>缩减成本 </a:t>
            </a:r>
            <a:r>
              <a:rPr lang="en-US" altLang="zh-CN" dirty="0"/>
              <a:t>cost reduction</a:t>
            </a:r>
            <a:r>
              <a:rPr lang="zh-CN" altLang="en-US" dirty="0"/>
              <a:t>：服务外包（编程，房产销售）</a:t>
            </a:r>
            <a:endParaRPr lang="en-US" altLang="zh-CN" dirty="0"/>
          </a:p>
          <a:p>
            <a:pPr lvl="1"/>
            <a:r>
              <a:rPr lang="zh-CN" altLang="en-US" dirty="0"/>
              <a:t>风险控制 </a:t>
            </a:r>
            <a:r>
              <a:rPr lang="en-US" altLang="zh-CN" dirty="0"/>
              <a:t>risk reduction</a:t>
            </a:r>
            <a:r>
              <a:rPr lang="zh-CN" altLang="en-US" dirty="0"/>
              <a:t>：保险，额外保障服务</a:t>
            </a:r>
            <a:endParaRPr lang="en-US" altLang="zh-CN" dirty="0"/>
          </a:p>
          <a:p>
            <a:pPr lvl="1"/>
            <a:r>
              <a:rPr lang="zh-CN" altLang="en-US" dirty="0"/>
              <a:t>可获得性 </a:t>
            </a:r>
            <a:r>
              <a:rPr lang="en-US" altLang="zh-CN" dirty="0"/>
              <a:t>accessibility</a:t>
            </a:r>
            <a:r>
              <a:rPr lang="zh-CN" altLang="en-US" dirty="0"/>
              <a:t>：共（</a:t>
            </a:r>
            <a:r>
              <a:rPr lang="en-US" altLang="zh-CN" dirty="0"/>
              <a:t>fen</a:t>
            </a:r>
            <a:r>
              <a:rPr lang="zh-CN" altLang="en-US" dirty="0"/>
              <a:t>）享（</a:t>
            </a:r>
            <a:r>
              <a:rPr lang="en-US" altLang="zh-CN" dirty="0" err="1"/>
              <a:t>shi</a:t>
            </a:r>
            <a:r>
              <a:rPr lang="zh-CN" altLang="en-US" dirty="0"/>
              <a:t>）经（</a:t>
            </a:r>
            <a:r>
              <a:rPr lang="en-US" altLang="zh-CN" dirty="0" err="1"/>
              <a:t>zu</a:t>
            </a:r>
            <a:r>
              <a:rPr lang="zh-CN" altLang="en-US" dirty="0"/>
              <a:t>）济（</a:t>
            </a:r>
            <a:r>
              <a:rPr lang="en-US" altLang="zh-CN" dirty="0" err="1"/>
              <a:t>lin</a:t>
            </a:r>
            <a:r>
              <a:rPr lang="zh-CN" altLang="en-US" dirty="0"/>
              <a:t>），共同基金（股票与货币基金），孤独的美食家五郎（</a:t>
            </a:r>
            <a:r>
              <a:rPr lang="en-US" altLang="zh-CN" dirty="0"/>
              <a:t>+</a:t>
            </a:r>
            <a:r>
              <a:rPr lang="zh-CN" altLang="en-US" dirty="0"/>
              <a:t>定制</a:t>
            </a:r>
            <a:r>
              <a:rPr lang="en-US" altLang="zh-CN" dirty="0"/>
              <a:t>+</a:t>
            </a:r>
            <a:r>
              <a:rPr lang="zh-CN" altLang="en-US" dirty="0"/>
              <a:t>一站式服务</a:t>
            </a:r>
            <a:r>
              <a:rPr lang="en-US" altLang="zh-CN" dirty="0"/>
              <a:t>+</a:t>
            </a:r>
            <a:r>
              <a:rPr lang="zh-CN" altLang="en-US" dirty="0"/>
              <a:t>设计）</a:t>
            </a:r>
            <a:endParaRPr lang="en-US" altLang="zh-CN" dirty="0"/>
          </a:p>
          <a:p>
            <a:pPr lvl="1"/>
            <a:r>
              <a:rPr lang="zh-CN" altLang="en-US" dirty="0"/>
              <a:t>便利性</a:t>
            </a:r>
            <a:r>
              <a:rPr lang="en-US" altLang="zh-CN" dirty="0"/>
              <a:t>/</a:t>
            </a:r>
            <a:r>
              <a:rPr lang="zh-CN" altLang="en-US" dirty="0"/>
              <a:t>实用性 </a:t>
            </a:r>
            <a:r>
              <a:rPr lang="en-US" altLang="zh-CN" dirty="0"/>
              <a:t>convenience/ usability</a:t>
            </a:r>
            <a:r>
              <a:rPr lang="zh-CN" altLang="en-US" dirty="0"/>
              <a:t>：苹果音乐商店、云计算（网盘、服务器、游戏）</a:t>
            </a:r>
            <a:endParaRPr lang="en-US" altLang="zh-CN" dirty="0"/>
          </a:p>
          <a:p>
            <a:endParaRPr lang="en-US" altLang="zh-CN" sz="100" dirty="0"/>
          </a:p>
          <a:p>
            <a:r>
              <a:rPr lang="zh-CN" altLang="en-US" dirty="0"/>
              <a:t>上述因素往往会重叠</a:t>
            </a:r>
            <a:endParaRPr lang="en-US" altLang="zh-CN" dirty="0"/>
          </a:p>
          <a:p>
            <a:pPr lvl="1"/>
            <a:r>
              <a:rPr lang="zh-CN" altLang="en-US" dirty="0"/>
              <a:t>定制、设计与品牌地位（小团体认同），一站式服务与风险控制，缩减成本、可获得性与便利性等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4585D3C-FCD4-4B92-82E6-F07D2D934230}"/>
              </a:ext>
            </a:extLst>
          </p:cNvPr>
          <p:cNvSpPr/>
          <p:nvPr/>
        </p:nvSpPr>
        <p:spPr>
          <a:xfrm>
            <a:off x="2832653" y="3144872"/>
            <a:ext cx="6015660" cy="11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50" b="1" dirty="0"/>
              <a:t>让事情更简单</a:t>
            </a:r>
            <a:r>
              <a:rPr lang="zh-CN" altLang="en-US" sz="1650" b="1" dirty="0">
                <a:solidFill>
                  <a:srgbClr val="FF0000"/>
                </a:solidFill>
              </a:rPr>
              <a:t>（痛点）</a:t>
            </a:r>
            <a:r>
              <a:rPr lang="zh-CN" altLang="en-US" sz="1650" b="1" dirty="0"/>
              <a:t>：价格、缩减成本、便利性</a:t>
            </a:r>
            <a:r>
              <a:rPr lang="en-US" altLang="zh-CN" sz="1650" b="1" dirty="0"/>
              <a:t>/</a:t>
            </a:r>
            <a:r>
              <a:rPr lang="zh-CN" altLang="en-US" sz="1650" b="1" dirty="0"/>
              <a:t>实用性</a:t>
            </a:r>
            <a:endParaRPr lang="en-US" altLang="zh-CN" sz="1650" b="1" dirty="0"/>
          </a:p>
          <a:p>
            <a:pPr algn="ctr"/>
            <a:r>
              <a:rPr lang="zh-CN" altLang="en-US" sz="1650" b="1" dirty="0"/>
              <a:t>让事情更“丰富”</a:t>
            </a:r>
            <a:r>
              <a:rPr lang="zh-CN" altLang="en-US" sz="1650" b="1" dirty="0">
                <a:solidFill>
                  <a:srgbClr val="FFC000"/>
                </a:solidFill>
              </a:rPr>
              <a:t>（收益）</a:t>
            </a:r>
            <a:r>
              <a:rPr lang="zh-CN" altLang="en-US" sz="1650" b="1" dirty="0"/>
              <a:t>：定制、设计、品牌地位、可获得性</a:t>
            </a:r>
            <a:endParaRPr lang="en-US" altLang="zh-CN" sz="1650" b="1" dirty="0"/>
          </a:p>
          <a:p>
            <a:pPr algn="ctr"/>
            <a:r>
              <a:rPr lang="zh-CN" altLang="en-US" sz="1650" b="1" dirty="0"/>
              <a:t>让事情“透明”</a:t>
            </a:r>
            <a:r>
              <a:rPr lang="zh-CN" altLang="en-US" sz="1650" b="1" dirty="0">
                <a:solidFill>
                  <a:srgbClr val="FF0000"/>
                </a:solidFill>
              </a:rPr>
              <a:t>（痛点）</a:t>
            </a:r>
            <a:r>
              <a:rPr lang="zh-CN" altLang="en-US" sz="1650" b="1" dirty="0"/>
              <a:t>：风险控制、一站式服务</a:t>
            </a:r>
          </a:p>
        </p:txBody>
      </p:sp>
    </p:spTree>
    <p:extLst>
      <p:ext uri="{BB962C8B-B14F-4D97-AF65-F5344CB8AC3E}">
        <p14:creationId xmlns:p14="http://schemas.microsoft.com/office/powerpoint/2010/main" val="3790012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4B23BF-AD09-462F-A04E-A92ED4FE1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渠道通路 </a:t>
            </a:r>
            <a:r>
              <a:rPr lang="en-US" altLang="zh-CN" dirty="0" err="1"/>
              <a:t>CHannels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70BF0D-802D-427C-A103-93FE54191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1357"/>
            <a:ext cx="8115300" cy="5277678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一家企业如何同它的客户群体达成沟通并建立联系，以向对方传递自身的价值主张</a:t>
            </a:r>
            <a:endParaRPr lang="en-US" altLang="zh-CN" dirty="0"/>
          </a:p>
          <a:p>
            <a:pPr lvl="1"/>
            <a:r>
              <a:rPr lang="zh-CN" altLang="en-US" dirty="0"/>
              <a:t>企业与客户交互体系：交流、分销、销售渠道（</a:t>
            </a:r>
            <a:r>
              <a:rPr lang="en-US" altLang="zh-CN" dirty="0"/>
              <a:t>+</a:t>
            </a:r>
            <a:r>
              <a:rPr lang="zh-CN" altLang="en-US" dirty="0"/>
              <a:t>售后），是用户的交互触点</a:t>
            </a:r>
            <a:endParaRPr lang="en-US" altLang="zh-CN" dirty="0"/>
          </a:p>
          <a:p>
            <a:pPr lvl="1"/>
            <a:r>
              <a:rPr lang="zh-CN" altLang="en-US" dirty="0"/>
              <a:t>作用：了解产品与服务、评估价值主张；购买产品与服务、传递价值主张；提供售后支持</a:t>
            </a:r>
            <a:endParaRPr lang="en-US" altLang="zh-CN" dirty="0"/>
          </a:p>
          <a:p>
            <a:pPr lvl="1"/>
            <a:r>
              <a:rPr lang="zh-CN" altLang="en-US" i="1" dirty="0">
                <a:solidFill>
                  <a:srgbClr val="FF0000"/>
                </a:solidFill>
              </a:rPr>
              <a:t>商业真正的秘密，与产品设计的关系微妙（重合度小，却又容易受到产品口碑风险的冲击），容易积累收益但波动性极大、风险高</a:t>
            </a:r>
            <a:endParaRPr lang="en-US" altLang="zh-CN" i="1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渠道的五个阶段与运营方式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FF0000"/>
                </a:solidFill>
              </a:rPr>
              <a:t>知名度</a:t>
            </a:r>
            <a:r>
              <a:rPr lang="en-US" altLang="zh-CN" b="1" dirty="0">
                <a:solidFill>
                  <a:srgbClr val="FF0000"/>
                </a:solidFill>
              </a:rPr>
              <a:t>-</a:t>
            </a:r>
            <a:r>
              <a:rPr lang="zh-CN" altLang="en-US" b="1" dirty="0">
                <a:solidFill>
                  <a:srgbClr val="FF0000"/>
                </a:solidFill>
              </a:rPr>
              <a:t>评价</a:t>
            </a:r>
            <a:r>
              <a:rPr lang="en-US" altLang="zh-CN" b="1" dirty="0">
                <a:solidFill>
                  <a:srgbClr val="FF0000"/>
                </a:solidFill>
              </a:rPr>
              <a:t>-</a:t>
            </a:r>
            <a:r>
              <a:rPr lang="zh-CN" altLang="en-US" b="1" dirty="0">
                <a:solidFill>
                  <a:srgbClr val="FF0000"/>
                </a:solidFill>
              </a:rPr>
              <a:t>购买</a:t>
            </a:r>
            <a:r>
              <a:rPr lang="en-US" altLang="zh-CN" b="1" dirty="0">
                <a:solidFill>
                  <a:srgbClr val="FF0000"/>
                </a:solidFill>
              </a:rPr>
              <a:t>-</a:t>
            </a:r>
            <a:r>
              <a:rPr lang="zh-CN" altLang="en-US" b="1" dirty="0">
                <a:solidFill>
                  <a:srgbClr val="FF0000"/>
                </a:solidFill>
              </a:rPr>
              <a:t>传递</a:t>
            </a:r>
            <a:r>
              <a:rPr lang="en-US" altLang="zh-CN" b="1" dirty="0">
                <a:solidFill>
                  <a:srgbClr val="FF0000"/>
                </a:solidFill>
              </a:rPr>
              <a:t>-</a:t>
            </a:r>
            <a:r>
              <a:rPr lang="zh-CN" altLang="en-US" b="1" dirty="0">
                <a:solidFill>
                  <a:srgbClr val="FF0000"/>
                </a:solidFill>
              </a:rPr>
              <a:t>售后（三包、评论）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zh-CN" altLang="en-US" b="1" dirty="0"/>
              <a:t>一个渠道可包含一个或全部五个阶段</a:t>
            </a:r>
            <a:endParaRPr lang="en-US" altLang="zh-CN" b="1" dirty="0"/>
          </a:p>
          <a:p>
            <a:pPr lvl="1"/>
            <a:r>
              <a:rPr lang="zh-CN" altLang="en-US" b="1" dirty="0"/>
              <a:t>一个组织可选用自有渠道、合作方渠道、或混用，以追求获益与成本的平衡以及最佳的客户体验</a:t>
            </a:r>
            <a:endParaRPr lang="en-US" altLang="zh-CN" b="1" dirty="0"/>
          </a:p>
          <a:p>
            <a:pPr lvl="1"/>
            <a:r>
              <a:rPr lang="zh-CN" altLang="en-US" dirty="0"/>
              <a:t>自身强渠道：蓝绿大厂、品牌贴牌与认证授权（日本马桶圈与电饭锅、日化、米家），</a:t>
            </a:r>
            <a:r>
              <a:rPr lang="zh-CN" altLang="en-US" dirty="0">
                <a:solidFill>
                  <a:srgbClr val="FF0000"/>
                </a:solidFill>
              </a:rPr>
              <a:t>能主动引发流量的互联网平台（淘宝、手机淘宝、淘宝直播）</a:t>
            </a:r>
            <a:endParaRPr lang="en-US" altLang="zh-CN" dirty="0"/>
          </a:p>
          <a:p>
            <a:pPr lvl="1"/>
            <a:r>
              <a:rPr lang="zh-CN" altLang="en-US" dirty="0"/>
              <a:t>合作方渠道：各大电商平台（农村电商汇通达），贝业新兄弟，品牌水暖空调门店，小红书（种草拔草社区），视频推广（恰饭视频）</a:t>
            </a:r>
            <a:endParaRPr lang="en-US" altLang="zh-CN" dirty="0"/>
          </a:p>
          <a:p>
            <a:pPr lvl="1"/>
            <a:r>
              <a:rPr lang="zh-CN" altLang="en-US" dirty="0"/>
              <a:t>混用：移动运营商直营与加盟店，</a:t>
            </a:r>
            <a:r>
              <a:rPr lang="zh-CN" altLang="en-US" dirty="0">
                <a:solidFill>
                  <a:srgbClr val="FF0000"/>
                </a:solidFill>
              </a:rPr>
              <a:t>天猫上的苏宁易购官方店（仓储、物流、售后），</a:t>
            </a:r>
            <a:r>
              <a:rPr lang="zh-CN" altLang="en-US" b="1" dirty="0"/>
              <a:t>网易严选</a:t>
            </a:r>
            <a:endParaRPr lang="en-US" altLang="zh-CN" b="1" dirty="0"/>
          </a:p>
          <a:p>
            <a:pPr lvl="1"/>
            <a:r>
              <a:rPr lang="zh-CN" altLang="en-US" i="1" dirty="0">
                <a:solidFill>
                  <a:srgbClr val="FF0000"/>
                </a:solidFill>
              </a:rPr>
              <a:t>（低价）团购与尾货清理：拼多多、聚划算、唯品会、在线带货（“姐妹们买它”</a:t>
            </a:r>
            <a:r>
              <a:rPr lang="en-US" altLang="zh-CN" i="1" dirty="0">
                <a:solidFill>
                  <a:srgbClr val="FF0000"/>
                </a:solidFill>
              </a:rPr>
              <a:t>VS</a:t>
            </a:r>
            <a:r>
              <a:rPr lang="zh-CN" altLang="en-US" i="1" dirty="0">
                <a:solidFill>
                  <a:srgbClr val="FF0000"/>
                </a:solidFill>
              </a:rPr>
              <a:t>“他不配”）</a:t>
            </a:r>
            <a:endParaRPr lang="en-US" altLang="zh-CN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2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3692</Words>
  <Application>Microsoft Office PowerPoint</Application>
  <PresentationFormat>全屏显示(4:3)</PresentationFormat>
  <Paragraphs>255</Paragraphs>
  <Slides>20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等线</vt:lpstr>
      <vt:lpstr>等线 Light</vt:lpstr>
      <vt:lpstr>Arial</vt:lpstr>
      <vt:lpstr>Calibri</vt:lpstr>
      <vt:lpstr>Calibri Light</vt:lpstr>
      <vt:lpstr>Office 主题​​</vt:lpstr>
      <vt:lpstr>需求与商业模式创新 第二章 商业模式画布（上）</vt:lpstr>
      <vt:lpstr>我们想要的商业模式模型</vt:lpstr>
      <vt:lpstr>商业模式画布概览</vt:lpstr>
      <vt:lpstr>PowerPoint 演示文稿</vt:lpstr>
      <vt:lpstr>客户细分 Customer Segments</vt:lpstr>
      <vt:lpstr>总结：客户细分 Customer Segments</vt:lpstr>
      <vt:lpstr>价值主张 Value Proposition</vt:lpstr>
      <vt:lpstr>总结：价值主张 Value Proposition</vt:lpstr>
      <vt:lpstr>渠道通路 CHannels</vt:lpstr>
      <vt:lpstr>总结：渠道通路 CHannels</vt:lpstr>
      <vt:lpstr>客户关系 Customer Relationship</vt:lpstr>
      <vt:lpstr>总结：客户关系 Customer Relationship</vt:lpstr>
      <vt:lpstr>收入来源 Revenue Streams</vt:lpstr>
      <vt:lpstr>PowerPoint 演示文稿</vt:lpstr>
      <vt:lpstr>核心资源 Key Resources</vt:lpstr>
      <vt:lpstr>关键业务 Key Activities</vt:lpstr>
      <vt:lpstr>重要合作 Key Partnership</vt:lpstr>
      <vt:lpstr>成本结构 Cost Structure</vt:lpstr>
      <vt:lpstr>重视模块之间的联系（以及联系的联系）</vt:lpstr>
      <vt:lpstr>苹果iPod/iTunes商业模式（被在线音乐取代？）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需求与商业模式创新 第二章 商业模式画布</dc:title>
  <dc:creator>Kuang Hongyu</dc:creator>
  <cp:lastModifiedBy>Hongyu Kuang</cp:lastModifiedBy>
  <cp:revision>102</cp:revision>
  <dcterms:created xsi:type="dcterms:W3CDTF">2020-02-19T13:44:17Z</dcterms:created>
  <dcterms:modified xsi:type="dcterms:W3CDTF">2020-10-12T09:32:47Z</dcterms:modified>
</cp:coreProperties>
</file>