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plan, Tyler" initials="CT" lastIdx="1" clrIdx="0">
    <p:extLst>
      <p:ext uri="{19B8F6BF-5375-455C-9EA6-DF929625EA0E}">
        <p15:presenceInfo xmlns:p15="http://schemas.microsoft.com/office/powerpoint/2012/main" userId="Coplan, Ty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E6346-F890-4497-95A1-F8A49C92D183}" type="datetimeFigureOut">
              <a:rPr lang="en-US" smtClean="0"/>
              <a:t>6/20/2021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A306C-BB9F-4C8A-80A5-516B7CA7B3B9}" type="slidenum">
              <a:rPr lang="en-US" smtClean="0"/>
              <a:t>‹#›</a:t>
            </a:fld>
            <a:endParaRPr lang="en-US"/>
          </a:p>
        </p:txBody>
      </p:sp>
    </p:spTree>
    <p:extLst>
      <p:ext uri="{BB962C8B-B14F-4D97-AF65-F5344CB8AC3E}">
        <p14:creationId xmlns:p14="http://schemas.microsoft.com/office/powerpoint/2010/main" val="1750350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joining me for my presentation on Scrum-Agile development.  I am Tyler Coplan.  Today I aim to compare Scrum teams and Agile development to traditional waterfall projects.  I want to highlight where Scrum can be a better process than the waterfall method and breakdown the Scrum team and how the team makes progress on the project.</a:t>
            </a:r>
          </a:p>
        </p:txBody>
      </p:sp>
      <p:sp>
        <p:nvSpPr>
          <p:cNvPr id="4" name="Slide Number Placeholder 3"/>
          <p:cNvSpPr>
            <a:spLocks noGrp="1"/>
          </p:cNvSpPr>
          <p:nvPr>
            <p:ph type="sldNum" sz="quarter" idx="5"/>
          </p:nvPr>
        </p:nvSpPr>
        <p:spPr/>
        <p:txBody>
          <a:bodyPr/>
          <a:lstStyle/>
          <a:p>
            <a:fld id="{8A8A306C-BB9F-4C8A-80A5-516B7CA7B3B9}" type="slidenum">
              <a:rPr lang="en-US" smtClean="0"/>
              <a:t>1</a:t>
            </a:fld>
            <a:endParaRPr lang="en-US"/>
          </a:p>
        </p:txBody>
      </p:sp>
    </p:spTree>
    <p:extLst>
      <p:ext uri="{BB962C8B-B14F-4D97-AF65-F5344CB8AC3E}">
        <p14:creationId xmlns:p14="http://schemas.microsoft.com/office/powerpoint/2010/main" val="83600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why we should use Scrum in the first place.  The Waterfall Method still can be used and has some advantages in certain situations.  When the project is well-defined, there are no changes expected to the project requirements, and QA and working software can wait until development is completed, then the Waterfall Method is a suitable option for the project (Cobb, 2015).  With the rapid change of technology these days, projects rarely meet these requirements.  This is where Agile can help.  When the end-product is loosely defined, users or stakeholders want working software throughout development, and project requirements are expected to change or be defined later, Agile development will help achieve these goals (Cobb).  Scrum Teams and Scrum development practices are adapted to break down large projects into smaller components that can be worked on, released, and added to later.</a:t>
            </a:r>
          </a:p>
        </p:txBody>
      </p:sp>
      <p:sp>
        <p:nvSpPr>
          <p:cNvPr id="4" name="Slide Number Placeholder 3"/>
          <p:cNvSpPr>
            <a:spLocks noGrp="1"/>
          </p:cNvSpPr>
          <p:nvPr>
            <p:ph type="sldNum" sz="quarter" idx="5"/>
          </p:nvPr>
        </p:nvSpPr>
        <p:spPr/>
        <p:txBody>
          <a:bodyPr/>
          <a:lstStyle/>
          <a:p>
            <a:fld id="{8A8A306C-BB9F-4C8A-80A5-516B7CA7B3B9}" type="slidenum">
              <a:rPr lang="en-US" smtClean="0"/>
              <a:t>2</a:t>
            </a:fld>
            <a:endParaRPr lang="en-US"/>
          </a:p>
        </p:txBody>
      </p:sp>
    </p:spTree>
    <p:extLst>
      <p:ext uri="{BB962C8B-B14F-4D97-AF65-F5344CB8AC3E}">
        <p14:creationId xmlns:p14="http://schemas.microsoft.com/office/powerpoint/2010/main" val="78671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different roles on the Scrum team.  The Scrum Master serves as an Agile guide.  They will work closely with both the development team and product owner to meet Sprint goals.  The Scrum Master serves the development team by coaching them in self-organization and cross-functionality and serves the product owner by finding techniques for effective product backlog management and ensuring user stories provide the necessary details (</a:t>
            </a:r>
            <a:r>
              <a:rPr lang="en-US" dirty="0" err="1"/>
              <a:t>Schwaber</a:t>
            </a:r>
            <a:r>
              <a:rPr lang="en-US" dirty="0"/>
              <a:t> &amp; Sutherland, 2020).  The Product Owner works with users and stakeholders to define product requirements and create user stories.  The development team is a self-organized and cross-functional team of developers who determine how to fill all the roles required to meet the “definition of done” of each user story in a Sprint (</a:t>
            </a:r>
            <a:r>
              <a:rPr lang="en-US" dirty="0" err="1"/>
              <a:t>Schwaber</a:t>
            </a:r>
            <a:r>
              <a:rPr lang="en-US" dirty="0"/>
              <a:t> &amp; Sutherland).</a:t>
            </a:r>
          </a:p>
        </p:txBody>
      </p:sp>
      <p:sp>
        <p:nvSpPr>
          <p:cNvPr id="4" name="Slide Number Placeholder 3"/>
          <p:cNvSpPr>
            <a:spLocks noGrp="1"/>
          </p:cNvSpPr>
          <p:nvPr>
            <p:ph type="sldNum" sz="quarter" idx="5"/>
          </p:nvPr>
        </p:nvSpPr>
        <p:spPr/>
        <p:txBody>
          <a:bodyPr/>
          <a:lstStyle/>
          <a:p>
            <a:fld id="{8A8A306C-BB9F-4C8A-80A5-516B7CA7B3B9}" type="slidenum">
              <a:rPr lang="en-US" smtClean="0"/>
              <a:t>3</a:t>
            </a:fld>
            <a:endParaRPr lang="en-US"/>
          </a:p>
        </p:txBody>
      </p:sp>
    </p:spTree>
    <p:extLst>
      <p:ext uri="{BB962C8B-B14F-4D97-AF65-F5344CB8AC3E}">
        <p14:creationId xmlns:p14="http://schemas.microsoft.com/office/powerpoint/2010/main" val="1045767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work done by a Scrum team involves different events.  The Sprint is the main part of a Scrum team’s work.  It usually takes place over a few weeks (the exact timeline determined ahead of time) and will have clearly defined goals.  The goals and timeframe are determined through the Sprint Planning event.  This is where the Development Team, Scrum Master and Product Owner decide which user stories to bring to the Sprint.  The Daily Scrum is a standup meeting that is 15 minutes long with the development team and scrum master every workday.  The team discusses what was done yesterday, what will be done today and anything that is impeding progress.  The Sprint Review is done at the end of the Sprint and involves the Scrum Master and Product Owner.  Stakeholders and users are invited to see the progress made during the Sprint.  The Sprint Retrospective is for the development team and is a chance to reflect on the process of the previous Sprint and find ways the team can improve.</a:t>
            </a:r>
          </a:p>
        </p:txBody>
      </p:sp>
      <p:sp>
        <p:nvSpPr>
          <p:cNvPr id="4" name="Slide Number Placeholder 3"/>
          <p:cNvSpPr>
            <a:spLocks noGrp="1"/>
          </p:cNvSpPr>
          <p:nvPr>
            <p:ph type="sldNum" sz="quarter" idx="5"/>
          </p:nvPr>
        </p:nvSpPr>
        <p:spPr/>
        <p:txBody>
          <a:bodyPr/>
          <a:lstStyle/>
          <a:p>
            <a:fld id="{8A8A306C-BB9F-4C8A-80A5-516B7CA7B3B9}" type="slidenum">
              <a:rPr lang="en-US" smtClean="0"/>
              <a:t>4</a:t>
            </a:fld>
            <a:endParaRPr lang="en-US"/>
          </a:p>
        </p:txBody>
      </p:sp>
    </p:spTree>
    <p:extLst>
      <p:ext uri="{BB962C8B-B14F-4D97-AF65-F5344CB8AC3E}">
        <p14:creationId xmlns:p14="http://schemas.microsoft.com/office/powerpoint/2010/main" val="206145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Scrum helped our team by allowing us to adapt to changing business requirements.  When we needed to change to health and wellness vacations, our Scrum process allowed us to accommodate the business requirements.  Scrum events and information radiators allowed us to organize our communications so everyone was up to date with the right information about the product.  Everyone’s role was clearly defined through Scrum so we all knew what was expected of us.  Scrum gave our team the flexibility to adapt the product to fast changing requirements that are common in technology these days.</a:t>
            </a:r>
          </a:p>
        </p:txBody>
      </p:sp>
      <p:sp>
        <p:nvSpPr>
          <p:cNvPr id="4" name="Slide Number Placeholder 3"/>
          <p:cNvSpPr>
            <a:spLocks noGrp="1"/>
          </p:cNvSpPr>
          <p:nvPr>
            <p:ph type="sldNum" sz="quarter" idx="5"/>
          </p:nvPr>
        </p:nvSpPr>
        <p:spPr/>
        <p:txBody>
          <a:bodyPr/>
          <a:lstStyle/>
          <a:p>
            <a:fld id="{8A8A306C-BB9F-4C8A-80A5-516B7CA7B3B9}" type="slidenum">
              <a:rPr lang="en-US" smtClean="0"/>
              <a:t>5</a:t>
            </a:fld>
            <a:endParaRPr lang="en-US"/>
          </a:p>
        </p:txBody>
      </p:sp>
    </p:spTree>
    <p:extLst>
      <p:ext uri="{BB962C8B-B14F-4D97-AF65-F5344CB8AC3E}">
        <p14:creationId xmlns:p14="http://schemas.microsoft.com/office/powerpoint/2010/main" val="210722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78FB-8283-4B31-BE11-C989F31668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470C0-2A1D-49FB-ADEA-42C560CAD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F8E529-1098-4A1F-8B0C-BD1BD6BC6FBB}"/>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5" name="Footer Placeholder 4">
            <a:extLst>
              <a:ext uri="{FF2B5EF4-FFF2-40B4-BE49-F238E27FC236}">
                <a16:creationId xmlns:a16="http://schemas.microsoft.com/office/drawing/2014/main" id="{59128F21-01E9-4AC2-9340-1945F9F6A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F2FD5-EFA4-4593-8120-E306A2593737}"/>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63096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C937-5732-4149-B2BA-8B7BE5B00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E16232-D90C-43BE-A934-58D3F232A1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7E9A00-EDAF-46EE-8026-25FB975ED746}"/>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5" name="Footer Placeholder 4">
            <a:extLst>
              <a:ext uri="{FF2B5EF4-FFF2-40B4-BE49-F238E27FC236}">
                <a16:creationId xmlns:a16="http://schemas.microsoft.com/office/drawing/2014/main" id="{6217DC57-86DE-41D9-84FE-66624CFCB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E1CD0-C5DD-412C-9361-42933F55FF37}"/>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127297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A2153-0A4C-4FD3-914B-814CDE830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F96901-A4C2-4498-8812-BE6A2BE79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96E03-B1FF-42EF-9314-61E23D0059B2}"/>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5" name="Footer Placeholder 4">
            <a:extLst>
              <a:ext uri="{FF2B5EF4-FFF2-40B4-BE49-F238E27FC236}">
                <a16:creationId xmlns:a16="http://schemas.microsoft.com/office/drawing/2014/main" id="{9125B190-C877-4E6F-AAF6-B2CD17B4B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B132F-3D09-42FF-A298-1B30F84E9DA1}"/>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338744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C582-2939-4032-9E19-946537B79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9EDA2-9436-436E-B9D5-BBF60FDA9C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740DF-4418-46C5-8001-E0E9DB673DD1}"/>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5" name="Footer Placeholder 4">
            <a:extLst>
              <a:ext uri="{FF2B5EF4-FFF2-40B4-BE49-F238E27FC236}">
                <a16:creationId xmlns:a16="http://schemas.microsoft.com/office/drawing/2014/main" id="{0644398F-81A2-470B-976C-EDC8C528F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8A4FD-47C0-4C3D-A80B-C1EB3F73CC2C}"/>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291298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B4D7-F91F-4BC0-8A65-B958AFB93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60AD5-EFF9-4087-9F07-C95BF94D4D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1A5477-163A-4DC7-A92F-D504EA948E97}"/>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5" name="Footer Placeholder 4">
            <a:extLst>
              <a:ext uri="{FF2B5EF4-FFF2-40B4-BE49-F238E27FC236}">
                <a16:creationId xmlns:a16="http://schemas.microsoft.com/office/drawing/2014/main" id="{C31DB554-7BCE-4DA0-A453-7BB0EB777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8DDD8-9D8B-453B-8CD2-853B13735385}"/>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131867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255D-8484-4EE1-801C-60113C847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F9B85B-4D9E-48FF-9329-609171B053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CB79D-C0B8-425E-B443-6F331DFC08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276F40-A64A-4147-88E6-E205AA197C05}"/>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6" name="Footer Placeholder 5">
            <a:extLst>
              <a:ext uri="{FF2B5EF4-FFF2-40B4-BE49-F238E27FC236}">
                <a16:creationId xmlns:a16="http://schemas.microsoft.com/office/drawing/2014/main" id="{BDA5C8F4-6DD5-4C85-8F64-4BDCA6CA8D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86875-1923-4AE6-A159-457D2A73C984}"/>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4180279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077F-1DE7-493C-AE97-B04BE7766B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DDBAFA-C3E6-4F9D-8B58-9830862ED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D5E7F3-7C18-40C1-BA7A-E819919D48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D99FEA-42F0-41B5-98B0-C5C602C76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F6DB7D-3BBA-43BE-A34B-5FD86E1F8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3FAB6F-F669-42A4-9CE6-8355BE297459}"/>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8" name="Footer Placeholder 7">
            <a:extLst>
              <a:ext uri="{FF2B5EF4-FFF2-40B4-BE49-F238E27FC236}">
                <a16:creationId xmlns:a16="http://schemas.microsoft.com/office/drawing/2014/main" id="{E57B29DA-84A4-4BEF-A423-8FC2EEB40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A61F2A-34CF-4864-8D24-91C8DE921BCD}"/>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26227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F01A-5627-4F55-94F1-102EF13530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784500-49FE-43D3-81ED-47255EF2A9C7}"/>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4" name="Footer Placeholder 3">
            <a:extLst>
              <a:ext uri="{FF2B5EF4-FFF2-40B4-BE49-F238E27FC236}">
                <a16:creationId xmlns:a16="http://schemas.microsoft.com/office/drawing/2014/main" id="{9BBF4BF8-3239-4858-AFB8-64EA4881E6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76AAF6-CAC6-4362-899F-6C2E221B9C7A}"/>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81801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5B649E-C593-407A-AA48-406908F0A3AC}"/>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3" name="Footer Placeholder 2">
            <a:extLst>
              <a:ext uri="{FF2B5EF4-FFF2-40B4-BE49-F238E27FC236}">
                <a16:creationId xmlns:a16="http://schemas.microsoft.com/office/drawing/2014/main" id="{B43ED999-C344-4860-9695-927274104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56239-C79A-4A72-B39A-AF242A95D228}"/>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78623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8432-7A52-413E-93CF-38D76917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61BF32-6B0B-497E-B49D-310AB986D5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46CD9F-488C-4831-8B51-4A4A22DBE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CD8DD-A547-4958-90DB-9369589839DF}"/>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6" name="Footer Placeholder 5">
            <a:extLst>
              <a:ext uri="{FF2B5EF4-FFF2-40B4-BE49-F238E27FC236}">
                <a16:creationId xmlns:a16="http://schemas.microsoft.com/office/drawing/2014/main" id="{9E8B3103-ADE1-41E9-A7AA-049E1D91C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3B6AB-62C9-407F-8069-A6B8E3EE77E2}"/>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38157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6B38-FD1C-427C-94A8-CFFF6B170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DB55D-938F-49DD-BD45-81DB2AECB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226C9B-5D97-4B58-A735-D923084C3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7DDDB-A307-483C-9915-699D66B2EDCD}"/>
              </a:ext>
            </a:extLst>
          </p:cNvPr>
          <p:cNvSpPr>
            <a:spLocks noGrp="1"/>
          </p:cNvSpPr>
          <p:nvPr>
            <p:ph type="dt" sz="half" idx="10"/>
          </p:nvPr>
        </p:nvSpPr>
        <p:spPr/>
        <p:txBody>
          <a:bodyPr/>
          <a:lstStyle/>
          <a:p>
            <a:fld id="{D32D2CE3-E55E-4B76-9585-3A540C030076}" type="datetimeFigureOut">
              <a:rPr lang="en-US" smtClean="0"/>
              <a:t>6/20/2021</a:t>
            </a:fld>
            <a:endParaRPr lang="en-US"/>
          </a:p>
        </p:txBody>
      </p:sp>
      <p:sp>
        <p:nvSpPr>
          <p:cNvPr id="6" name="Footer Placeholder 5">
            <a:extLst>
              <a:ext uri="{FF2B5EF4-FFF2-40B4-BE49-F238E27FC236}">
                <a16:creationId xmlns:a16="http://schemas.microsoft.com/office/drawing/2014/main" id="{13AD4497-E711-45B7-8F05-C1209CA25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38293-C1CE-493F-B256-742B3D82E3F2}"/>
              </a:ext>
            </a:extLst>
          </p:cNvPr>
          <p:cNvSpPr>
            <a:spLocks noGrp="1"/>
          </p:cNvSpPr>
          <p:nvPr>
            <p:ph type="sldNum" sz="quarter" idx="12"/>
          </p:nvPr>
        </p:nvSpPr>
        <p:spPr/>
        <p:txBody>
          <a:bodyPr/>
          <a:lstStyle/>
          <a:p>
            <a:fld id="{DB6C896F-87C4-4452-9435-CA46803A38FC}" type="slidenum">
              <a:rPr lang="en-US" smtClean="0"/>
              <a:t>‹#›</a:t>
            </a:fld>
            <a:endParaRPr lang="en-US"/>
          </a:p>
        </p:txBody>
      </p:sp>
    </p:spTree>
    <p:extLst>
      <p:ext uri="{BB962C8B-B14F-4D97-AF65-F5344CB8AC3E}">
        <p14:creationId xmlns:p14="http://schemas.microsoft.com/office/powerpoint/2010/main" val="13742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191B4-BB97-44FD-B783-D8A6860F7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AE14C8-2A77-4AEB-AC21-B5AD6EBC2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F36D1-C791-4559-9645-20B0FFD20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D2CE3-E55E-4B76-9585-3A540C030076}" type="datetimeFigureOut">
              <a:rPr lang="en-US" smtClean="0"/>
              <a:t>6/20/2021</a:t>
            </a:fld>
            <a:endParaRPr lang="en-US"/>
          </a:p>
        </p:txBody>
      </p:sp>
      <p:sp>
        <p:nvSpPr>
          <p:cNvPr id="5" name="Footer Placeholder 4">
            <a:extLst>
              <a:ext uri="{FF2B5EF4-FFF2-40B4-BE49-F238E27FC236}">
                <a16:creationId xmlns:a16="http://schemas.microsoft.com/office/drawing/2014/main" id="{B72F982B-769E-4003-B5C6-7AA60EEAA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620CF4-4751-43D6-AE9B-8FBE5C5BE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C896F-87C4-4452-9435-CA46803A38FC}" type="slidenum">
              <a:rPr lang="en-US" smtClean="0"/>
              <a:t>‹#›</a:t>
            </a:fld>
            <a:endParaRPr lang="en-US"/>
          </a:p>
        </p:txBody>
      </p:sp>
    </p:spTree>
    <p:extLst>
      <p:ext uri="{BB962C8B-B14F-4D97-AF65-F5344CB8AC3E}">
        <p14:creationId xmlns:p14="http://schemas.microsoft.com/office/powerpoint/2010/main" val="387386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eb-a-ebscohost-com.ezproxy.snhu.edu/ehost/ebookviewer/ebook/bmxlYmtfXzkzNzAwOV9fQU41?sid=8c8bd676-32fe-4da0-93ec-4b3699a62af4@sessionmgr4007&amp;vid=0&amp;format=EB&amp;rid=1"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27FD5E40-71D6-4A7C-AF23-ABE13EF2C28A}"/>
              </a:ext>
            </a:extLst>
          </p:cNvPr>
          <p:cNvPicPr>
            <a:picLocks noChangeAspect="1"/>
          </p:cNvPicPr>
          <p:nvPr/>
        </p:nvPicPr>
        <p:blipFill rotWithShape="1">
          <a:blip r:embed="rId3">
            <a:extLst>
              <a:ext uri="{28A0092B-C50C-407E-A947-70E740481C1C}">
                <a14:useLocalDpi xmlns:a14="http://schemas.microsoft.com/office/drawing/2010/main" val="0"/>
              </a:ext>
            </a:extLst>
          </a:blip>
          <a:srcRect b="15730"/>
          <a:stretch/>
        </p:blipFill>
        <p:spPr>
          <a:xfrm>
            <a:off x="20" y="10"/>
            <a:ext cx="12191980" cy="6857990"/>
          </a:xfrm>
          <a:prstGeom prst="rect">
            <a:avLst/>
          </a:prstGeom>
        </p:spPr>
      </p:pic>
      <p:sp>
        <p:nvSpPr>
          <p:cNvPr id="13"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2E6AC80-9444-4D40-847F-6DE38C0FEDFF}"/>
              </a:ext>
            </a:extLst>
          </p:cNvPr>
          <p:cNvSpPr>
            <a:spLocks noGrp="1"/>
          </p:cNvSpPr>
          <p:nvPr>
            <p:ph type="ctrTitle"/>
          </p:nvPr>
        </p:nvSpPr>
        <p:spPr>
          <a:xfrm>
            <a:off x="8022021" y="3231931"/>
            <a:ext cx="3852041" cy="1834056"/>
          </a:xfrm>
        </p:spPr>
        <p:txBody>
          <a:bodyPr>
            <a:normAutofit/>
          </a:bodyPr>
          <a:lstStyle/>
          <a:p>
            <a:r>
              <a:rPr lang="en-US" sz="4000" dirty="0"/>
              <a:t>Scrum-Agile Presentation</a:t>
            </a:r>
          </a:p>
        </p:txBody>
      </p:sp>
      <p:sp>
        <p:nvSpPr>
          <p:cNvPr id="3" name="Subtitle 2">
            <a:extLst>
              <a:ext uri="{FF2B5EF4-FFF2-40B4-BE49-F238E27FC236}">
                <a16:creationId xmlns:a16="http://schemas.microsoft.com/office/drawing/2014/main" id="{92041E16-E1DE-4F4B-845A-72AD05CED2D9}"/>
              </a:ext>
            </a:extLst>
          </p:cNvPr>
          <p:cNvSpPr>
            <a:spLocks noGrp="1"/>
          </p:cNvSpPr>
          <p:nvPr>
            <p:ph type="subTitle" idx="1"/>
          </p:nvPr>
        </p:nvSpPr>
        <p:spPr>
          <a:xfrm>
            <a:off x="7782910" y="5242675"/>
            <a:ext cx="4330262" cy="683284"/>
          </a:xfrm>
        </p:spPr>
        <p:txBody>
          <a:bodyPr>
            <a:normAutofit fontScale="92500" lnSpcReduction="20000"/>
          </a:bodyPr>
          <a:lstStyle/>
          <a:p>
            <a:r>
              <a:rPr lang="en-US" sz="2000" dirty="0"/>
              <a:t>Tyler Coplan</a:t>
            </a:r>
          </a:p>
          <a:p>
            <a:r>
              <a:rPr lang="en-US" sz="2000" dirty="0"/>
              <a:t>Southern New Hampshire University</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83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10EA-2928-4B42-9C9E-BE238649B9BB}"/>
              </a:ext>
            </a:extLst>
          </p:cNvPr>
          <p:cNvSpPr>
            <a:spLocks noGrp="1"/>
          </p:cNvSpPr>
          <p:nvPr>
            <p:ph type="title"/>
          </p:nvPr>
        </p:nvSpPr>
        <p:spPr/>
        <p:txBody>
          <a:bodyPr/>
          <a:lstStyle/>
          <a:p>
            <a:pPr algn="ctr"/>
            <a:r>
              <a:rPr lang="en-US" dirty="0">
                <a:latin typeface="+mn-lt"/>
              </a:rPr>
              <a:t>Why use Scrum?</a:t>
            </a:r>
          </a:p>
        </p:txBody>
      </p:sp>
      <p:sp>
        <p:nvSpPr>
          <p:cNvPr id="3" name="TextBox 2">
            <a:extLst>
              <a:ext uri="{FF2B5EF4-FFF2-40B4-BE49-F238E27FC236}">
                <a16:creationId xmlns:a16="http://schemas.microsoft.com/office/drawing/2014/main" id="{8B990AAE-F388-426B-8659-99F435D8E6AA}"/>
              </a:ext>
            </a:extLst>
          </p:cNvPr>
          <p:cNvSpPr txBox="1"/>
          <p:nvPr/>
        </p:nvSpPr>
        <p:spPr>
          <a:xfrm>
            <a:off x="819151" y="2133600"/>
            <a:ext cx="5276849" cy="3811172"/>
          </a:xfrm>
          <a:prstGeom prst="rect">
            <a:avLst/>
          </a:prstGeom>
          <a:noFill/>
        </p:spPr>
        <p:txBody>
          <a:bodyPr wrap="square" rtlCol="0">
            <a:spAutoFit/>
          </a:bodyPr>
          <a:lstStyle/>
          <a:p>
            <a:pPr algn="ctr"/>
            <a:r>
              <a:rPr lang="en-US" sz="3600" dirty="0"/>
              <a:t>Waterfall Method</a:t>
            </a:r>
          </a:p>
          <a:p>
            <a:pPr marL="285750" indent="-285750">
              <a:lnSpc>
                <a:spcPct val="150000"/>
              </a:lnSpc>
              <a:buFont typeface="Arial" panose="020B0604020202020204" pitchFamily="34" charset="0"/>
              <a:buChar char="•"/>
            </a:pPr>
            <a:r>
              <a:rPr lang="en-US" sz="2800" dirty="0"/>
              <a:t>Requires well-defined projects</a:t>
            </a:r>
          </a:p>
          <a:p>
            <a:pPr marL="285750" indent="-285750">
              <a:lnSpc>
                <a:spcPct val="150000"/>
              </a:lnSpc>
              <a:buFont typeface="Arial" panose="020B0604020202020204" pitchFamily="34" charset="0"/>
              <a:buChar char="•"/>
            </a:pPr>
            <a:r>
              <a:rPr lang="en-US" sz="2800" dirty="0"/>
              <a:t>Requirements cannot change</a:t>
            </a:r>
          </a:p>
          <a:p>
            <a:pPr marL="285750" indent="-285750">
              <a:lnSpc>
                <a:spcPct val="150000"/>
              </a:lnSpc>
              <a:buFont typeface="Arial" panose="020B0604020202020204" pitchFamily="34" charset="0"/>
              <a:buChar char="•"/>
            </a:pPr>
            <a:r>
              <a:rPr lang="en-US" sz="2800" dirty="0"/>
              <a:t>Testing done at the end</a:t>
            </a:r>
          </a:p>
          <a:p>
            <a:pPr marL="285750" indent="-285750">
              <a:lnSpc>
                <a:spcPct val="150000"/>
              </a:lnSpc>
              <a:buFont typeface="Arial" panose="020B0604020202020204" pitchFamily="34" charset="0"/>
              <a:buChar char="•"/>
            </a:pPr>
            <a:r>
              <a:rPr lang="en-US" sz="2800" dirty="0"/>
              <a:t>No working product during development</a:t>
            </a:r>
          </a:p>
        </p:txBody>
      </p:sp>
      <p:sp>
        <p:nvSpPr>
          <p:cNvPr id="4" name="TextBox 3">
            <a:extLst>
              <a:ext uri="{FF2B5EF4-FFF2-40B4-BE49-F238E27FC236}">
                <a16:creationId xmlns:a16="http://schemas.microsoft.com/office/drawing/2014/main" id="{A1C9CE4E-8796-4B5D-B4CC-94F2BDEF90CB}"/>
              </a:ext>
            </a:extLst>
          </p:cNvPr>
          <p:cNvSpPr txBox="1"/>
          <p:nvPr/>
        </p:nvSpPr>
        <p:spPr>
          <a:xfrm>
            <a:off x="6076951" y="2133600"/>
            <a:ext cx="5276849" cy="4154984"/>
          </a:xfrm>
          <a:prstGeom prst="rect">
            <a:avLst/>
          </a:prstGeom>
          <a:noFill/>
        </p:spPr>
        <p:txBody>
          <a:bodyPr wrap="square" rtlCol="0">
            <a:spAutoFit/>
          </a:bodyPr>
          <a:lstStyle/>
          <a:p>
            <a:pPr algn="ctr"/>
            <a:r>
              <a:rPr lang="en-US" sz="3600" dirty="0"/>
              <a:t>Scrum-Agile Method</a:t>
            </a:r>
          </a:p>
          <a:p>
            <a:pPr marL="285750" indent="-285750">
              <a:lnSpc>
                <a:spcPct val="150000"/>
              </a:lnSpc>
              <a:buFont typeface="Arial" panose="020B0604020202020204" pitchFamily="34" charset="0"/>
              <a:buChar char="•"/>
            </a:pPr>
            <a:r>
              <a:rPr lang="en-US" sz="2800" dirty="0"/>
              <a:t>Projects with uncertainty</a:t>
            </a:r>
          </a:p>
          <a:p>
            <a:pPr marL="285750" indent="-285750">
              <a:lnSpc>
                <a:spcPct val="150000"/>
              </a:lnSpc>
              <a:buFont typeface="Arial" panose="020B0604020202020204" pitchFamily="34" charset="0"/>
              <a:buChar char="•"/>
            </a:pPr>
            <a:r>
              <a:rPr lang="en-US" sz="2800" dirty="0"/>
              <a:t>Requirement changes expected</a:t>
            </a:r>
          </a:p>
          <a:p>
            <a:pPr marL="285750" indent="-285750">
              <a:lnSpc>
                <a:spcPct val="150000"/>
              </a:lnSpc>
              <a:buFont typeface="Arial" panose="020B0604020202020204" pitchFamily="34" charset="0"/>
              <a:buChar char="•"/>
            </a:pPr>
            <a:r>
              <a:rPr lang="en-US" sz="2800" dirty="0"/>
              <a:t>Testing alongside development</a:t>
            </a:r>
          </a:p>
          <a:p>
            <a:pPr marL="285750" indent="-285750">
              <a:lnSpc>
                <a:spcPct val="150000"/>
              </a:lnSpc>
              <a:buFont typeface="Arial" panose="020B0604020202020204" pitchFamily="34" charset="0"/>
              <a:buChar char="•"/>
            </a:pPr>
            <a:r>
              <a:rPr lang="en-US" sz="2800" dirty="0"/>
              <a:t>Produces a working product throughout development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6498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2E62-D4A2-484D-BF9B-757697C95BFE}"/>
              </a:ext>
            </a:extLst>
          </p:cNvPr>
          <p:cNvSpPr>
            <a:spLocks noGrp="1"/>
          </p:cNvSpPr>
          <p:nvPr>
            <p:ph type="title"/>
          </p:nvPr>
        </p:nvSpPr>
        <p:spPr/>
        <p:txBody>
          <a:bodyPr/>
          <a:lstStyle/>
          <a:p>
            <a:pPr algn="ctr"/>
            <a:r>
              <a:rPr lang="en-US" dirty="0">
                <a:latin typeface="+mn-lt"/>
              </a:rPr>
              <a:t>Introducing the Scrum Team</a:t>
            </a:r>
          </a:p>
        </p:txBody>
      </p:sp>
      <p:sp>
        <p:nvSpPr>
          <p:cNvPr id="5" name="TextBox 4">
            <a:extLst>
              <a:ext uri="{FF2B5EF4-FFF2-40B4-BE49-F238E27FC236}">
                <a16:creationId xmlns:a16="http://schemas.microsoft.com/office/drawing/2014/main" id="{9423E0C5-10A8-49E0-BE0D-CE30BC6A1BD2}"/>
              </a:ext>
            </a:extLst>
          </p:cNvPr>
          <p:cNvSpPr txBox="1"/>
          <p:nvPr/>
        </p:nvSpPr>
        <p:spPr>
          <a:xfrm>
            <a:off x="838200" y="2371725"/>
            <a:ext cx="3495675" cy="2769989"/>
          </a:xfrm>
          <a:prstGeom prst="rect">
            <a:avLst/>
          </a:prstGeom>
          <a:noFill/>
        </p:spPr>
        <p:txBody>
          <a:bodyPr wrap="square" rtlCol="0">
            <a:spAutoFit/>
          </a:bodyPr>
          <a:lstStyle/>
          <a:p>
            <a:pPr algn="ctr"/>
            <a:r>
              <a:rPr lang="en-US" sz="3600" dirty="0"/>
              <a:t>Scrum</a:t>
            </a:r>
            <a:r>
              <a:rPr lang="en-US" dirty="0"/>
              <a:t> </a:t>
            </a:r>
            <a:r>
              <a:rPr lang="en-US" sz="3200" dirty="0"/>
              <a:t>Master</a:t>
            </a:r>
          </a:p>
          <a:p>
            <a:pPr marL="457200" indent="-457200">
              <a:buFont typeface="Arial" panose="020B0604020202020204" pitchFamily="34" charset="0"/>
              <a:buChar char="•"/>
            </a:pPr>
            <a:r>
              <a:rPr lang="en-US" sz="2400" dirty="0"/>
              <a:t>Facilitates Communication</a:t>
            </a:r>
          </a:p>
          <a:p>
            <a:pPr marL="457200" indent="-457200">
              <a:buFont typeface="Arial" panose="020B0604020202020204" pitchFamily="34" charset="0"/>
              <a:buChar char="•"/>
            </a:pPr>
            <a:r>
              <a:rPr lang="en-US" sz="2400" dirty="0"/>
              <a:t>Remove Impediments</a:t>
            </a:r>
          </a:p>
          <a:p>
            <a:pPr marL="457200" indent="-457200">
              <a:buFont typeface="Arial" panose="020B0604020202020204" pitchFamily="34" charset="0"/>
              <a:buChar char="•"/>
            </a:pPr>
            <a:r>
              <a:rPr lang="en-US" sz="2400" dirty="0"/>
              <a:t>Coaches Agile Practices</a:t>
            </a:r>
          </a:p>
          <a:p>
            <a:pPr algn="ctr"/>
            <a:endParaRPr lang="en-US" dirty="0"/>
          </a:p>
        </p:txBody>
      </p:sp>
      <p:sp>
        <p:nvSpPr>
          <p:cNvPr id="6" name="TextBox 5">
            <a:extLst>
              <a:ext uri="{FF2B5EF4-FFF2-40B4-BE49-F238E27FC236}">
                <a16:creationId xmlns:a16="http://schemas.microsoft.com/office/drawing/2014/main" id="{9BB911B6-F839-425A-AFCB-0831163C9F1C}"/>
              </a:ext>
            </a:extLst>
          </p:cNvPr>
          <p:cNvSpPr txBox="1"/>
          <p:nvPr/>
        </p:nvSpPr>
        <p:spPr>
          <a:xfrm>
            <a:off x="4552950" y="2371724"/>
            <a:ext cx="3495675" cy="2769989"/>
          </a:xfrm>
          <a:prstGeom prst="rect">
            <a:avLst/>
          </a:prstGeom>
          <a:noFill/>
        </p:spPr>
        <p:txBody>
          <a:bodyPr wrap="square" rtlCol="0">
            <a:spAutoFit/>
          </a:bodyPr>
          <a:lstStyle/>
          <a:p>
            <a:pPr algn="ctr"/>
            <a:r>
              <a:rPr lang="en-US" sz="3600" dirty="0"/>
              <a:t>Product Owner</a:t>
            </a:r>
            <a:endParaRPr lang="en-US" sz="3200" dirty="0"/>
          </a:p>
          <a:p>
            <a:pPr marL="457200" indent="-457200">
              <a:buFont typeface="Arial" panose="020B0604020202020204" pitchFamily="34" charset="0"/>
              <a:buChar char="•"/>
            </a:pPr>
            <a:r>
              <a:rPr lang="en-US" sz="2400" dirty="0"/>
              <a:t>Maintain Product Backlog</a:t>
            </a:r>
          </a:p>
          <a:p>
            <a:pPr marL="457200" indent="-457200">
              <a:buFont typeface="Arial" panose="020B0604020202020204" pitchFamily="34" charset="0"/>
              <a:buChar char="•"/>
            </a:pPr>
            <a:r>
              <a:rPr lang="en-US" sz="2400" dirty="0"/>
              <a:t>Interpret Business Requirements</a:t>
            </a:r>
          </a:p>
          <a:p>
            <a:pPr marL="457200" indent="-457200">
              <a:buFont typeface="Arial" panose="020B0604020202020204" pitchFamily="34" charset="0"/>
              <a:buChar char="•"/>
            </a:pPr>
            <a:r>
              <a:rPr lang="en-US" sz="2400" dirty="0"/>
              <a:t>Create User Stories</a:t>
            </a:r>
          </a:p>
          <a:p>
            <a:pPr algn="ctr"/>
            <a:endParaRPr lang="en-US" dirty="0"/>
          </a:p>
        </p:txBody>
      </p:sp>
      <p:sp>
        <p:nvSpPr>
          <p:cNvPr id="7" name="TextBox 6">
            <a:extLst>
              <a:ext uri="{FF2B5EF4-FFF2-40B4-BE49-F238E27FC236}">
                <a16:creationId xmlns:a16="http://schemas.microsoft.com/office/drawing/2014/main" id="{52B4A75D-B7B1-41BA-A51B-AE9B6BD2E0C7}"/>
              </a:ext>
            </a:extLst>
          </p:cNvPr>
          <p:cNvSpPr txBox="1"/>
          <p:nvPr/>
        </p:nvSpPr>
        <p:spPr>
          <a:xfrm>
            <a:off x="7858127" y="2371723"/>
            <a:ext cx="3819523" cy="2031325"/>
          </a:xfrm>
          <a:prstGeom prst="rect">
            <a:avLst/>
          </a:prstGeom>
          <a:noFill/>
        </p:spPr>
        <p:txBody>
          <a:bodyPr wrap="square" rtlCol="0">
            <a:spAutoFit/>
          </a:bodyPr>
          <a:lstStyle/>
          <a:p>
            <a:pPr algn="ctr"/>
            <a:r>
              <a:rPr lang="en-US" sz="3600" dirty="0"/>
              <a:t>Development Team</a:t>
            </a:r>
            <a:endParaRPr lang="en-US" sz="3200" dirty="0"/>
          </a:p>
          <a:p>
            <a:pPr marL="457200" indent="-457200">
              <a:buFont typeface="Arial" panose="020B0604020202020204" pitchFamily="34" charset="0"/>
              <a:buChar char="•"/>
            </a:pPr>
            <a:r>
              <a:rPr lang="en-US" sz="2400" dirty="0"/>
              <a:t>Self-Organizing</a:t>
            </a:r>
          </a:p>
          <a:p>
            <a:pPr marL="457200" indent="-457200">
              <a:buFont typeface="Arial" panose="020B0604020202020204" pitchFamily="34" charset="0"/>
              <a:buChar char="•"/>
            </a:pPr>
            <a:r>
              <a:rPr lang="en-US" sz="2400" dirty="0"/>
              <a:t>Testing &amp; Development</a:t>
            </a:r>
          </a:p>
          <a:p>
            <a:pPr marL="457200" indent="-457200">
              <a:buFont typeface="Arial" panose="020B0604020202020204" pitchFamily="34" charset="0"/>
              <a:buChar char="•"/>
            </a:pPr>
            <a:r>
              <a:rPr lang="en-US" sz="2400" dirty="0"/>
              <a:t>Cross-Functional</a:t>
            </a:r>
          </a:p>
          <a:p>
            <a:pPr algn="ctr"/>
            <a:endParaRPr lang="en-US" dirty="0"/>
          </a:p>
        </p:txBody>
      </p:sp>
    </p:spTree>
    <p:extLst>
      <p:ext uri="{BB962C8B-B14F-4D97-AF65-F5344CB8AC3E}">
        <p14:creationId xmlns:p14="http://schemas.microsoft.com/office/powerpoint/2010/main" val="98425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6E09-D5F3-41C7-9DD2-80E49288A4F6}"/>
              </a:ext>
            </a:extLst>
          </p:cNvPr>
          <p:cNvSpPr>
            <a:spLocks noGrp="1"/>
          </p:cNvSpPr>
          <p:nvPr>
            <p:ph type="title"/>
          </p:nvPr>
        </p:nvSpPr>
        <p:spPr/>
        <p:txBody>
          <a:bodyPr/>
          <a:lstStyle/>
          <a:p>
            <a:pPr algn="ctr"/>
            <a:r>
              <a:rPr lang="en-US" dirty="0">
                <a:latin typeface="+mn-lt"/>
              </a:rPr>
              <a:t>Scrum Approach – The Sprint</a:t>
            </a:r>
          </a:p>
        </p:txBody>
      </p:sp>
      <p:sp>
        <p:nvSpPr>
          <p:cNvPr id="3" name="TextBox 2">
            <a:extLst>
              <a:ext uri="{FF2B5EF4-FFF2-40B4-BE49-F238E27FC236}">
                <a16:creationId xmlns:a16="http://schemas.microsoft.com/office/drawing/2014/main" id="{553BEB53-9E85-4002-A772-6666A9DA57C7}"/>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B5E5772E-7C22-49A6-A9E1-02DA496BBDE3}"/>
              </a:ext>
            </a:extLst>
          </p:cNvPr>
          <p:cNvSpPr txBox="1"/>
          <p:nvPr/>
        </p:nvSpPr>
        <p:spPr>
          <a:xfrm>
            <a:off x="1866900" y="2387025"/>
            <a:ext cx="3133725" cy="20621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dirty="0"/>
              <a:t>Sprint Planning</a:t>
            </a:r>
          </a:p>
          <a:p>
            <a:pPr marL="285750" indent="-285750">
              <a:lnSpc>
                <a:spcPct val="150000"/>
              </a:lnSpc>
              <a:buFont typeface="Arial" panose="020B0604020202020204" pitchFamily="34" charset="0"/>
              <a:buChar char="•"/>
            </a:pPr>
            <a:r>
              <a:rPr lang="en-US" sz="3200" dirty="0"/>
              <a:t>Daily Scrum</a:t>
            </a:r>
          </a:p>
          <a:p>
            <a:pPr marL="285750" indent="-285750">
              <a:buFont typeface="Arial" panose="020B0604020202020204" pitchFamily="34" charset="0"/>
              <a:buChar char="•"/>
            </a:pPr>
            <a:endParaRPr lang="en-US" sz="3200" dirty="0"/>
          </a:p>
        </p:txBody>
      </p:sp>
      <p:sp>
        <p:nvSpPr>
          <p:cNvPr id="5" name="TextBox 4">
            <a:extLst>
              <a:ext uri="{FF2B5EF4-FFF2-40B4-BE49-F238E27FC236}">
                <a16:creationId xmlns:a16="http://schemas.microsoft.com/office/drawing/2014/main" id="{C66F8E60-F402-4FC7-AD32-CC900CD30F76}"/>
              </a:ext>
            </a:extLst>
          </p:cNvPr>
          <p:cNvSpPr txBox="1"/>
          <p:nvPr/>
        </p:nvSpPr>
        <p:spPr>
          <a:xfrm>
            <a:off x="6391274" y="2397948"/>
            <a:ext cx="4067175" cy="20621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dirty="0"/>
              <a:t>Sprint Review</a:t>
            </a:r>
          </a:p>
          <a:p>
            <a:pPr marL="285750" indent="-285750">
              <a:lnSpc>
                <a:spcPct val="150000"/>
              </a:lnSpc>
              <a:buFont typeface="Arial" panose="020B0604020202020204" pitchFamily="34" charset="0"/>
              <a:buChar char="•"/>
            </a:pPr>
            <a:r>
              <a:rPr lang="en-US" sz="3200" dirty="0"/>
              <a:t>Sprint Retrospective</a:t>
            </a:r>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382064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D961-99CC-44F4-80E7-9AA7F4DD479A}"/>
              </a:ext>
            </a:extLst>
          </p:cNvPr>
          <p:cNvSpPr>
            <a:spLocks noGrp="1"/>
          </p:cNvSpPr>
          <p:nvPr>
            <p:ph type="title"/>
          </p:nvPr>
        </p:nvSpPr>
        <p:spPr/>
        <p:txBody>
          <a:bodyPr/>
          <a:lstStyle/>
          <a:p>
            <a:pPr algn="ctr"/>
            <a:r>
              <a:rPr lang="en-US" dirty="0">
                <a:latin typeface="+mn-lt"/>
              </a:rPr>
              <a:t>How Scrum Helped Us</a:t>
            </a:r>
          </a:p>
        </p:txBody>
      </p:sp>
      <p:sp>
        <p:nvSpPr>
          <p:cNvPr id="4" name="TextBox 3">
            <a:extLst>
              <a:ext uri="{FF2B5EF4-FFF2-40B4-BE49-F238E27FC236}">
                <a16:creationId xmlns:a16="http://schemas.microsoft.com/office/drawing/2014/main" id="{32A2117E-D237-4405-B4C8-D59BFBE7FB39}"/>
              </a:ext>
            </a:extLst>
          </p:cNvPr>
          <p:cNvSpPr txBox="1"/>
          <p:nvPr/>
        </p:nvSpPr>
        <p:spPr>
          <a:xfrm>
            <a:off x="1581150" y="1562100"/>
            <a:ext cx="8705850" cy="326121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600" dirty="0"/>
              <a:t>Adapt to Changes</a:t>
            </a:r>
          </a:p>
          <a:p>
            <a:pPr marL="285750" indent="-285750">
              <a:lnSpc>
                <a:spcPct val="200000"/>
              </a:lnSpc>
              <a:buFont typeface="Arial" panose="020B0604020202020204" pitchFamily="34" charset="0"/>
              <a:buChar char="•"/>
            </a:pPr>
            <a:r>
              <a:rPr lang="en-US" sz="3600" dirty="0"/>
              <a:t>Organize Communication</a:t>
            </a:r>
          </a:p>
          <a:p>
            <a:pPr marL="285750" indent="-285750">
              <a:lnSpc>
                <a:spcPct val="200000"/>
              </a:lnSpc>
              <a:buFont typeface="Arial" panose="020B0604020202020204" pitchFamily="34" charset="0"/>
              <a:buChar char="•"/>
            </a:pPr>
            <a:r>
              <a:rPr lang="en-US" sz="3600" dirty="0"/>
              <a:t>Define Roles</a:t>
            </a:r>
          </a:p>
        </p:txBody>
      </p:sp>
    </p:spTree>
    <p:extLst>
      <p:ext uri="{BB962C8B-B14F-4D97-AF65-F5344CB8AC3E}">
        <p14:creationId xmlns:p14="http://schemas.microsoft.com/office/powerpoint/2010/main" val="245085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7E3C-BC90-4D2D-94CD-3DE35EBA295B}"/>
              </a:ext>
            </a:extLst>
          </p:cNvPr>
          <p:cNvSpPr>
            <a:spLocks noGrp="1"/>
          </p:cNvSpPr>
          <p:nvPr>
            <p:ph type="title"/>
          </p:nvPr>
        </p:nvSpPr>
        <p:spPr/>
        <p:txBody>
          <a:bodyPr/>
          <a:lstStyle/>
          <a:p>
            <a:pPr algn="ctr"/>
            <a:r>
              <a:rPr lang="en-US" dirty="0"/>
              <a:t>References</a:t>
            </a:r>
          </a:p>
        </p:txBody>
      </p:sp>
      <p:sp>
        <p:nvSpPr>
          <p:cNvPr id="3" name="TextBox 2">
            <a:extLst>
              <a:ext uri="{FF2B5EF4-FFF2-40B4-BE49-F238E27FC236}">
                <a16:creationId xmlns:a16="http://schemas.microsoft.com/office/drawing/2014/main" id="{2A000F73-5BAA-4506-9E20-DDE3780BB1DC}"/>
              </a:ext>
            </a:extLst>
          </p:cNvPr>
          <p:cNvSpPr txBox="1"/>
          <p:nvPr/>
        </p:nvSpPr>
        <p:spPr>
          <a:xfrm>
            <a:off x="1181100" y="2295525"/>
            <a:ext cx="10172700" cy="2031325"/>
          </a:xfrm>
          <a:prstGeom prst="rect">
            <a:avLst/>
          </a:prstGeom>
          <a:noFill/>
        </p:spPr>
        <p:txBody>
          <a:bodyPr wrap="square" rtlCol="0">
            <a:spAutoFit/>
          </a:bodyPr>
          <a:lstStyle/>
          <a:p>
            <a:r>
              <a:rPr lang="en-US" dirty="0"/>
              <a:t>Cobb, C. (2015) T</a:t>
            </a:r>
            <a:r>
              <a:rPr lang="en-US" b="0" i="0" dirty="0">
                <a:solidFill>
                  <a:srgbClr val="000000"/>
                </a:solidFill>
                <a:effectLst/>
              </a:rPr>
              <a:t>he Project Manager's Guide to Mastering Agile : Principles and Practices for an Adaptive Approach. Accessed at </a:t>
            </a:r>
            <a:r>
              <a:rPr lang="en-US" b="0" i="0" dirty="0">
                <a:solidFill>
                  <a:srgbClr val="000000"/>
                </a:solidFill>
                <a:effectLst/>
                <a:hlinkClick r:id="rId2"/>
              </a:rPr>
              <a:t>https://web-a-ebscohost-com.ezproxy.snhu.edu/ehost/ebookviewer/ebook/bmxlYmtfXzkzNzAwOV9fQU41?sid=8c8bd676-32fe-4da0-93ec-4b3699a62af4@sessionmgr4007&amp;vid=0&amp;format=EB&amp;rid=1</a:t>
            </a:r>
            <a:endParaRPr lang="en-US" b="0" i="0" dirty="0">
              <a:solidFill>
                <a:srgbClr val="000000"/>
              </a:solidFill>
              <a:effectLst/>
            </a:endParaRPr>
          </a:p>
          <a:p>
            <a:endParaRPr lang="en-US" dirty="0">
              <a:solidFill>
                <a:srgbClr val="000000"/>
              </a:solidFill>
            </a:endParaRPr>
          </a:p>
          <a:p>
            <a:r>
              <a:rPr lang="en-US" dirty="0" err="1">
                <a:solidFill>
                  <a:srgbClr val="000000"/>
                </a:solidFill>
              </a:rPr>
              <a:t>Schwaber</a:t>
            </a:r>
            <a:r>
              <a:rPr lang="en-US" dirty="0">
                <a:solidFill>
                  <a:srgbClr val="000000"/>
                </a:solidFill>
              </a:rPr>
              <a:t>, K. &amp; Sutherland, J. (2020) The 2020 Scrum Guide. Accessed at https://scrumguides.org/scrum-guide.html</a:t>
            </a:r>
            <a:endParaRPr lang="en-US" dirty="0"/>
          </a:p>
        </p:txBody>
      </p:sp>
    </p:spTree>
    <p:extLst>
      <p:ext uri="{BB962C8B-B14F-4D97-AF65-F5344CB8AC3E}">
        <p14:creationId xmlns:p14="http://schemas.microsoft.com/office/powerpoint/2010/main" val="2805960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845</Words>
  <Application>Microsoft Office PowerPoint</Application>
  <PresentationFormat>Widescreen</PresentationFormat>
  <Paragraphs>50</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Scrum-Agile Presentation</vt:lpstr>
      <vt:lpstr>Why use Scrum?</vt:lpstr>
      <vt:lpstr>Introducing the Scrum Team</vt:lpstr>
      <vt:lpstr>Scrum Approach – The Sprint</vt:lpstr>
      <vt:lpstr>How Scrum Helped Us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Presentation</dc:title>
  <dc:creator>Coplan, Tyler</dc:creator>
  <cp:lastModifiedBy>Coplan, Tyler</cp:lastModifiedBy>
  <cp:revision>10</cp:revision>
  <dcterms:created xsi:type="dcterms:W3CDTF">2021-06-18T17:41:48Z</dcterms:created>
  <dcterms:modified xsi:type="dcterms:W3CDTF">2021-06-20T23:14:04Z</dcterms:modified>
</cp:coreProperties>
</file>