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10287000" cx="18288000"/>
  <p:notesSz cx="6858000" cy="9144000"/>
  <p:embeddedFontLst>
    <p:embeddedFont>
      <p:font typeface="Be Vietnam Thin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1" roundtripDataSignature="AMtx7miMsUTAMclrQHhdrw4en2FC5jcr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C560A64-B53D-4EA0-B18D-D89F0B4C11D2}">
  <a:tblStyle styleId="{CC560A64-B53D-4EA0-B18D-D89F0B4C11D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VietnamThin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BeVietnamThin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BeVietnamThin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BeVietnamThin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 TDC made some alter</a:t>
            </a:r>
            <a:r>
              <a:rPr lang="en-US"/>
              <a:t>ations on 5/4/2021 to the original slide Sofia made to clarify a few of the project steps.</a:t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75adbeed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d75adbeed6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2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3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3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4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-70512" y="-235650"/>
            <a:ext cx="18429000" cy="10758300"/>
          </a:xfrm>
          <a:prstGeom prst="rect">
            <a:avLst/>
          </a:prstGeom>
          <a:solidFill>
            <a:srgbClr val="D8ED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405450" y="407375"/>
            <a:ext cx="174771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Computer Learning to Identify Depression in Reddit Social Media</a:t>
            </a:r>
            <a:endParaRPr b="1" i="0" sz="8000" u="none" cap="none" strike="noStrike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0500" y="4203575"/>
            <a:ext cx="8712836" cy="642112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8991600" y="7962900"/>
            <a:ext cx="8872220" cy="1198880"/>
          </a:xfrm>
          <a:prstGeom prst="rect">
            <a:avLst/>
          </a:prstGeom>
          <a:solidFill>
            <a:srgbClr val="D6E3BC"/>
          </a:soli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Leonardo Luchetti, Jiahui Ren, Ignacia Araya, Dante Dupont, Tyler DiNapoli-Chiappelli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11353800" y="9639300"/>
            <a:ext cx="669417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Mining - Spring 2021 - Professor Yilu Zhou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/>
        </p:nvSpPr>
        <p:spPr>
          <a:xfrm>
            <a:off x="3441454" y="8014951"/>
            <a:ext cx="11405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>
                <a:latin typeface="Times New Roman"/>
                <a:ea typeface="Times New Roman"/>
                <a:cs typeface="Times New Roman"/>
                <a:sym typeface="Times New Roman"/>
              </a:rPr>
              <a:t>Thank You For Watching</a:t>
            </a:r>
            <a:endParaRPr sz="6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788" y="1232500"/>
            <a:ext cx="15616426" cy="599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"/>
          <p:cNvPicPr preferRelativeResize="0"/>
          <p:nvPr/>
        </p:nvPicPr>
        <p:blipFill rotWithShape="1">
          <a:blip r:embed="rId3">
            <a:alphaModFix amt="12000"/>
          </a:blip>
          <a:srcRect b="0" l="0" r="0" t="0"/>
          <a:stretch/>
        </p:blipFill>
        <p:spPr>
          <a:xfrm>
            <a:off x="8145565" y="1392600"/>
            <a:ext cx="10142435" cy="88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/>
        </p:nvSpPr>
        <p:spPr>
          <a:xfrm>
            <a:off x="417850" y="770925"/>
            <a:ext cx="133275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Description</a:t>
            </a:r>
            <a:endParaRPr b="1" sz="8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613275" y="3072325"/>
            <a:ext cx="12773100" cy="4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254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Times New Roman"/>
              <a:buChar char="●"/>
            </a:pPr>
            <a:r>
              <a:rPr lang="en-US" sz="3100">
                <a:latin typeface="Times New Roman"/>
                <a:ea typeface="Times New Roman"/>
                <a:cs typeface="Times New Roman"/>
                <a:sym typeface="Times New Roman"/>
              </a:rPr>
              <a:t>7.1% of adults of all U.S. have suffered a major depressive episode [1]</a:t>
            </a:r>
            <a:endParaRPr sz="3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254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Times New Roman"/>
              <a:buChar char="●"/>
            </a:pPr>
            <a:r>
              <a:rPr lang="en-US" sz="3100">
                <a:latin typeface="Times New Roman"/>
                <a:ea typeface="Times New Roman"/>
                <a:cs typeface="Times New Roman"/>
                <a:sym typeface="Times New Roman"/>
              </a:rPr>
              <a:t>35% of adults with major depressive episodes did not receive treatment</a:t>
            </a:r>
            <a:endParaRPr sz="3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254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Times New Roman"/>
              <a:buChar char="●"/>
            </a:pPr>
            <a:r>
              <a:rPr lang="en-US" sz="3100">
                <a:latin typeface="Times New Roman"/>
                <a:ea typeface="Times New Roman"/>
                <a:cs typeface="Times New Roman"/>
                <a:sym typeface="Times New Roman"/>
              </a:rPr>
              <a:t>The earlier the treatment begins, the more effective it is</a:t>
            </a:r>
            <a:endParaRPr sz="3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254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Times New Roman"/>
              <a:buChar char="●"/>
            </a:pPr>
            <a:r>
              <a:rPr lang="en-US" sz="3100">
                <a:latin typeface="Times New Roman"/>
                <a:ea typeface="Times New Roman"/>
                <a:cs typeface="Times New Roman"/>
                <a:sym typeface="Times New Roman"/>
              </a:rPr>
              <a:t>How to Identify Depression in Text to Aid Early Detection</a:t>
            </a:r>
            <a:endParaRPr sz="3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254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Times New Roman"/>
              <a:buChar char="●"/>
            </a:pPr>
            <a:r>
              <a:rPr lang="en-US" sz="3100">
                <a:latin typeface="Times New Roman"/>
                <a:ea typeface="Times New Roman"/>
                <a:cs typeface="Times New Roman"/>
                <a:sym typeface="Times New Roman"/>
              </a:rPr>
              <a:t>Abundance</a:t>
            </a:r>
            <a:r>
              <a:rPr lang="en-US" sz="3100">
                <a:latin typeface="Times New Roman"/>
                <a:ea typeface="Times New Roman"/>
                <a:cs typeface="Times New Roman"/>
                <a:sym typeface="Times New Roman"/>
              </a:rPr>
              <a:t> of user generated content, which can be used for a good purpose</a:t>
            </a:r>
            <a:endParaRPr sz="3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 b="22694" l="0" r="0" t="22694"/>
          <a:stretch/>
        </p:blipFill>
        <p:spPr>
          <a:xfrm>
            <a:off x="457422" y="424871"/>
            <a:ext cx="17291875" cy="943725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"/>
          <p:cNvSpPr txBox="1"/>
          <p:nvPr/>
        </p:nvSpPr>
        <p:spPr>
          <a:xfrm>
            <a:off x="-380602" y="266912"/>
            <a:ext cx="102633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sz="8000">
              <a:solidFill>
                <a:srgbClr val="000000"/>
              </a:solidFill>
              <a:latin typeface="Be Vietnam Thin"/>
              <a:ea typeface="Be Vietnam Thin"/>
              <a:cs typeface="Be Vietnam Thin"/>
              <a:sym typeface="Be Vietnam Thin"/>
            </a:endParaRPr>
          </a:p>
        </p:txBody>
      </p:sp>
      <p:graphicFrame>
        <p:nvGraphicFramePr>
          <p:cNvPr id="102" name="Google Shape;102;p3"/>
          <p:cNvGraphicFramePr/>
          <p:nvPr/>
        </p:nvGraphicFramePr>
        <p:xfrm>
          <a:off x="1524000" y="23355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{CC560A64-B53D-4EA0-B18D-D89F0B4C11D2}</a:tableStyleId>
              </a:tblPr>
              <a:tblGrid>
                <a:gridCol w="3355975"/>
                <a:gridCol w="11237600"/>
              </a:tblGrid>
              <a:tr h="1153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Source</a:t>
                      </a:r>
                      <a:endParaRPr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Crawled data from Reddit through API</a:t>
                      </a:r>
                      <a:endParaRPr sz="2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D6E3BC"/>
                    </a:solidFill>
                  </a:tcPr>
                </a:tc>
              </a:tr>
              <a:tr h="1153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lang="en-US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Size</a:t>
                      </a:r>
                      <a:endParaRPr b="1"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lang="en-US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7095 rows (different subreddit entries) x 9 columns = 63,855</a:t>
                      </a:r>
                      <a:endParaRPr b="1"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t/>
                      </a:r>
                      <a:endParaRPr b="1"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DDD9C3"/>
                    </a:solidFill>
                  </a:tcPr>
                </a:tc>
              </a:tr>
              <a:tr h="1153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lang="en-US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Format</a:t>
                      </a:r>
                      <a:endParaRPr b="1"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lang="en-US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CSV</a:t>
                      </a:r>
                      <a:endParaRPr b="1"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DDD9C3"/>
                    </a:solidFill>
                  </a:tcPr>
                </a:tc>
              </a:tr>
              <a:tr h="1153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lang="en-US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Period</a:t>
                      </a:r>
                      <a:endParaRPr b="1"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lang="en-US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2009-2021</a:t>
                      </a:r>
                      <a:endParaRPr b="1"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DDD9C3"/>
                    </a:solidFill>
                  </a:tcPr>
                </a:tc>
              </a:tr>
              <a:tr h="1153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lang="en-US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Type</a:t>
                      </a:r>
                      <a:endParaRPr b="1"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Numeric (e.g. Score ), Text(e.g. Body), Categorical (e.g. Subreddit)</a:t>
                      </a:r>
                      <a:endParaRPr b="1"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DDD9C3"/>
                    </a:solidFill>
                  </a:tcPr>
                </a:tc>
              </a:tr>
              <a:tr h="1153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lang="en-US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Scale</a:t>
                      </a:r>
                      <a:endParaRPr b="1"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lang="en-US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Nominal(e.g. Title)</a:t>
                      </a:r>
                      <a:endParaRPr b="1"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DDD9C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/>
          <p:nvPr/>
        </p:nvSpPr>
        <p:spPr>
          <a:xfrm>
            <a:off x="0" y="0"/>
            <a:ext cx="9882633" cy="10282809"/>
          </a:xfrm>
          <a:custGeom>
            <a:rect b="b" l="l" r="r" t="t"/>
            <a:pathLst>
              <a:path extrusionOk="0" h="3479800" w="3093156">
                <a:moveTo>
                  <a:pt x="0" y="0"/>
                </a:moveTo>
                <a:lnTo>
                  <a:pt x="3093156" y="0"/>
                </a:lnTo>
                <a:lnTo>
                  <a:pt x="3093156" y="3479800"/>
                </a:lnTo>
                <a:lnTo>
                  <a:pt x="0" y="3479800"/>
                </a:lnTo>
                <a:close/>
              </a:path>
            </a:pathLst>
          </a:custGeom>
          <a:solidFill>
            <a:srgbClr val="D8EDE7"/>
          </a:solidFill>
          <a:ln>
            <a:noFill/>
          </a:ln>
        </p:spPr>
      </p:sp>
      <p:sp>
        <p:nvSpPr>
          <p:cNvPr id="108" name="Google Shape;108;p4"/>
          <p:cNvSpPr txBox="1"/>
          <p:nvPr/>
        </p:nvSpPr>
        <p:spPr>
          <a:xfrm>
            <a:off x="152400" y="190500"/>
            <a:ext cx="11063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Framework</a:t>
            </a:r>
            <a:endParaRPr b="1" sz="8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33600"/>
            <a:ext cx="9501025" cy="625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 txBox="1"/>
          <p:nvPr/>
        </p:nvSpPr>
        <p:spPr>
          <a:xfrm>
            <a:off x="10103850" y="470300"/>
            <a:ext cx="7880100" cy="89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Develop project idea.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Scrape data from specific subreddits using the Reddit API.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Read some text mining/computational linguistic research papers to figure out what features (X-variables) previous studies have used when applying Machine Learning to the task of identifying depression on social media.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In Python, create Machine Learning and Deep Learning models.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Test how good the models are at detecting things RELATED to depression, such as addiction and suicidal thoughts.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Present final results and conclusion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 txBox="1"/>
          <p:nvPr/>
        </p:nvSpPr>
        <p:spPr>
          <a:xfrm>
            <a:off x="194100" y="582275"/>
            <a:ext cx="96534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8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 b="1" sz="8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0"/>
          <p:cNvSpPr txBox="1"/>
          <p:nvPr/>
        </p:nvSpPr>
        <p:spPr>
          <a:xfrm>
            <a:off x="285750" y="2087625"/>
            <a:ext cx="15818700" cy="72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Imported Reddit data into Python and formed the dependent variable by labelling subreddits as “1” if it was likely indicative of depression, or “0” if not.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n-US" sz="3000" u="sng">
                <a:solidFill>
                  <a:schemeClr val="dk1"/>
                </a:solidFill>
              </a:rPr>
              <a:t>Deep Learning: </a:t>
            </a:r>
            <a:endParaRPr b="1" sz="3000" u="sng">
              <a:solidFill>
                <a:schemeClr val="dk1"/>
              </a:solidFill>
            </a:endParaRPr>
          </a:p>
          <a:p>
            <a:pPr indent="-4191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</a:pPr>
            <a:r>
              <a:rPr lang="en-US" sz="3000">
                <a:solidFill>
                  <a:schemeClr val="dk1"/>
                </a:solidFill>
              </a:rPr>
              <a:t>Stopwords were removed, any non-alphabetical characters were removed, and the Porter Stemmer was applied.</a:t>
            </a:r>
            <a:endParaRPr sz="3000">
              <a:solidFill>
                <a:schemeClr val="dk1"/>
              </a:solidFill>
            </a:endParaRPr>
          </a:p>
          <a:p>
            <a:pPr indent="-4191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</a:pPr>
            <a:r>
              <a:rPr lang="en-US" sz="3000">
                <a:solidFill>
                  <a:schemeClr val="dk1"/>
                </a:solidFill>
              </a:rPr>
              <a:t>Text was one-hot encoded at the word level.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n-US" sz="3000" u="sng">
                <a:solidFill>
                  <a:schemeClr val="dk1"/>
                </a:solidFill>
              </a:rPr>
              <a:t>For Machine Learning: </a:t>
            </a:r>
            <a:endParaRPr b="1" sz="3000" u="sng">
              <a:solidFill>
                <a:schemeClr val="dk1"/>
              </a:solidFill>
            </a:endParaRPr>
          </a:p>
          <a:p>
            <a:pPr indent="-4191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</a:pPr>
            <a:r>
              <a:rPr lang="en-US" sz="3000">
                <a:solidFill>
                  <a:schemeClr val="dk1"/>
                </a:solidFill>
              </a:rPr>
              <a:t>Non-alphabetical characters were removed and each post was tokenized.</a:t>
            </a:r>
            <a:endParaRPr sz="3000">
              <a:solidFill>
                <a:schemeClr val="dk1"/>
              </a:solidFill>
            </a:endParaRPr>
          </a:p>
          <a:p>
            <a:pPr indent="-4191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</a:pPr>
            <a:r>
              <a:rPr lang="en-US" sz="3000">
                <a:solidFill>
                  <a:schemeClr val="dk1"/>
                </a:solidFill>
              </a:rPr>
              <a:t>Three different feature sets were then created, per the guidelines of each of the three research papers the group consulted.</a:t>
            </a:r>
            <a:endParaRPr sz="3000">
              <a:solidFill>
                <a:schemeClr val="dk1"/>
              </a:solidFill>
            </a:endParaRPr>
          </a:p>
          <a:p>
            <a:pPr indent="-419100" lvl="5" marL="2743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</a:pPr>
            <a:r>
              <a:rPr lang="en-US" sz="3000">
                <a:solidFill>
                  <a:schemeClr val="dk1"/>
                </a:solidFill>
              </a:rPr>
              <a:t>Note: the research papers did not remove stopwords or apply stemmers; thus, neither did we.</a:t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117" name="Google Shape;11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3900" y="8060400"/>
            <a:ext cx="3174100" cy="22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75adbeed6_0_10"/>
          <p:cNvSpPr/>
          <p:nvPr/>
        </p:nvSpPr>
        <p:spPr>
          <a:xfrm>
            <a:off x="0" y="0"/>
            <a:ext cx="18280549" cy="2062216"/>
          </a:xfrm>
          <a:custGeom>
            <a:rect b="b" l="l" r="r" t="t"/>
            <a:pathLst>
              <a:path extrusionOk="0" h="1513553" w="6186311">
                <a:moveTo>
                  <a:pt x="0" y="0"/>
                </a:moveTo>
                <a:lnTo>
                  <a:pt x="6186311" y="0"/>
                </a:lnTo>
                <a:lnTo>
                  <a:pt x="6186311" y="1513553"/>
                </a:lnTo>
                <a:lnTo>
                  <a:pt x="0" y="1513553"/>
                </a:lnTo>
                <a:close/>
              </a:path>
            </a:pathLst>
          </a:custGeom>
          <a:solidFill>
            <a:srgbClr val="D8EDE7"/>
          </a:solidFill>
          <a:ln>
            <a:noFill/>
          </a:ln>
        </p:spPr>
      </p:sp>
      <p:sp>
        <p:nvSpPr>
          <p:cNvPr id="123" name="Google Shape;123;gd75adbeed6_0_10"/>
          <p:cNvSpPr txBox="1"/>
          <p:nvPr/>
        </p:nvSpPr>
        <p:spPr>
          <a:xfrm>
            <a:off x="455350" y="291150"/>
            <a:ext cx="166278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latin typeface="Times New Roman"/>
                <a:ea typeface="Times New Roman"/>
                <a:cs typeface="Times New Roman"/>
                <a:sym typeface="Times New Roman"/>
              </a:rPr>
              <a:t>Model Design - Deep Learning </a:t>
            </a:r>
            <a:endParaRPr b="1" sz="8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gd75adbeed6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75" y="2728750"/>
            <a:ext cx="8370650" cy="509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d75adbeed6_0_10"/>
          <p:cNvPicPr preferRelativeResize="0"/>
          <p:nvPr/>
        </p:nvPicPr>
        <p:blipFill rotWithShape="1">
          <a:blip r:embed="rId4">
            <a:alphaModFix/>
          </a:blip>
          <a:srcRect b="0" l="0" r="14089" t="0"/>
          <a:stretch/>
        </p:blipFill>
        <p:spPr>
          <a:xfrm>
            <a:off x="9213725" y="2502087"/>
            <a:ext cx="8875125" cy="5546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gd75adbeed6_0_10"/>
          <p:cNvCxnSpPr/>
          <p:nvPr/>
        </p:nvCxnSpPr>
        <p:spPr>
          <a:xfrm flipH="1">
            <a:off x="8794975" y="3486100"/>
            <a:ext cx="27900" cy="407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gd75adbeed6_0_10"/>
          <p:cNvSpPr txBox="1"/>
          <p:nvPr/>
        </p:nvSpPr>
        <p:spPr>
          <a:xfrm>
            <a:off x="797000" y="8220575"/>
            <a:ext cx="172956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LSTM and Dense, LSTM with a dropout layer and Dense, RNN, Dense with sigmoid activation, Dense with ReLU activation, and Dense with ReLU and sigmoid activations</a:t>
            </a:r>
            <a:endParaRPr sz="2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/>
          <p:nvPr/>
        </p:nvSpPr>
        <p:spPr>
          <a:xfrm>
            <a:off x="0" y="0"/>
            <a:ext cx="18280549" cy="2062216"/>
          </a:xfrm>
          <a:custGeom>
            <a:rect b="b" l="l" r="r" t="t"/>
            <a:pathLst>
              <a:path extrusionOk="0" h="1513553" w="6186311">
                <a:moveTo>
                  <a:pt x="0" y="0"/>
                </a:moveTo>
                <a:lnTo>
                  <a:pt x="6186311" y="0"/>
                </a:lnTo>
                <a:lnTo>
                  <a:pt x="6186311" y="1513553"/>
                </a:lnTo>
                <a:lnTo>
                  <a:pt x="0" y="1513553"/>
                </a:lnTo>
                <a:close/>
              </a:path>
            </a:pathLst>
          </a:custGeom>
          <a:solidFill>
            <a:srgbClr val="D8EDE7"/>
          </a:solidFill>
          <a:ln>
            <a:noFill/>
          </a:ln>
        </p:spPr>
      </p:sp>
      <p:sp>
        <p:nvSpPr>
          <p:cNvPr id="133" name="Google Shape;133;p7"/>
          <p:cNvSpPr txBox="1"/>
          <p:nvPr/>
        </p:nvSpPr>
        <p:spPr>
          <a:xfrm>
            <a:off x="455350" y="291150"/>
            <a:ext cx="167418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latin typeface="Times New Roman"/>
                <a:ea typeface="Times New Roman"/>
                <a:cs typeface="Times New Roman"/>
                <a:sym typeface="Times New Roman"/>
              </a:rPr>
              <a:t>Model Design - Machine Learning</a:t>
            </a:r>
            <a:endParaRPr b="1" sz="8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7"/>
          <p:cNvSpPr txBox="1"/>
          <p:nvPr/>
        </p:nvSpPr>
        <p:spPr>
          <a:xfrm>
            <a:off x="879350" y="3867163"/>
            <a:ext cx="80448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D</a:t>
            </a:r>
            <a:r>
              <a:rPr lang="en-US" sz="3000">
                <a:solidFill>
                  <a:schemeClr val="dk1"/>
                </a:solidFill>
              </a:rPr>
              <a:t>epression Detection from Social Media Texts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Utilizing Neural Networks and Linguistic Metadata for Early Detection of Depression Indications in Text Sequences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In an Absolute State: Elevated Use of Absolutist Words Is a Marker Specific to Anxiety, Depression, and Suicidal Ideation</a:t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35" name="Google Shape;135;p7"/>
          <p:cNvSpPr txBox="1"/>
          <p:nvPr/>
        </p:nvSpPr>
        <p:spPr>
          <a:xfrm>
            <a:off x="11807950" y="4086825"/>
            <a:ext cx="5389200" cy="3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L</a:t>
            </a:r>
            <a:r>
              <a:rPr lang="en-US" sz="3000">
                <a:solidFill>
                  <a:schemeClr val="dk1"/>
                </a:solidFill>
              </a:rPr>
              <a:t>ogistic Regression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K-NN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Classification tree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Random Forest Classifier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Adaboost</a:t>
            </a:r>
            <a:endParaRPr sz="3000"/>
          </a:p>
        </p:txBody>
      </p:sp>
      <p:sp>
        <p:nvSpPr>
          <p:cNvPr id="136" name="Google Shape;136;p7"/>
          <p:cNvSpPr txBox="1"/>
          <p:nvPr/>
        </p:nvSpPr>
        <p:spPr>
          <a:xfrm>
            <a:off x="11807950" y="3125425"/>
            <a:ext cx="5389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Models</a:t>
            </a:r>
            <a:endParaRPr b="1" sz="3000"/>
          </a:p>
        </p:txBody>
      </p:sp>
      <p:sp>
        <p:nvSpPr>
          <p:cNvPr id="137" name="Google Shape;137;p7"/>
          <p:cNvSpPr txBox="1"/>
          <p:nvPr/>
        </p:nvSpPr>
        <p:spPr>
          <a:xfrm>
            <a:off x="879350" y="3125425"/>
            <a:ext cx="5389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Sets of Features</a:t>
            </a:r>
            <a:endParaRPr b="1" sz="3000"/>
          </a:p>
        </p:txBody>
      </p:sp>
      <p:cxnSp>
        <p:nvCxnSpPr>
          <p:cNvPr id="138" name="Google Shape;138;p7"/>
          <p:cNvCxnSpPr/>
          <p:nvPr/>
        </p:nvCxnSpPr>
        <p:spPr>
          <a:xfrm flipH="1" rot="10800000">
            <a:off x="8860100" y="4605075"/>
            <a:ext cx="2231100" cy="2247300"/>
          </a:xfrm>
          <a:prstGeom prst="straightConnector1">
            <a:avLst/>
          </a:prstGeom>
          <a:noFill/>
          <a:ln cap="flat" cmpd="sng" w="76200">
            <a:solidFill>
              <a:srgbClr val="434343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7"/>
          <p:cNvCxnSpPr/>
          <p:nvPr/>
        </p:nvCxnSpPr>
        <p:spPr>
          <a:xfrm>
            <a:off x="8763225" y="4842900"/>
            <a:ext cx="2376900" cy="2009400"/>
          </a:xfrm>
          <a:prstGeom prst="straightConnector1">
            <a:avLst/>
          </a:prstGeom>
          <a:noFill/>
          <a:ln cap="flat" cmpd="sng" w="76200">
            <a:solidFill>
              <a:srgbClr val="434343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/>
          <p:nvPr/>
        </p:nvSpPr>
        <p:spPr>
          <a:xfrm>
            <a:off x="498062" y="342956"/>
            <a:ext cx="17291875" cy="9437258"/>
          </a:xfrm>
          <a:custGeom>
            <a:rect b="b" l="l" r="r" t="t"/>
            <a:pathLst>
              <a:path extrusionOk="0" h="3192356" w="5849350">
                <a:moveTo>
                  <a:pt x="0" y="0"/>
                </a:moveTo>
                <a:lnTo>
                  <a:pt x="5849350" y="0"/>
                </a:lnTo>
                <a:lnTo>
                  <a:pt x="5849350" y="3192356"/>
                </a:lnTo>
                <a:lnTo>
                  <a:pt x="0" y="3192356"/>
                </a:lnTo>
                <a:close/>
              </a:path>
            </a:pathLst>
          </a:custGeom>
          <a:solidFill>
            <a:srgbClr val="D8EDE7"/>
          </a:solidFill>
          <a:ln>
            <a:noFill/>
          </a:ln>
        </p:spPr>
      </p:sp>
      <p:sp>
        <p:nvSpPr>
          <p:cNvPr id="145" name="Google Shape;145;p5"/>
          <p:cNvSpPr txBox="1"/>
          <p:nvPr/>
        </p:nvSpPr>
        <p:spPr>
          <a:xfrm>
            <a:off x="381000" y="342900"/>
            <a:ext cx="4354195" cy="1435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b="1" sz="8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7874000" y="4959350"/>
            <a:ext cx="25400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7" name="Google Shape;147;p5"/>
          <p:cNvGraphicFramePr/>
          <p:nvPr/>
        </p:nvGraphicFramePr>
        <p:xfrm>
          <a:off x="1903095" y="17786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{CC560A64-B53D-4EA0-B18D-D89F0B4C11D2}</a:tableStyleId>
              </a:tblPr>
              <a:tblGrid>
                <a:gridCol w="2519050"/>
                <a:gridCol w="3355350"/>
                <a:gridCol w="2868925"/>
                <a:gridCol w="2868925"/>
                <a:gridCol w="2868925"/>
              </a:tblGrid>
              <a:tr h="1184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cap="none" strike="noStrike"/>
                        <a:t>Deep Learning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cap="none" strike="noStrike"/>
                        <a:t>Psycholinguistic Markers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cap="none" strike="noStrike"/>
                        <a:t>Metadata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cap="none" strike="noStrike"/>
                        <a:t>Absolutist Word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solidFill>
                      <a:srgbClr val="76923C"/>
                    </a:solidFill>
                  </a:tcPr>
                </a:tc>
              </a:tr>
              <a:tr h="1274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cap="none" strike="noStrike"/>
                        <a:t>Best Model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cap="none" strike="noStrike"/>
                        <a:t>2 Dense Layers with Sigmoid Activation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cap="none" strike="noStrike"/>
                        <a:t> AdaBoost(with Decision Tree Classifier)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cap="none" strike="noStrike"/>
                        <a:t>AdaBoost(with Decision Tree Classifier)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cap="none" strike="noStrike"/>
                        <a:t>AdaBoost(with Decision Tree Classifier)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solidFill>
                      <a:srgbClr val="D6E3BC"/>
                    </a:solidFill>
                  </a:tcPr>
                </a:tc>
              </a:tr>
              <a:tr h="1274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US" sz="2400" u="sng" cap="none" strike="noStrike"/>
                        <a:t>Accuracy Score</a:t>
                      </a:r>
                      <a:endParaRPr b="1" sz="2400" u="sng" cap="none" strike="noStrike"/>
                    </a:p>
                  </a:txBody>
                  <a:tcPr marT="45725" marB="45725" marR="91450" marL="91450"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US" sz="2400" u="sng" cap="none" strike="noStrike"/>
                        <a:t>1.00</a:t>
                      </a:r>
                      <a:endParaRPr b="1" sz="2400" u="sng" cap="none" strike="noStrike"/>
                    </a:p>
                  </a:txBody>
                  <a:tcPr marT="45725" marB="45725" marR="91450" marL="91450"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US" sz="2400" u="sng" cap="none" strike="noStrike"/>
                        <a:t>1.00</a:t>
                      </a:r>
                      <a:endParaRPr b="1" sz="2400" u="sng" cap="none" strike="noStrike"/>
                    </a:p>
                  </a:txBody>
                  <a:tcPr marT="45725" marB="45725" marR="91450" marL="91450"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US" sz="2400" u="sng" cap="none" strike="noStrike"/>
                        <a:t>1.00</a:t>
                      </a:r>
                      <a:endParaRPr b="1" sz="2400" u="sng" cap="none" strike="noStrike"/>
                    </a:p>
                  </a:txBody>
                  <a:tcPr marT="45725" marB="45725" marR="91450" marL="91450"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cap="none" strike="noStrike"/>
                        <a:t>0.77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solidFill>
                      <a:srgbClr val="EAF1DD"/>
                    </a:solidFill>
                  </a:tcPr>
                </a:tc>
              </a:tr>
              <a:tr h="1274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cap="none" strike="noStrike"/>
                        <a:t>F score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cap="none" strike="noStrike"/>
                        <a:t>1.00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cap="none" strike="noStrike"/>
                        <a:t>1.00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cap="none" strike="noStrike"/>
                        <a:t>1.00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cap="none" strike="noStrike"/>
                        <a:t>0.84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solidFill>
                      <a:srgbClr val="D6E3BC"/>
                    </a:solidFill>
                  </a:tcPr>
                </a:tc>
              </a:tr>
              <a:tr h="1274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cap="none" strike="noStrike"/>
                        <a:t>False Negative Rate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cap="none" strike="noStrike"/>
                        <a:t>0.00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cap="none" strike="noStrike"/>
                        <a:t>0.00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cap="none" strike="noStrike"/>
                        <a:t>0.00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cap="none" strike="noStrike"/>
                        <a:t>0.07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solidFill>
                      <a:srgbClr val="EAF1DD"/>
                    </a:solidFill>
                  </a:tcPr>
                </a:tc>
              </a:tr>
              <a:tr h="1274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US" sz="2400" u="sng" cap="none" strike="noStrike"/>
                        <a:t>Accuracy Score</a:t>
                      </a:r>
                      <a:r>
                        <a:rPr lang="en-US" sz="2400" u="none" cap="none" strike="noStrike"/>
                        <a:t> when Tested with New Data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US" sz="2400" u="sng" cap="none" strike="noStrike"/>
                        <a:t>0.91</a:t>
                      </a:r>
                      <a:endParaRPr b="1" sz="2400" u="sng" cap="none" strike="noStrike"/>
                    </a:p>
                  </a:txBody>
                  <a:tcPr marT="45725" marB="45725" marR="91450" marL="91450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cap="none" strike="noStrike"/>
                        <a:t>0.77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cap="none" strike="noStrike"/>
                        <a:t>0.67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cap="none" strike="noStrike"/>
                        <a:t>0.84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solidFill>
                      <a:srgbClr val="D6E3B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/>
          <p:nvPr/>
        </p:nvSpPr>
        <p:spPr>
          <a:xfrm>
            <a:off x="-7275" y="900"/>
            <a:ext cx="18293842" cy="10287367"/>
          </a:xfrm>
          <a:custGeom>
            <a:rect b="b" l="l" r="r" t="t"/>
            <a:pathLst>
              <a:path extrusionOk="0" h="3192356" w="5849350">
                <a:moveTo>
                  <a:pt x="0" y="0"/>
                </a:moveTo>
                <a:lnTo>
                  <a:pt x="5849350" y="0"/>
                </a:lnTo>
                <a:lnTo>
                  <a:pt x="5849350" y="3192356"/>
                </a:lnTo>
                <a:lnTo>
                  <a:pt x="0" y="3192356"/>
                </a:lnTo>
                <a:close/>
              </a:path>
            </a:pathLst>
          </a:custGeom>
          <a:solidFill>
            <a:srgbClr val="D8EDE7"/>
          </a:solidFill>
          <a:ln>
            <a:noFill/>
          </a:ln>
        </p:spPr>
      </p:sp>
      <p:sp>
        <p:nvSpPr>
          <p:cNvPr id="153" name="Google Shape;153;p11"/>
          <p:cNvSpPr txBox="1"/>
          <p:nvPr/>
        </p:nvSpPr>
        <p:spPr>
          <a:xfrm>
            <a:off x="0" y="266700"/>
            <a:ext cx="105975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11"/>
          <p:cNvSpPr txBox="1"/>
          <p:nvPr/>
        </p:nvSpPr>
        <p:spPr>
          <a:xfrm>
            <a:off x="220775" y="516400"/>
            <a:ext cx="1504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 and Future Directions</a:t>
            </a:r>
            <a:r>
              <a:rPr b="1" lang="en-US" sz="2800">
                <a:solidFill>
                  <a:srgbClr val="000000"/>
                </a:solidFill>
              </a:rPr>
              <a:t> - </a:t>
            </a:r>
            <a:endParaRPr b="1" sz="2800">
              <a:solidFill>
                <a:srgbClr val="000000"/>
              </a:solidFill>
            </a:endParaRPr>
          </a:p>
        </p:txBody>
      </p:sp>
      <p:sp>
        <p:nvSpPr>
          <p:cNvPr id="155" name="Google Shape;155;p11"/>
          <p:cNvSpPr txBox="1"/>
          <p:nvPr/>
        </p:nvSpPr>
        <p:spPr>
          <a:xfrm>
            <a:off x="387700" y="2820875"/>
            <a:ext cx="15574800" cy="57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Psycholinguistic markers prove to be effective for noticing depression patterns on our selected subreddits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results show the power and adaptability of a well tuned deep learning model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research across the rest of Reddit and other social media sites would be the ideal place for us to focus future research. 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our models do not diagnose depression and can not do so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could be useful as the basis for future research looking to better track people’s mental health online and create systems of support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6" name="Google Shape;15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14251" y="7778601"/>
            <a:ext cx="2314225" cy="231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85175" y="794087"/>
            <a:ext cx="3901399" cy="1870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7C26C5C9B7584B2E988F1B2C73E2F146</vt:lpwstr>
  </property>
  <property fmtid="{D5CDD505-2E9C-101B-9397-08002B2CF9AE}" pid="3" name="KSOProductBuildVer">
    <vt:lpwstr>2052-11.1.0.10495</vt:lpwstr>
  </property>
</Properties>
</file>