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media/image6.jpeg" ContentType="image/jpeg"/>
  <Override PartName="/ppt/media/image9.png" ContentType="image/png"/>
  <Override PartName="/ppt/media/image7.jpeg" ContentType="image/jpeg"/>
  <Override PartName="/ppt/media/image8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3587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5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2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669960" y="1028880"/>
            <a:ext cx="10850400" cy="0"/>
          </a:xfrm>
          <a:prstGeom prst="line">
            <a:avLst/>
          </a:prstGeom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669960" y="1028880"/>
            <a:ext cx="10850400" cy="0"/>
          </a:xfrm>
          <a:prstGeom prst="line">
            <a:avLst/>
          </a:prstGeom>
          <a:ln w="3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2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3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69960" y="2877840"/>
            <a:ext cx="1084896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0" lang="en-US" sz="2000" spc="-1" strike="noStrike">
                <a:solidFill>
                  <a:srgbClr val="768394"/>
                </a:solidFill>
                <a:latin typeface="Arial"/>
                <a:ea typeface="DejaVu Sans"/>
              </a:rPr>
              <a:t>Data Mining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0" lang="en-US" sz="2000" spc="-1" strike="noStrike">
                <a:solidFill>
                  <a:srgbClr val="768394"/>
                </a:solidFill>
                <a:latin typeface="Arial"/>
                <a:ea typeface="DejaVu Sans"/>
              </a:rPr>
              <a:t>TEAM #2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69960" y="1785600"/>
            <a:ext cx="10848960" cy="10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768394"/>
                </a:solidFill>
                <a:latin typeface="Arial"/>
                <a:ea typeface="DejaVu Sans"/>
              </a:rPr>
              <a:t>Run Airbnb  vs  Sell Property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060560" y="4842000"/>
            <a:ext cx="9912240" cy="20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algn="ctr">
              <a:lnSpc>
                <a:spcPct val="100000"/>
              </a:lnSpc>
              <a:spcBef>
                <a:spcPts val="998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Changrui Xin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Erin E McNally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Jonathan Pena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Jiahui Ren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Tyler DiNapoli-Chiappelli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Matthew T Rogers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8"/>
              </a:spcBef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31840" y="2978280"/>
            <a:ext cx="64476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08080"/>
          </a:solidFill>
          <a:ln w="572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"/>
          <p:cNvSpPr/>
          <p:nvPr/>
        </p:nvSpPr>
        <p:spPr>
          <a:xfrm>
            <a:off x="396720" y="3043080"/>
            <a:ext cx="314640" cy="435240"/>
          </a:xfrm>
          <a:custGeom>
            <a:avLst/>
            <a:gdLst/>
            <a:ahLst/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712800" y="3479760"/>
            <a:ext cx="115174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"/>
          <p:cNvSpPr/>
          <p:nvPr/>
        </p:nvSpPr>
        <p:spPr>
          <a:xfrm>
            <a:off x="1153800" y="182160"/>
            <a:ext cx="541836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291" name="文本框 16" descr=""/>
          <p:cNvPicPr/>
          <p:nvPr/>
        </p:nvPicPr>
        <p:blipFill>
          <a:blip r:embed="rId1"/>
          <a:stretch/>
        </p:blipFill>
        <p:spPr>
          <a:xfrm>
            <a:off x="98280" y="154080"/>
            <a:ext cx="857520" cy="922320"/>
          </a:xfrm>
          <a:prstGeom prst="rect">
            <a:avLst/>
          </a:prstGeom>
          <a:ln>
            <a:noFill/>
          </a:ln>
        </p:spPr>
      </p:pic>
      <p:sp>
        <p:nvSpPr>
          <p:cNvPr id="292" name="Line 5"/>
          <p:cNvSpPr/>
          <p:nvPr/>
        </p:nvSpPr>
        <p:spPr>
          <a:xfrm>
            <a:off x="1055520" y="0"/>
            <a:ext cx="0" cy="1152360"/>
          </a:xfrm>
          <a:prstGeom prst="line">
            <a:avLst/>
          </a:prstGeom>
          <a:ln w="15840">
            <a:solidFill>
              <a:srgbClr val="76839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1055520" y="1265400"/>
            <a:ext cx="8520480" cy="548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Mining techniques are regarded as sophisticated. “Take the median” is derided as brute statistical force. What’s the difference in our project?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grabbed 26 records from the historical data at random, standardized them, chopped off the DV, and fed them into Python as a “new data” test. But it’s a test we know all the answers to!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KNN Model: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Applying the KNN model to these 26 records gave us 26 predicted prices (shock!). Since we know what the values actually are, we calculated the ASE for this trial.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ASE = 0.987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Naive Median Model: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Taking the median of all historical prices gets us $552,614.89 as the predicted value for all future prices.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ASE = 1.037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231840" y="4919760"/>
            <a:ext cx="6447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08080"/>
          </a:solidFill>
          <a:ln w="5724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428760" y="4987800"/>
            <a:ext cx="249120" cy="420840"/>
          </a:xfrm>
          <a:custGeom>
            <a:avLst/>
            <a:gdLst/>
            <a:ahLst/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09480" y="262080"/>
            <a:ext cx="10971360" cy="6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  <a:ea typeface="DejaVu Sans"/>
              </a:rPr>
              <a:t>KNN vs. Naive Median Model 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52600" y="1117440"/>
            <a:ext cx="11058480" cy="66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For instant side-by-side comparability, we took the ratio of the two ASEs.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This ratio shows that the “naive median” prediction is only 5% more error-prone than KNN: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Naive Median Model ASE / KNN ASE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= 1.037 / 0.987 = 1.05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However, 5% more average error is quite a lot in business terms!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Taking the 26 kNN estimates and subtracting the median value of $552,614.89 from each of them often yields a difference of prediction in the hundreds of thousands or even millions of dollars! 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Top three examples: $8,927,857.82,      $8,289,042.42,         $5,100,618.69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10956960" y="379440"/>
            <a:ext cx="623880" cy="2081160"/>
          </a:xfrm>
          <a:custGeom>
            <a:avLst/>
            <a:gdLst/>
            <a:ahLst/>
            <a:rect l="l" t="t" r="r" b="b"/>
            <a:pathLst>
              <a:path w="694795" h="2294755">
                <a:moveTo>
                  <a:pt x="437721" y="335982"/>
                </a:moveTo>
                <a:cubicBezTo>
                  <a:pt x="437721" y="335982"/>
                  <a:pt x="479409" y="342902"/>
                  <a:pt x="486357" y="349822"/>
                </a:cubicBezTo>
                <a:cubicBezTo>
                  <a:pt x="500253" y="349822"/>
                  <a:pt x="534992" y="356742"/>
                  <a:pt x="555836" y="377501"/>
                </a:cubicBezTo>
                <a:cubicBezTo>
                  <a:pt x="576672" y="391335"/>
                  <a:pt x="611391" y="384427"/>
                  <a:pt x="611420" y="384421"/>
                </a:cubicBezTo>
                <a:cubicBezTo>
                  <a:pt x="611420" y="384421"/>
                  <a:pt x="667003" y="405181"/>
                  <a:pt x="673951" y="412101"/>
                </a:cubicBezTo>
                <a:cubicBezTo>
                  <a:pt x="673951" y="419021"/>
                  <a:pt x="673951" y="474380"/>
                  <a:pt x="680899" y="515899"/>
                </a:cubicBezTo>
                <a:cubicBezTo>
                  <a:pt x="680899" y="515899"/>
                  <a:pt x="673951" y="654296"/>
                  <a:pt x="673951" y="744254"/>
                </a:cubicBezTo>
                <a:cubicBezTo>
                  <a:pt x="673951" y="819087"/>
                  <a:pt x="678759" y="802939"/>
                  <a:pt x="680899" y="799613"/>
                </a:cubicBezTo>
                <a:cubicBezTo>
                  <a:pt x="680899" y="813453"/>
                  <a:pt x="694795" y="931091"/>
                  <a:pt x="687847" y="944931"/>
                </a:cubicBezTo>
                <a:cubicBezTo>
                  <a:pt x="680899" y="965690"/>
                  <a:pt x="625316" y="1145607"/>
                  <a:pt x="618368" y="1159447"/>
                </a:cubicBezTo>
                <a:cubicBezTo>
                  <a:pt x="618368" y="1166365"/>
                  <a:pt x="618368" y="1214787"/>
                  <a:pt x="618368" y="1214806"/>
                </a:cubicBezTo>
                <a:cubicBezTo>
                  <a:pt x="597539" y="1235550"/>
                  <a:pt x="590586" y="1249384"/>
                  <a:pt x="590576" y="1249405"/>
                </a:cubicBezTo>
                <a:cubicBezTo>
                  <a:pt x="590576" y="1311684"/>
                  <a:pt x="583628" y="1408562"/>
                  <a:pt x="583628" y="1450081"/>
                </a:cubicBezTo>
                <a:cubicBezTo>
                  <a:pt x="590576" y="1505440"/>
                  <a:pt x="576680" y="1623078"/>
                  <a:pt x="583628" y="1685357"/>
                </a:cubicBezTo>
                <a:cubicBezTo>
                  <a:pt x="590576" y="1740716"/>
                  <a:pt x="590576" y="1982911"/>
                  <a:pt x="583628" y="2059030"/>
                </a:cubicBezTo>
                <a:cubicBezTo>
                  <a:pt x="583628" y="2121309"/>
                  <a:pt x="583628" y="2117416"/>
                  <a:pt x="583628" y="2121308"/>
                </a:cubicBezTo>
                <a:cubicBezTo>
                  <a:pt x="576687" y="2142048"/>
                  <a:pt x="583614" y="2148975"/>
                  <a:pt x="583628" y="2148988"/>
                </a:cubicBezTo>
                <a:cubicBezTo>
                  <a:pt x="583628" y="2148988"/>
                  <a:pt x="583628" y="2162828"/>
                  <a:pt x="583628" y="2183587"/>
                </a:cubicBezTo>
                <a:cubicBezTo>
                  <a:pt x="583628" y="2204334"/>
                  <a:pt x="569750" y="2204347"/>
                  <a:pt x="569732" y="2204347"/>
                </a:cubicBezTo>
                <a:cubicBezTo>
                  <a:pt x="569732" y="2204347"/>
                  <a:pt x="569732" y="2204347"/>
                  <a:pt x="590576" y="2266626"/>
                </a:cubicBezTo>
                <a:cubicBezTo>
                  <a:pt x="590576" y="2266626"/>
                  <a:pt x="590576" y="2266626"/>
                  <a:pt x="591444" y="2266626"/>
                </a:cubicBezTo>
                <a:lnTo>
                  <a:pt x="597524" y="2266626"/>
                </a:lnTo>
                <a:cubicBezTo>
                  <a:pt x="597524" y="2266626"/>
                  <a:pt x="597524" y="2266626"/>
                  <a:pt x="597524" y="2287385"/>
                </a:cubicBezTo>
                <a:cubicBezTo>
                  <a:pt x="576680" y="2294305"/>
                  <a:pt x="562784" y="2294305"/>
                  <a:pt x="521096" y="2294305"/>
                </a:cubicBezTo>
                <a:cubicBezTo>
                  <a:pt x="486373" y="2294305"/>
                  <a:pt x="458591" y="2287392"/>
                  <a:pt x="458565" y="2287385"/>
                </a:cubicBezTo>
                <a:cubicBezTo>
                  <a:pt x="458565" y="2287385"/>
                  <a:pt x="458565" y="2287385"/>
                  <a:pt x="458565" y="2266626"/>
                </a:cubicBezTo>
                <a:cubicBezTo>
                  <a:pt x="458565" y="2266626"/>
                  <a:pt x="458565" y="2266626"/>
                  <a:pt x="458565" y="2265761"/>
                </a:cubicBezTo>
                <a:lnTo>
                  <a:pt x="458565" y="2259706"/>
                </a:lnTo>
                <a:cubicBezTo>
                  <a:pt x="458565" y="2259706"/>
                  <a:pt x="458565" y="2259706"/>
                  <a:pt x="465513" y="2232026"/>
                </a:cubicBezTo>
                <a:cubicBezTo>
                  <a:pt x="465513" y="2232026"/>
                  <a:pt x="465513" y="2232026"/>
                  <a:pt x="465513" y="2231161"/>
                </a:cubicBezTo>
                <a:lnTo>
                  <a:pt x="465513" y="2225106"/>
                </a:lnTo>
                <a:cubicBezTo>
                  <a:pt x="465513" y="2225106"/>
                  <a:pt x="465513" y="2225106"/>
                  <a:pt x="464644" y="2224241"/>
                </a:cubicBezTo>
                <a:lnTo>
                  <a:pt x="458565" y="2218187"/>
                </a:lnTo>
                <a:cubicBezTo>
                  <a:pt x="458565" y="2218187"/>
                  <a:pt x="458565" y="2218187"/>
                  <a:pt x="457696" y="2218187"/>
                </a:cubicBezTo>
                <a:lnTo>
                  <a:pt x="451617" y="2218187"/>
                </a:lnTo>
                <a:cubicBezTo>
                  <a:pt x="444669" y="2211267"/>
                  <a:pt x="465513" y="2197427"/>
                  <a:pt x="451617" y="2190507"/>
                </a:cubicBezTo>
                <a:cubicBezTo>
                  <a:pt x="437721" y="2190507"/>
                  <a:pt x="430773" y="2155908"/>
                  <a:pt x="430773" y="2135148"/>
                </a:cubicBezTo>
                <a:cubicBezTo>
                  <a:pt x="430773" y="2107469"/>
                  <a:pt x="409929" y="1941392"/>
                  <a:pt x="402981" y="1872193"/>
                </a:cubicBezTo>
                <a:cubicBezTo>
                  <a:pt x="389085" y="1796075"/>
                  <a:pt x="396033" y="1650757"/>
                  <a:pt x="389085" y="1588479"/>
                </a:cubicBezTo>
                <a:cubicBezTo>
                  <a:pt x="382139" y="1533131"/>
                  <a:pt x="361302" y="1429364"/>
                  <a:pt x="361294" y="1429322"/>
                </a:cubicBezTo>
                <a:cubicBezTo>
                  <a:pt x="361294" y="1429322"/>
                  <a:pt x="340450" y="1574639"/>
                  <a:pt x="340450" y="1602318"/>
                </a:cubicBezTo>
                <a:cubicBezTo>
                  <a:pt x="340450" y="1629998"/>
                  <a:pt x="291814" y="1886033"/>
                  <a:pt x="291814" y="1920632"/>
                </a:cubicBezTo>
                <a:cubicBezTo>
                  <a:pt x="291814" y="1955232"/>
                  <a:pt x="319606" y="2135148"/>
                  <a:pt x="319606" y="2162828"/>
                </a:cubicBezTo>
                <a:cubicBezTo>
                  <a:pt x="319606" y="2183587"/>
                  <a:pt x="326554" y="2225106"/>
                  <a:pt x="326554" y="2232026"/>
                </a:cubicBezTo>
                <a:cubicBezTo>
                  <a:pt x="326554" y="2238937"/>
                  <a:pt x="333483" y="2245848"/>
                  <a:pt x="333502" y="2245866"/>
                </a:cubicBezTo>
                <a:cubicBezTo>
                  <a:pt x="333502" y="2245866"/>
                  <a:pt x="333502" y="2245866"/>
                  <a:pt x="333502" y="2266626"/>
                </a:cubicBezTo>
                <a:cubicBezTo>
                  <a:pt x="333502" y="2266626"/>
                  <a:pt x="333502" y="2266626"/>
                  <a:pt x="243178" y="2280465"/>
                </a:cubicBezTo>
                <a:cubicBezTo>
                  <a:pt x="243178" y="2280465"/>
                  <a:pt x="243178" y="2280465"/>
                  <a:pt x="243178" y="2259706"/>
                </a:cubicBezTo>
                <a:cubicBezTo>
                  <a:pt x="243178" y="2259706"/>
                  <a:pt x="180647" y="2280465"/>
                  <a:pt x="111167" y="2287385"/>
                </a:cubicBezTo>
                <a:cubicBezTo>
                  <a:pt x="41707" y="2287385"/>
                  <a:pt x="23" y="2273554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8" y="2266626"/>
                </a:cubicBezTo>
                <a:lnTo>
                  <a:pt x="6948" y="2266626"/>
                </a:lnTo>
                <a:cubicBezTo>
                  <a:pt x="6948" y="2266626"/>
                  <a:pt x="6948" y="2245866"/>
                  <a:pt x="13896" y="2245866"/>
                </a:cubicBezTo>
                <a:cubicBezTo>
                  <a:pt x="20844" y="2238946"/>
                  <a:pt x="69479" y="2245866"/>
                  <a:pt x="90323" y="2238946"/>
                </a:cubicBezTo>
                <a:cubicBezTo>
                  <a:pt x="111159" y="2232029"/>
                  <a:pt x="145879" y="2211283"/>
                  <a:pt x="145907" y="2211267"/>
                </a:cubicBezTo>
                <a:cubicBezTo>
                  <a:pt x="145907" y="2211267"/>
                  <a:pt x="145907" y="2211267"/>
                  <a:pt x="145038" y="2210402"/>
                </a:cubicBezTo>
                <a:lnTo>
                  <a:pt x="138959" y="2204347"/>
                </a:lnTo>
                <a:cubicBezTo>
                  <a:pt x="138959" y="2204347"/>
                  <a:pt x="145907" y="2197427"/>
                  <a:pt x="152855" y="2197427"/>
                </a:cubicBezTo>
                <a:cubicBezTo>
                  <a:pt x="152855" y="2190507"/>
                  <a:pt x="152855" y="2169748"/>
                  <a:pt x="145907" y="2162828"/>
                </a:cubicBezTo>
                <a:cubicBezTo>
                  <a:pt x="132011" y="2148988"/>
                  <a:pt x="166751" y="2128228"/>
                  <a:pt x="152855" y="2114389"/>
                </a:cubicBezTo>
                <a:cubicBezTo>
                  <a:pt x="145907" y="2107469"/>
                  <a:pt x="138959" y="2079789"/>
                  <a:pt x="138959" y="2045190"/>
                </a:cubicBezTo>
                <a:cubicBezTo>
                  <a:pt x="138959" y="2003671"/>
                  <a:pt x="145907" y="1713036"/>
                  <a:pt x="138959" y="1664597"/>
                </a:cubicBezTo>
                <a:cubicBezTo>
                  <a:pt x="132011" y="1616158"/>
                  <a:pt x="132011" y="1498520"/>
                  <a:pt x="125063" y="1429322"/>
                </a:cubicBezTo>
                <a:cubicBezTo>
                  <a:pt x="118116" y="1360132"/>
                  <a:pt x="111169" y="1201007"/>
                  <a:pt x="111167" y="1200966"/>
                </a:cubicBezTo>
                <a:cubicBezTo>
                  <a:pt x="111167" y="1200966"/>
                  <a:pt x="111167" y="1200966"/>
                  <a:pt x="90323" y="1194046"/>
                </a:cubicBezTo>
                <a:cubicBezTo>
                  <a:pt x="90323" y="1194046"/>
                  <a:pt x="76427" y="1194046"/>
                  <a:pt x="76427" y="1180206"/>
                </a:cubicBezTo>
                <a:cubicBezTo>
                  <a:pt x="69479" y="1166366"/>
                  <a:pt x="62531" y="1069488"/>
                  <a:pt x="69479" y="1034889"/>
                </a:cubicBezTo>
                <a:cubicBezTo>
                  <a:pt x="76427" y="1000290"/>
                  <a:pt x="55584" y="854972"/>
                  <a:pt x="62531" y="778854"/>
                </a:cubicBezTo>
                <a:cubicBezTo>
                  <a:pt x="76427" y="695815"/>
                  <a:pt x="41688" y="522819"/>
                  <a:pt x="41688" y="502059"/>
                </a:cubicBezTo>
                <a:cubicBezTo>
                  <a:pt x="48636" y="481299"/>
                  <a:pt x="55584" y="474380"/>
                  <a:pt x="55584" y="453620"/>
                </a:cubicBezTo>
                <a:cubicBezTo>
                  <a:pt x="62531" y="432860"/>
                  <a:pt x="55584" y="405181"/>
                  <a:pt x="76427" y="391341"/>
                </a:cubicBezTo>
                <a:cubicBezTo>
                  <a:pt x="83371" y="391341"/>
                  <a:pt x="97253" y="391341"/>
                  <a:pt x="97271" y="391341"/>
                </a:cubicBezTo>
                <a:cubicBezTo>
                  <a:pt x="97271" y="391341"/>
                  <a:pt x="97271" y="391341"/>
                  <a:pt x="159803" y="370581"/>
                </a:cubicBezTo>
                <a:cubicBezTo>
                  <a:pt x="159803" y="370581"/>
                  <a:pt x="173699" y="363662"/>
                  <a:pt x="180647" y="363662"/>
                </a:cubicBezTo>
                <a:cubicBezTo>
                  <a:pt x="194543" y="356742"/>
                  <a:pt x="229282" y="342902"/>
                  <a:pt x="236230" y="342902"/>
                </a:cubicBezTo>
                <a:cubicBezTo>
                  <a:pt x="250121" y="335985"/>
                  <a:pt x="257069" y="356726"/>
                  <a:pt x="257074" y="356742"/>
                </a:cubicBezTo>
                <a:cubicBezTo>
                  <a:pt x="257074" y="356742"/>
                  <a:pt x="243178" y="356742"/>
                  <a:pt x="236230" y="356742"/>
                </a:cubicBezTo>
                <a:cubicBezTo>
                  <a:pt x="236230" y="363662"/>
                  <a:pt x="264022" y="412101"/>
                  <a:pt x="277918" y="460540"/>
                </a:cubicBezTo>
                <a:cubicBezTo>
                  <a:pt x="291810" y="508963"/>
                  <a:pt x="312644" y="557386"/>
                  <a:pt x="312658" y="557418"/>
                </a:cubicBezTo>
                <a:cubicBezTo>
                  <a:pt x="312658" y="557418"/>
                  <a:pt x="333502" y="502059"/>
                  <a:pt x="333502" y="495139"/>
                </a:cubicBezTo>
                <a:cubicBezTo>
                  <a:pt x="340444" y="495139"/>
                  <a:pt x="347386" y="488231"/>
                  <a:pt x="347398" y="488219"/>
                </a:cubicBezTo>
                <a:cubicBezTo>
                  <a:pt x="347398" y="488219"/>
                  <a:pt x="347398" y="488219"/>
                  <a:pt x="345661" y="488219"/>
                </a:cubicBezTo>
                <a:lnTo>
                  <a:pt x="333502" y="488219"/>
                </a:lnTo>
                <a:cubicBezTo>
                  <a:pt x="333502" y="488219"/>
                  <a:pt x="319606" y="474380"/>
                  <a:pt x="326554" y="467460"/>
                </a:cubicBezTo>
                <a:cubicBezTo>
                  <a:pt x="326554" y="460540"/>
                  <a:pt x="347398" y="425940"/>
                  <a:pt x="354346" y="425940"/>
                </a:cubicBezTo>
                <a:cubicBezTo>
                  <a:pt x="361290" y="419024"/>
                  <a:pt x="375176" y="460499"/>
                  <a:pt x="375189" y="460540"/>
                </a:cubicBezTo>
                <a:cubicBezTo>
                  <a:pt x="375189" y="467455"/>
                  <a:pt x="368250" y="481282"/>
                  <a:pt x="368242" y="481299"/>
                </a:cubicBezTo>
                <a:cubicBezTo>
                  <a:pt x="368242" y="481299"/>
                  <a:pt x="368242" y="508979"/>
                  <a:pt x="375189" y="529738"/>
                </a:cubicBezTo>
                <a:cubicBezTo>
                  <a:pt x="375189" y="550489"/>
                  <a:pt x="375189" y="564326"/>
                  <a:pt x="375189" y="564338"/>
                </a:cubicBezTo>
                <a:cubicBezTo>
                  <a:pt x="375189" y="564338"/>
                  <a:pt x="409929" y="522819"/>
                  <a:pt x="416877" y="508979"/>
                </a:cubicBezTo>
                <a:cubicBezTo>
                  <a:pt x="423825" y="495139"/>
                  <a:pt x="458565" y="419021"/>
                  <a:pt x="458565" y="384421"/>
                </a:cubicBezTo>
                <a:cubicBezTo>
                  <a:pt x="465509" y="342926"/>
                  <a:pt x="437754" y="335990"/>
                  <a:pt x="437721" y="335982"/>
                </a:cubicBezTo>
                <a:close/>
                <a:moveTo>
                  <a:pt x="337948" y="198"/>
                </a:moveTo>
                <a:cubicBezTo>
                  <a:pt x="363221" y="1594"/>
                  <a:pt x="382444" y="10005"/>
                  <a:pt x="391237" y="14708"/>
                </a:cubicBezTo>
                <a:cubicBezTo>
                  <a:pt x="393386" y="15193"/>
                  <a:pt x="395440" y="15806"/>
                  <a:pt x="397115" y="17369"/>
                </a:cubicBezTo>
                <a:cubicBezTo>
                  <a:pt x="399547" y="15061"/>
                  <a:pt x="412661" y="4582"/>
                  <a:pt x="431367" y="10780"/>
                </a:cubicBezTo>
                <a:cubicBezTo>
                  <a:pt x="445272" y="24600"/>
                  <a:pt x="466128" y="52241"/>
                  <a:pt x="466128" y="79882"/>
                </a:cubicBezTo>
                <a:cubicBezTo>
                  <a:pt x="459176" y="107523"/>
                  <a:pt x="466128" y="121344"/>
                  <a:pt x="466128" y="121344"/>
                </a:cubicBezTo>
                <a:lnTo>
                  <a:pt x="460045" y="115297"/>
                </a:lnTo>
                <a:cubicBezTo>
                  <a:pt x="459172" y="114449"/>
                  <a:pt x="457585" y="120759"/>
                  <a:pt x="455937" y="128101"/>
                </a:cubicBezTo>
                <a:cubicBezTo>
                  <a:pt x="460991" y="129268"/>
                  <a:pt x="465039" y="139860"/>
                  <a:pt x="465039" y="150452"/>
                </a:cubicBezTo>
                <a:cubicBezTo>
                  <a:pt x="465039" y="164332"/>
                  <a:pt x="465039" y="185152"/>
                  <a:pt x="465039" y="192093"/>
                </a:cubicBezTo>
                <a:cubicBezTo>
                  <a:pt x="458087" y="199033"/>
                  <a:pt x="451135" y="205973"/>
                  <a:pt x="451135" y="205973"/>
                </a:cubicBezTo>
                <a:lnTo>
                  <a:pt x="447659" y="198165"/>
                </a:lnTo>
                <a:cubicBezTo>
                  <a:pt x="445921" y="197298"/>
                  <a:pt x="444183" y="199033"/>
                  <a:pt x="444183" y="205973"/>
                </a:cubicBezTo>
                <a:cubicBezTo>
                  <a:pt x="444183" y="212913"/>
                  <a:pt x="437230" y="233734"/>
                  <a:pt x="437230" y="247614"/>
                </a:cubicBezTo>
                <a:cubicBezTo>
                  <a:pt x="430278" y="261494"/>
                  <a:pt x="423326" y="275375"/>
                  <a:pt x="423326" y="275375"/>
                </a:cubicBezTo>
                <a:cubicBezTo>
                  <a:pt x="423306" y="275395"/>
                  <a:pt x="416374" y="282345"/>
                  <a:pt x="416374" y="303135"/>
                </a:cubicBezTo>
                <a:cubicBezTo>
                  <a:pt x="416374" y="323956"/>
                  <a:pt x="360757" y="344776"/>
                  <a:pt x="360757" y="344776"/>
                </a:cubicBezTo>
                <a:cubicBezTo>
                  <a:pt x="360720" y="344769"/>
                  <a:pt x="291235" y="330890"/>
                  <a:pt x="291235" y="310075"/>
                </a:cubicBezTo>
                <a:cubicBezTo>
                  <a:pt x="291235" y="282315"/>
                  <a:pt x="284283" y="289255"/>
                  <a:pt x="284283" y="289255"/>
                </a:cubicBezTo>
                <a:cubicBezTo>
                  <a:pt x="284274" y="289236"/>
                  <a:pt x="277326" y="275361"/>
                  <a:pt x="270379" y="254554"/>
                </a:cubicBezTo>
                <a:cubicBezTo>
                  <a:pt x="263427" y="233734"/>
                  <a:pt x="256475" y="212913"/>
                  <a:pt x="256475" y="212913"/>
                </a:cubicBezTo>
                <a:cubicBezTo>
                  <a:pt x="256461" y="212940"/>
                  <a:pt x="249523" y="226787"/>
                  <a:pt x="249523" y="219853"/>
                </a:cubicBezTo>
                <a:cubicBezTo>
                  <a:pt x="242570" y="205973"/>
                  <a:pt x="242570" y="185152"/>
                  <a:pt x="235618" y="171272"/>
                </a:cubicBezTo>
                <a:cubicBezTo>
                  <a:pt x="228666" y="157392"/>
                  <a:pt x="235618" y="143511"/>
                  <a:pt x="242570" y="143511"/>
                </a:cubicBezTo>
                <a:lnTo>
                  <a:pt x="244451" y="142712"/>
                </a:lnTo>
                <a:cubicBezTo>
                  <a:pt x="244244" y="142093"/>
                  <a:pt x="243955" y="142075"/>
                  <a:pt x="243660" y="142075"/>
                </a:cubicBezTo>
                <a:lnTo>
                  <a:pt x="231493" y="139483"/>
                </a:lnTo>
                <a:cubicBezTo>
                  <a:pt x="229755" y="142050"/>
                  <a:pt x="229761" y="128254"/>
                  <a:pt x="236707" y="128254"/>
                </a:cubicBezTo>
                <a:cubicBezTo>
                  <a:pt x="243660" y="128254"/>
                  <a:pt x="243660" y="114434"/>
                  <a:pt x="243660" y="114434"/>
                </a:cubicBezTo>
                <a:cubicBezTo>
                  <a:pt x="243647" y="114447"/>
                  <a:pt x="236701" y="121344"/>
                  <a:pt x="229755" y="121344"/>
                </a:cubicBezTo>
                <a:cubicBezTo>
                  <a:pt x="229738" y="121344"/>
                  <a:pt x="222803" y="121344"/>
                  <a:pt x="222803" y="121344"/>
                </a:cubicBezTo>
                <a:cubicBezTo>
                  <a:pt x="222818" y="121336"/>
                  <a:pt x="236707" y="114422"/>
                  <a:pt x="236707" y="93703"/>
                </a:cubicBezTo>
                <a:cubicBezTo>
                  <a:pt x="236707" y="72972"/>
                  <a:pt x="243660" y="24600"/>
                  <a:pt x="299277" y="3869"/>
                </a:cubicBezTo>
                <a:cubicBezTo>
                  <a:pt x="313181" y="414"/>
                  <a:pt x="326216" y="-450"/>
                  <a:pt x="337948" y="198"/>
                </a:cubicBezTo>
                <a:close/>
              </a:path>
            </a:pathLst>
          </a:custGeom>
          <a:solidFill>
            <a:srgbClr val="e4e6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"/>
          <p:cNvSpPr/>
          <p:nvPr/>
        </p:nvSpPr>
        <p:spPr>
          <a:xfrm>
            <a:off x="10226520" y="379440"/>
            <a:ext cx="624240" cy="2081160"/>
          </a:xfrm>
          <a:custGeom>
            <a:avLst/>
            <a:gdLst/>
            <a:ahLst/>
            <a:rect l="l" t="t" r="r" b="b"/>
            <a:pathLst>
              <a:path w="694795" h="2294755">
                <a:moveTo>
                  <a:pt x="437721" y="335982"/>
                </a:moveTo>
                <a:cubicBezTo>
                  <a:pt x="437721" y="335982"/>
                  <a:pt x="479409" y="342902"/>
                  <a:pt x="486357" y="349822"/>
                </a:cubicBezTo>
                <a:cubicBezTo>
                  <a:pt x="500253" y="349822"/>
                  <a:pt x="534992" y="356742"/>
                  <a:pt x="555836" y="377501"/>
                </a:cubicBezTo>
                <a:cubicBezTo>
                  <a:pt x="576672" y="391335"/>
                  <a:pt x="611391" y="384427"/>
                  <a:pt x="611420" y="384421"/>
                </a:cubicBezTo>
                <a:cubicBezTo>
                  <a:pt x="611420" y="384421"/>
                  <a:pt x="667003" y="405181"/>
                  <a:pt x="673951" y="412101"/>
                </a:cubicBezTo>
                <a:cubicBezTo>
                  <a:pt x="673951" y="419021"/>
                  <a:pt x="673951" y="474380"/>
                  <a:pt x="680899" y="515899"/>
                </a:cubicBezTo>
                <a:cubicBezTo>
                  <a:pt x="680899" y="515899"/>
                  <a:pt x="673951" y="654296"/>
                  <a:pt x="673951" y="744254"/>
                </a:cubicBezTo>
                <a:cubicBezTo>
                  <a:pt x="673951" y="819087"/>
                  <a:pt x="678759" y="802939"/>
                  <a:pt x="680899" y="799613"/>
                </a:cubicBezTo>
                <a:cubicBezTo>
                  <a:pt x="680899" y="813453"/>
                  <a:pt x="694795" y="931091"/>
                  <a:pt x="687847" y="944931"/>
                </a:cubicBezTo>
                <a:cubicBezTo>
                  <a:pt x="680899" y="965690"/>
                  <a:pt x="625316" y="1145607"/>
                  <a:pt x="618368" y="1159447"/>
                </a:cubicBezTo>
                <a:cubicBezTo>
                  <a:pt x="618368" y="1166365"/>
                  <a:pt x="618368" y="1214787"/>
                  <a:pt x="618368" y="1214806"/>
                </a:cubicBezTo>
                <a:cubicBezTo>
                  <a:pt x="597539" y="1235550"/>
                  <a:pt x="590586" y="1249384"/>
                  <a:pt x="590576" y="1249405"/>
                </a:cubicBezTo>
                <a:cubicBezTo>
                  <a:pt x="590576" y="1311684"/>
                  <a:pt x="583628" y="1408562"/>
                  <a:pt x="583628" y="1450081"/>
                </a:cubicBezTo>
                <a:cubicBezTo>
                  <a:pt x="590576" y="1505440"/>
                  <a:pt x="576680" y="1623078"/>
                  <a:pt x="583628" y="1685357"/>
                </a:cubicBezTo>
                <a:cubicBezTo>
                  <a:pt x="590576" y="1740716"/>
                  <a:pt x="590576" y="1982911"/>
                  <a:pt x="583628" y="2059030"/>
                </a:cubicBezTo>
                <a:cubicBezTo>
                  <a:pt x="583628" y="2121309"/>
                  <a:pt x="583628" y="2117416"/>
                  <a:pt x="583628" y="2121308"/>
                </a:cubicBezTo>
                <a:cubicBezTo>
                  <a:pt x="576687" y="2142048"/>
                  <a:pt x="583614" y="2148975"/>
                  <a:pt x="583628" y="2148988"/>
                </a:cubicBezTo>
                <a:cubicBezTo>
                  <a:pt x="583628" y="2148988"/>
                  <a:pt x="583628" y="2162828"/>
                  <a:pt x="583628" y="2183587"/>
                </a:cubicBezTo>
                <a:cubicBezTo>
                  <a:pt x="583628" y="2204334"/>
                  <a:pt x="569750" y="2204347"/>
                  <a:pt x="569732" y="2204347"/>
                </a:cubicBezTo>
                <a:cubicBezTo>
                  <a:pt x="569732" y="2204347"/>
                  <a:pt x="569732" y="2204347"/>
                  <a:pt x="590576" y="2266626"/>
                </a:cubicBezTo>
                <a:cubicBezTo>
                  <a:pt x="590576" y="2266626"/>
                  <a:pt x="590576" y="2266626"/>
                  <a:pt x="591444" y="2266626"/>
                </a:cubicBezTo>
                <a:lnTo>
                  <a:pt x="597524" y="2266626"/>
                </a:lnTo>
                <a:cubicBezTo>
                  <a:pt x="597524" y="2266626"/>
                  <a:pt x="597524" y="2266626"/>
                  <a:pt x="597524" y="2287385"/>
                </a:cubicBezTo>
                <a:cubicBezTo>
                  <a:pt x="576680" y="2294305"/>
                  <a:pt x="562784" y="2294305"/>
                  <a:pt x="521096" y="2294305"/>
                </a:cubicBezTo>
                <a:cubicBezTo>
                  <a:pt x="486373" y="2294305"/>
                  <a:pt x="458591" y="2287392"/>
                  <a:pt x="458565" y="2287385"/>
                </a:cubicBezTo>
                <a:cubicBezTo>
                  <a:pt x="458565" y="2287385"/>
                  <a:pt x="458565" y="2287385"/>
                  <a:pt x="458565" y="2266626"/>
                </a:cubicBezTo>
                <a:cubicBezTo>
                  <a:pt x="458565" y="2266626"/>
                  <a:pt x="458565" y="2266626"/>
                  <a:pt x="458565" y="2265761"/>
                </a:cubicBezTo>
                <a:lnTo>
                  <a:pt x="458565" y="2259706"/>
                </a:lnTo>
                <a:cubicBezTo>
                  <a:pt x="458565" y="2259706"/>
                  <a:pt x="458565" y="2259706"/>
                  <a:pt x="465513" y="2232026"/>
                </a:cubicBezTo>
                <a:cubicBezTo>
                  <a:pt x="465513" y="2232026"/>
                  <a:pt x="465513" y="2232026"/>
                  <a:pt x="465513" y="2231161"/>
                </a:cubicBezTo>
                <a:lnTo>
                  <a:pt x="465513" y="2225106"/>
                </a:lnTo>
                <a:cubicBezTo>
                  <a:pt x="465513" y="2225106"/>
                  <a:pt x="465513" y="2225106"/>
                  <a:pt x="464644" y="2224241"/>
                </a:cubicBezTo>
                <a:lnTo>
                  <a:pt x="458565" y="2218187"/>
                </a:lnTo>
                <a:cubicBezTo>
                  <a:pt x="458565" y="2218187"/>
                  <a:pt x="458565" y="2218187"/>
                  <a:pt x="457696" y="2218187"/>
                </a:cubicBezTo>
                <a:lnTo>
                  <a:pt x="451617" y="2218187"/>
                </a:lnTo>
                <a:cubicBezTo>
                  <a:pt x="444669" y="2211267"/>
                  <a:pt x="465513" y="2197427"/>
                  <a:pt x="451617" y="2190507"/>
                </a:cubicBezTo>
                <a:cubicBezTo>
                  <a:pt x="437721" y="2190507"/>
                  <a:pt x="430773" y="2155908"/>
                  <a:pt x="430773" y="2135148"/>
                </a:cubicBezTo>
                <a:cubicBezTo>
                  <a:pt x="430773" y="2107469"/>
                  <a:pt x="409929" y="1941392"/>
                  <a:pt x="402981" y="1872193"/>
                </a:cubicBezTo>
                <a:cubicBezTo>
                  <a:pt x="389085" y="1796075"/>
                  <a:pt x="396033" y="1650757"/>
                  <a:pt x="389085" y="1588479"/>
                </a:cubicBezTo>
                <a:cubicBezTo>
                  <a:pt x="382139" y="1533131"/>
                  <a:pt x="361302" y="1429364"/>
                  <a:pt x="361294" y="1429322"/>
                </a:cubicBezTo>
                <a:cubicBezTo>
                  <a:pt x="361294" y="1429322"/>
                  <a:pt x="340450" y="1574639"/>
                  <a:pt x="340450" y="1602318"/>
                </a:cubicBezTo>
                <a:cubicBezTo>
                  <a:pt x="340450" y="1629998"/>
                  <a:pt x="291814" y="1886033"/>
                  <a:pt x="291814" y="1920632"/>
                </a:cubicBezTo>
                <a:cubicBezTo>
                  <a:pt x="291814" y="1955232"/>
                  <a:pt x="319606" y="2135148"/>
                  <a:pt x="319606" y="2162828"/>
                </a:cubicBezTo>
                <a:cubicBezTo>
                  <a:pt x="319606" y="2183587"/>
                  <a:pt x="326554" y="2225106"/>
                  <a:pt x="326554" y="2232026"/>
                </a:cubicBezTo>
                <a:cubicBezTo>
                  <a:pt x="326554" y="2238937"/>
                  <a:pt x="333483" y="2245848"/>
                  <a:pt x="333502" y="2245866"/>
                </a:cubicBezTo>
                <a:cubicBezTo>
                  <a:pt x="333502" y="2245866"/>
                  <a:pt x="333502" y="2245866"/>
                  <a:pt x="333502" y="2266626"/>
                </a:cubicBezTo>
                <a:cubicBezTo>
                  <a:pt x="333502" y="2266626"/>
                  <a:pt x="333502" y="2266626"/>
                  <a:pt x="243178" y="2280465"/>
                </a:cubicBezTo>
                <a:cubicBezTo>
                  <a:pt x="243178" y="2280465"/>
                  <a:pt x="243178" y="2280465"/>
                  <a:pt x="243178" y="2259706"/>
                </a:cubicBezTo>
                <a:cubicBezTo>
                  <a:pt x="243178" y="2259706"/>
                  <a:pt x="180647" y="2280465"/>
                  <a:pt x="111167" y="2287385"/>
                </a:cubicBezTo>
                <a:cubicBezTo>
                  <a:pt x="41707" y="2287385"/>
                  <a:pt x="23" y="2273554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8" y="2266626"/>
                </a:cubicBezTo>
                <a:lnTo>
                  <a:pt x="6948" y="2266626"/>
                </a:lnTo>
                <a:cubicBezTo>
                  <a:pt x="6948" y="2266626"/>
                  <a:pt x="6948" y="2245866"/>
                  <a:pt x="13896" y="2245866"/>
                </a:cubicBezTo>
                <a:cubicBezTo>
                  <a:pt x="20844" y="2238946"/>
                  <a:pt x="69479" y="2245866"/>
                  <a:pt x="90323" y="2238946"/>
                </a:cubicBezTo>
                <a:cubicBezTo>
                  <a:pt x="111159" y="2232029"/>
                  <a:pt x="145879" y="2211283"/>
                  <a:pt x="145907" y="2211267"/>
                </a:cubicBezTo>
                <a:cubicBezTo>
                  <a:pt x="145907" y="2211267"/>
                  <a:pt x="145907" y="2211267"/>
                  <a:pt x="145038" y="2210402"/>
                </a:cubicBezTo>
                <a:lnTo>
                  <a:pt x="138959" y="2204347"/>
                </a:lnTo>
                <a:cubicBezTo>
                  <a:pt x="138959" y="2204347"/>
                  <a:pt x="145907" y="2197427"/>
                  <a:pt x="152855" y="2197427"/>
                </a:cubicBezTo>
                <a:cubicBezTo>
                  <a:pt x="152855" y="2190507"/>
                  <a:pt x="152855" y="2169748"/>
                  <a:pt x="145907" y="2162828"/>
                </a:cubicBezTo>
                <a:cubicBezTo>
                  <a:pt x="132011" y="2148988"/>
                  <a:pt x="166751" y="2128228"/>
                  <a:pt x="152855" y="2114389"/>
                </a:cubicBezTo>
                <a:cubicBezTo>
                  <a:pt x="145907" y="2107469"/>
                  <a:pt x="138959" y="2079789"/>
                  <a:pt x="138959" y="2045190"/>
                </a:cubicBezTo>
                <a:cubicBezTo>
                  <a:pt x="138959" y="2003671"/>
                  <a:pt x="145907" y="1713036"/>
                  <a:pt x="138959" y="1664597"/>
                </a:cubicBezTo>
                <a:cubicBezTo>
                  <a:pt x="132011" y="1616158"/>
                  <a:pt x="132011" y="1498520"/>
                  <a:pt x="125063" y="1429322"/>
                </a:cubicBezTo>
                <a:cubicBezTo>
                  <a:pt x="118116" y="1360132"/>
                  <a:pt x="111169" y="1201007"/>
                  <a:pt x="111167" y="1200966"/>
                </a:cubicBezTo>
                <a:cubicBezTo>
                  <a:pt x="111167" y="1200966"/>
                  <a:pt x="111167" y="1200966"/>
                  <a:pt x="90323" y="1194046"/>
                </a:cubicBezTo>
                <a:cubicBezTo>
                  <a:pt x="90323" y="1194046"/>
                  <a:pt x="76427" y="1194046"/>
                  <a:pt x="76427" y="1180206"/>
                </a:cubicBezTo>
                <a:cubicBezTo>
                  <a:pt x="69479" y="1166366"/>
                  <a:pt x="62531" y="1069488"/>
                  <a:pt x="69479" y="1034889"/>
                </a:cubicBezTo>
                <a:cubicBezTo>
                  <a:pt x="76427" y="1000290"/>
                  <a:pt x="55584" y="854972"/>
                  <a:pt x="62531" y="778854"/>
                </a:cubicBezTo>
                <a:cubicBezTo>
                  <a:pt x="76427" y="695815"/>
                  <a:pt x="41688" y="522819"/>
                  <a:pt x="41688" y="502059"/>
                </a:cubicBezTo>
                <a:cubicBezTo>
                  <a:pt x="48636" y="481299"/>
                  <a:pt x="55584" y="474380"/>
                  <a:pt x="55584" y="453620"/>
                </a:cubicBezTo>
                <a:cubicBezTo>
                  <a:pt x="62531" y="432860"/>
                  <a:pt x="55584" y="405181"/>
                  <a:pt x="76427" y="391341"/>
                </a:cubicBezTo>
                <a:cubicBezTo>
                  <a:pt x="83371" y="391341"/>
                  <a:pt x="97253" y="391341"/>
                  <a:pt x="97271" y="391341"/>
                </a:cubicBezTo>
                <a:cubicBezTo>
                  <a:pt x="97271" y="391341"/>
                  <a:pt x="97271" y="391341"/>
                  <a:pt x="159803" y="370581"/>
                </a:cubicBezTo>
                <a:cubicBezTo>
                  <a:pt x="159803" y="370581"/>
                  <a:pt x="173699" y="363662"/>
                  <a:pt x="180647" y="363662"/>
                </a:cubicBezTo>
                <a:cubicBezTo>
                  <a:pt x="194543" y="356742"/>
                  <a:pt x="229282" y="342902"/>
                  <a:pt x="236230" y="342902"/>
                </a:cubicBezTo>
                <a:cubicBezTo>
                  <a:pt x="250121" y="335985"/>
                  <a:pt x="257069" y="356726"/>
                  <a:pt x="257074" y="356742"/>
                </a:cubicBezTo>
                <a:cubicBezTo>
                  <a:pt x="257074" y="356742"/>
                  <a:pt x="243178" y="356742"/>
                  <a:pt x="236230" y="356742"/>
                </a:cubicBezTo>
                <a:cubicBezTo>
                  <a:pt x="236230" y="363662"/>
                  <a:pt x="264022" y="412101"/>
                  <a:pt x="277918" y="460540"/>
                </a:cubicBezTo>
                <a:cubicBezTo>
                  <a:pt x="291810" y="508963"/>
                  <a:pt x="312644" y="557386"/>
                  <a:pt x="312658" y="557418"/>
                </a:cubicBezTo>
                <a:cubicBezTo>
                  <a:pt x="312658" y="557418"/>
                  <a:pt x="333502" y="502059"/>
                  <a:pt x="333502" y="495139"/>
                </a:cubicBezTo>
                <a:cubicBezTo>
                  <a:pt x="340444" y="495139"/>
                  <a:pt x="347386" y="488231"/>
                  <a:pt x="347398" y="488219"/>
                </a:cubicBezTo>
                <a:cubicBezTo>
                  <a:pt x="347398" y="488219"/>
                  <a:pt x="347398" y="488219"/>
                  <a:pt x="345661" y="488219"/>
                </a:cubicBezTo>
                <a:lnTo>
                  <a:pt x="333502" y="488219"/>
                </a:lnTo>
                <a:cubicBezTo>
                  <a:pt x="333502" y="488219"/>
                  <a:pt x="319606" y="474380"/>
                  <a:pt x="326554" y="467460"/>
                </a:cubicBezTo>
                <a:cubicBezTo>
                  <a:pt x="326554" y="460540"/>
                  <a:pt x="347398" y="425940"/>
                  <a:pt x="354346" y="425940"/>
                </a:cubicBezTo>
                <a:cubicBezTo>
                  <a:pt x="361290" y="419024"/>
                  <a:pt x="375176" y="460499"/>
                  <a:pt x="375189" y="460540"/>
                </a:cubicBezTo>
                <a:cubicBezTo>
                  <a:pt x="375189" y="467455"/>
                  <a:pt x="368250" y="481282"/>
                  <a:pt x="368242" y="481299"/>
                </a:cubicBezTo>
                <a:cubicBezTo>
                  <a:pt x="368242" y="481299"/>
                  <a:pt x="368242" y="508979"/>
                  <a:pt x="375189" y="529738"/>
                </a:cubicBezTo>
                <a:cubicBezTo>
                  <a:pt x="375189" y="550489"/>
                  <a:pt x="375189" y="564326"/>
                  <a:pt x="375189" y="564338"/>
                </a:cubicBezTo>
                <a:cubicBezTo>
                  <a:pt x="375189" y="564338"/>
                  <a:pt x="409929" y="522819"/>
                  <a:pt x="416877" y="508979"/>
                </a:cubicBezTo>
                <a:cubicBezTo>
                  <a:pt x="423825" y="495139"/>
                  <a:pt x="458565" y="419021"/>
                  <a:pt x="458565" y="384421"/>
                </a:cubicBezTo>
                <a:cubicBezTo>
                  <a:pt x="465509" y="342926"/>
                  <a:pt x="437754" y="335990"/>
                  <a:pt x="437721" y="335982"/>
                </a:cubicBezTo>
                <a:close/>
                <a:moveTo>
                  <a:pt x="337948" y="198"/>
                </a:moveTo>
                <a:cubicBezTo>
                  <a:pt x="363221" y="1594"/>
                  <a:pt x="382444" y="10005"/>
                  <a:pt x="391237" y="14708"/>
                </a:cubicBezTo>
                <a:cubicBezTo>
                  <a:pt x="393386" y="15193"/>
                  <a:pt x="395440" y="15806"/>
                  <a:pt x="397115" y="17369"/>
                </a:cubicBezTo>
                <a:cubicBezTo>
                  <a:pt x="399547" y="15061"/>
                  <a:pt x="412661" y="4582"/>
                  <a:pt x="431367" y="10780"/>
                </a:cubicBezTo>
                <a:cubicBezTo>
                  <a:pt x="445272" y="24600"/>
                  <a:pt x="466128" y="52241"/>
                  <a:pt x="466128" y="79882"/>
                </a:cubicBezTo>
                <a:cubicBezTo>
                  <a:pt x="459176" y="107523"/>
                  <a:pt x="466128" y="121344"/>
                  <a:pt x="466128" y="121344"/>
                </a:cubicBezTo>
                <a:lnTo>
                  <a:pt x="460045" y="115297"/>
                </a:lnTo>
                <a:cubicBezTo>
                  <a:pt x="459172" y="114449"/>
                  <a:pt x="457585" y="120759"/>
                  <a:pt x="455937" y="128101"/>
                </a:cubicBezTo>
                <a:cubicBezTo>
                  <a:pt x="460991" y="129268"/>
                  <a:pt x="465039" y="139860"/>
                  <a:pt x="465039" y="150452"/>
                </a:cubicBezTo>
                <a:cubicBezTo>
                  <a:pt x="465039" y="164332"/>
                  <a:pt x="465039" y="185152"/>
                  <a:pt x="465039" y="192093"/>
                </a:cubicBezTo>
                <a:cubicBezTo>
                  <a:pt x="458087" y="199033"/>
                  <a:pt x="451135" y="205973"/>
                  <a:pt x="451135" y="205973"/>
                </a:cubicBezTo>
                <a:lnTo>
                  <a:pt x="447659" y="198165"/>
                </a:lnTo>
                <a:cubicBezTo>
                  <a:pt x="445921" y="197298"/>
                  <a:pt x="444183" y="199033"/>
                  <a:pt x="444183" y="205973"/>
                </a:cubicBezTo>
                <a:cubicBezTo>
                  <a:pt x="444183" y="212913"/>
                  <a:pt x="437230" y="233734"/>
                  <a:pt x="437230" y="247614"/>
                </a:cubicBezTo>
                <a:cubicBezTo>
                  <a:pt x="430278" y="261494"/>
                  <a:pt x="423326" y="275375"/>
                  <a:pt x="423326" y="275375"/>
                </a:cubicBezTo>
                <a:cubicBezTo>
                  <a:pt x="423306" y="275395"/>
                  <a:pt x="416374" y="282345"/>
                  <a:pt x="416374" y="303135"/>
                </a:cubicBezTo>
                <a:cubicBezTo>
                  <a:pt x="416374" y="323956"/>
                  <a:pt x="360757" y="344776"/>
                  <a:pt x="360757" y="344776"/>
                </a:cubicBezTo>
                <a:cubicBezTo>
                  <a:pt x="360720" y="344769"/>
                  <a:pt x="291235" y="330890"/>
                  <a:pt x="291235" y="310075"/>
                </a:cubicBezTo>
                <a:cubicBezTo>
                  <a:pt x="291235" y="282315"/>
                  <a:pt x="284283" y="289255"/>
                  <a:pt x="284283" y="289255"/>
                </a:cubicBezTo>
                <a:cubicBezTo>
                  <a:pt x="284274" y="289236"/>
                  <a:pt x="277326" y="275361"/>
                  <a:pt x="270379" y="254554"/>
                </a:cubicBezTo>
                <a:cubicBezTo>
                  <a:pt x="263427" y="233734"/>
                  <a:pt x="256475" y="212913"/>
                  <a:pt x="256475" y="212913"/>
                </a:cubicBezTo>
                <a:cubicBezTo>
                  <a:pt x="256461" y="212940"/>
                  <a:pt x="249523" y="226787"/>
                  <a:pt x="249523" y="219853"/>
                </a:cubicBezTo>
                <a:cubicBezTo>
                  <a:pt x="242570" y="205973"/>
                  <a:pt x="242570" y="185152"/>
                  <a:pt x="235618" y="171272"/>
                </a:cubicBezTo>
                <a:cubicBezTo>
                  <a:pt x="228666" y="157392"/>
                  <a:pt x="235618" y="143511"/>
                  <a:pt x="242570" y="143511"/>
                </a:cubicBezTo>
                <a:lnTo>
                  <a:pt x="244451" y="142712"/>
                </a:lnTo>
                <a:cubicBezTo>
                  <a:pt x="244244" y="142093"/>
                  <a:pt x="243955" y="142075"/>
                  <a:pt x="243660" y="142075"/>
                </a:cubicBezTo>
                <a:lnTo>
                  <a:pt x="231493" y="139483"/>
                </a:lnTo>
                <a:cubicBezTo>
                  <a:pt x="229755" y="142050"/>
                  <a:pt x="229761" y="128254"/>
                  <a:pt x="236707" y="128254"/>
                </a:cubicBezTo>
                <a:cubicBezTo>
                  <a:pt x="243660" y="128254"/>
                  <a:pt x="243660" y="114434"/>
                  <a:pt x="243660" y="114434"/>
                </a:cubicBezTo>
                <a:cubicBezTo>
                  <a:pt x="243647" y="114447"/>
                  <a:pt x="236701" y="121344"/>
                  <a:pt x="229755" y="121344"/>
                </a:cubicBezTo>
                <a:cubicBezTo>
                  <a:pt x="229738" y="121344"/>
                  <a:pt x="222803" y="121344"/>
                  <a:pt x="222803" y="121344"/>
                </a:cubicBezTo>
                <a:cubicBezTo>
                  <a:pt x="222818" y="121336"/>
                  <a:pt x="236707" y="114422"/>
                  <a:pt x="236707" y="93703"/>
                </a:cubicBezTo>
                <a:cubicBezTo>
                  <a:pt x="236707" y="72972"/>
                  <a:pt x="243660" y="24600"/>
                  <a:pt x="299277" y="3869"/>
                </a:cubicBezTo>
                <a:cubicBezTo>
                  <a:pt x="313181" y="414"/>
                  <a:pt x="326216" y="-450"/>
                  <a:pt x="337948" y="198"/>
                </a:cubicBezTo>
                <a:close/>
              </a:path>
            </a:pathLst>
          </a:custGeom>
          <a:solidFill>
            <a:srgbClr val="e4e6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73200" y="2882880"/>
            <a:ext cx="1151784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1119240" y="234720"/>
            <a:ext cx="997308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Conclusions/Takeaways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02" name="文本框 16" descr=""/>
          <p:cNvPicPr/>
          <p:nvPr/>
        </p:nvPicPr>
        <p:blipFill>
          <a:blip r:embed="rId1"/>
          <a:stretch/>
        </p:blipFill>
        <p:spPr>
          <a:xfrm>
            <a:off x="133200" y="235080"/>
            <a:ext cx="857880" cy="922680"/>
          </a:xfrm>
          <a:prstGeom prst="rect">
            <a:avLst/>
          </a:prstGeom>
          <a:ln>
            <a:noFill/>
          </a:ln>
        </p:spPr>
      </p:pic>
      <p:sp>
        <p:nvSpPr>
          <p:cNvPr id="303" name="Line 3"/>
          <p:cNvSpPr/>
          <p:nvPr/>
        </p:nvSpPr>
        <p:spPr>
          <a:xfrm>
            <a:off x="1119240" y="162000"/>
            <a:ext cx="0" cy="1152360"/>
          </a:xfrm>
          <a:prstGeom prst="line">
            <a:avLst/>
          </a:prstGeom>
          <a:ln w="15840">
            <a:solidFill>
              <a:srgbClr val="76839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149400" y="1314360"/>
            <a:ext cx="11912760" cy="55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1155cc"/>
                </a:solidFill>
                <a:latin typeface="Arial"/>
                <a:ea typeface="Arial"/>
              </a:rPr>
              <a:t>Given the failure of the AirBnB portion of our analysis, it is necessary to modify parts of our original DIDA framework: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1155cc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500" spc="-1" strike="noStrike">
                <a:solidFill>
                  <a:srgbClr val="1155cc"/>
                </a:solidFill>
                <a:latin typeface="Arial"/>
                <a:ea typeface="Arial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ata: NYC Property Sales Dataset; New York Metro Transit Authority on the locations of subway stops; additional data detailing additional costs with selling your home.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1155cc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1155cc"/>
                </a:solidFill>
                <a:latin typeface="Arial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nsight (modified):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 predicted profit of a given property is favorable to the owner,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it should be sold. Else, said owner can use our prediction information to re-balance their portfolio accordingly.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2400" spc="-1" strike="noStrike">
                <a:solidFill>
                  <a:srgbClr val="1155cc"/>
                </a:solidFill>
                <a:latin typeface="Arial"/>
                <a:ea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ecision (modified): Whether a residential property owner should sell their property or hold it as part of a portfolio rebalancing.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US" sz="1500" spc="-1" strike="noStrike">
                <a:solidFill>
                  <a:srgbClr val="1155cc"/>
                </a:solidFill>
                <a:latin typeface="Arial"/>
                <a:ea typeface="Arial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dvantage: Maximizing the value of a residential property in some “future state” real-estate market in New York City, given the assumption that the post-COVID-19 market will bear enough resemblance to the pre-COVID-19 market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6450120" y="5459400"/>
            <a:ext cx="359280" cy="359280"/>
          </a:xfrm>
          <a:custGeom>
            <a:avLst/>
            <a:gdLst/>
            <a:ahLst/>
            <a:rect l="l" t="t" r="r" b="b"/>
            <a:pathLst>
              <a:path w="607639" h="606722">
                <a:moveTo>
                  <a:pt x="257564" y="417889"/>
                </a:moveTo>
                <a:lnTo>
                  <a:pt x="261939" y="435248"/>
                </a:lnTo>
                <a:lnTo>
                  <a:pt x="253189" y="435248"/>
                </a:lnTo>
                <a:close/>
                <a:moveTo>
                  <a:pt x="455707" y="316558"/>
                </a:moveTo>
                <a:cubicBezTo>
                  <a:pt x="444760" y="316558"/>
                  <a:pt x="435859" y="325357"/>
                  <a:pt x="435859" y="336288"/>
                </a:cubicBezTo>
                <a:lnTo>
                  <a:pt x="435859" y="494567"/>
                </a:lnTo>
                <a:cubicBezTo>
                  <a:pt x="435859" y="505498"/>
                  <a:pt x="444760" y="514385"/>
                  <a:pt x="455707" y="514385"/>
                </a:cubicBezTo>
                <a:lnTo>
                  <a:pt x="508576" y="514385"/>
                </a:lnTo>
                <a:cubicBezTo>
                  <a:pt x="519524" y="514385"/>
                  <a:pt x="528336" y="505498"/>
                  <a:pt x="528336" y="494567"/>
                </a:cubicBezTo>
                <a:cubicBezTo>
                  <a:pt x="528336" y="483636"/>
                  <a:pt x="519524" y="474837"/>
                  <a:pt x="508576" y="474837"/>
                </a:cubicBezTo>
                <a:lnTo>
                  <a:pt x="475555" y="474837"/>
                </a:lnTo>
                <a:lnTo>
                  <a:pt x="475555" y="435201"/>
                </a:lnTo>
                <a:lnTo>
                  <a:pt x="508576" y="435201"/>
                </a:lnTo>
                <a:cubicBezTo>
                  <a:pt x="519524" y="435201"/>
                  <a:pt x="528336" y="426403"/>
                  <a:pt x="528336" y="415472"/>
                </a:cubicBezTo>
                <a:cubicBezTo>
                  <a:pt x="528336" y="404541"/>
                  <a:pt x="519524" y="395653"/>
                  <a:pt x="508576" y="395653"/>
                </a:cubicBezTo>
                <a:lnTo>
                  <a:pt x="475555" y="395653"/>
                </a:lnTo>
                <a:lnTo>
                  <a:pt x="475555" y="356106"/>
                </a:lnTo>
                <a:lnTo>
                  <a:pt x="508576" y="356106"/>
                </a:lnTo>
                <a:cubicBezTo>
                  <a:pt x="519524" y="356106"/>
                  <a:pt x="528336" y="347219"/>
                  <a:pt x="528336" y="336288"/>
                </a:cubicBezTo>
                <a:cubicBezTo>
                  <a:pt x="528336" y="325357"/>
                  <a:pt x="519524" y="316558"/>
                  <a:pt x="508576" y="316558"/>
                </a:cubicBezTo>
                <a:close/>
                <a:moveTo>
                  <a:pt x="350058" y="316558"/>
                </a:moveTo>
                <a:cubicBezTo>
                  <a:pt x="339110" y="316558"/>
                  <a:pt x="330210" y="325357"/>
                  <a:pt x="330210" y="336288"/>
                </a:cubicBezTo>
                <a:lnTo>
                  <a:pt x="330210" y="494567"/>
                </a:lnTo>
                <a:cubicBezTo>
                  <a:pt x="330210" y="505498"/>
                  <a:pt x="339110" y="514385"/>
                  <a:pt x="350058" y="514385"/>
                </a:cubicBezTo>
                <a:lnTo>
                  <a:pt x="402838" y="514385"/>
                </a:lnTo>
                <a:cubicBezTo>
                  <a:pt x="413786" y="514385"/>
                  <a:pt x="422686" y="505498"/>
                  <a:pt x="422686" y="494567"/>
                </a:cubicBezTo>
                <a:cubicBezTo>
                  <a:pt x="422686" y="483636"/>
                  <a:pt x="413786" y="474837"/>
                  <a:pt x="402838" y="474837"/>
                </a:cubicBezTo>
                <a:lnTo>
                  <a:pt x="369817" y="474837"/>
                </a:lnTo>
                <a:lnTo>
                  <a:pt x="369817" y="336288"/>
                </a:lnTo>
                <a:cubicBezTo>
                  <a:pt x="369817" y="325357"/>
                  <a:pt x="361006" y="316558"/>
                  <a:pt x="350058" y="316558"/>
                </a:cubicBezTo>
                <a:close/>
                <a:moveTo>
                  <a:pt x="257582" y="316558"/>
                </a:moveTo>
                <a:cubicBezTo>
                  <a:pt x="248503" y="316558"/>
                  <a:pt x="240581" y="322690"/>
                  <a:pt x="238356" y="331489"/>
                </a:cubicBezTo>
                <a:lnTo>
                  <a:pt x="198749" y="489768"/>
                </a:lnTo>
                <a:cubicBezTo>
                  <a:pt x="196079" y="500343"/>
                  <a:pt x="202487" y="511097"/>
                  <a:pt x="213168" y="513763"/>
                </a:cubicBezTo>
                <a:cubicBezTo>
                  <a:pt x="223759" y="516429"/>
                  <a:pt x="234529" y="509942"/>
                  <a:pt x="237199" y="499366"/>
                </a:cubicBezTo>
                <a:lnTo>
                  <a:pt x="243341" y="474837"/>
                </a:lnTo>
                <a:lnTo>
                  <a:pt x="271822" y="474837"/>
                </a:lnTo>
                <a:lnTo>
                  <a:pt x="277964" y="499366"/>
                </a:lnTo>
                <a:cubicBezTo>
                  <a:pt x="280189" y="508342"/>
                  <a:pt x="288288" y="514385"/>
                  <a:pt x="297189" y="514385"/>
                </a:cubicBezTo>
                <a:cubicBezTo>
                  <a:pt x="298791" y="514385"/>
                  <a:pt x="300393" y="514207"/>
                  <a:pt x="301995" y="513763"/>
                </a:cubicBezTo>
                <a:cubicBezTo>
                  <a:pt x="312587" y="511097"/>
                  <a:pt x="319084" y="500432"/>
                  <a:pt x="316414" y="489768"/>
                </a:cubicBezTo>
                <a:lnTo>
                  <a:pt x="276807" y="331489"/>
                </a:lnTo>
                <a:cubicBezTo>
                  <a:pt x="274582" y="322690"/>
                  <a:pt x="266660" y="316558"/>
                  <a:pt x="257582" y="316558"/>
                </a:cubicBezTo>
                <a:close/>
                <a:moveTo>
                  <a:pt x="112236" y="316558"/>
                </a:moveTo>
                <a:cubicBezTo>
                  <a:pt x="101377" y="316558"/>
                  <a:pt x="92477" y="325357"/>
                  <a:pt x="92477" y="336288"/>
                </a:cubicBezTo>
                <a:lnTo>
                  <a:pt x="92477" y="415472"/>
                </a:lnTo>
                <a:cubicBezTo>
                  <a:pt x="92477" y="426403"/>
                  <a:pt x="101377" y="435201"/>
                  <a:pt x="112236" y="435201"/>
                </a:cubicBezTo>
                <a:lnTo>
                  <a:pt x="145257" y="435201"/>
                </a:lnTo>
                <a:lnTo>
                  <a:pt x="145257" y="474837"/>
                </a:lnTo>
                <a:lnTo>
                  <a:pt x="112236" y="474837"/>
                </a:lnTo>
                <a:cubicBezTo>
                  <a:pt x="101377" y="474837"/>
                  <a:pt x="92477" y="483636"/>
                  <a:pt x="92477" y="494567"/>
                </a:cubicBezTo>
                <a:cubicBezTo>
                  <a:pt x="92477" y="505498"/>
                  <a:pt x="101377" y="514385"/>
                  <a:pt x="112236" y="514385"/>
                </a:cubicBezTo>
                <a:lnTo>
                  <a:pt x="165105" y="514385"/>
                </a:lnTo>
                <a:cubicBezTo>
                  <a:pt x="176053" y="514385"/>
                  <a:pt x="184953" y="505498"/>
                  <a:pt x="184953" y="494567"/>
                </a:cubicBezTo>
                <a:lnTo>
                  <a:pt x="184953" y="415472"/>
                </a:lnTo>
                <a:cubicBezTo>
                  <a:pt x="184953" y="404541"/>
                  <a:pt x="176053" y="395653"/>
                  <a:pt x="165105" y="395653"/>
                </a:cubicBezTo>
                <a:lnTo>
                  <a:pt x="132084" y="395653"/>
                </a:lnTo>
                <a:lnTo>
                  <a:pt x="132084" y="356106"/>
                </a:lnTo>
                <a:lnTo>
                  <a:pt x="165105" y="356106"/>
                </a:lnTo>
                <a:cubicBezTo>
                  <a:pt x="176053" y="356106"/>
                  <a:pt x="184953" y="347219"/>
                  <a:pt x="184953" y="336288"/>
                </a:cubicBezTo>
                <a:cubicBezTo>
                  <a:pt x="184953" y="325357"/>
                  <a:pt x="176053" y="316558"/>
                  <a:pt x="165105" y="316558"/>
                </a:cubicBezTo>
                <a:close/>
                <a:moveTo>
                  <a:pt x="501901" y="145037"/>
                </a:moveTo>
                <a:lnTo>
                  <a:pt x="501901" y="184674"/>
                </a:lnTo>
                <a:cubicBezTo>
                  <a:pt x="501901" y="206447"/>
                  <a:pt x="519702" y="224221"/>
                  <a:pt x="541597" y="224221"/>
                </a:cubicBezTo>
                <a:cubicBezTo>
                  <a:pt x="551388" y="224221"/>
                  <a:pt x="560733" y="220578"/>
                  <a:pt x="567943" y="214090"/>
                </a:cubicBezTo>
                <a:lnTo>
                  <a:pt x="567943" y="164856"/>
                </a:lnTo>
                <a:cubicBezTo>
                  <a:pt x="567943" y="153924"/>
                  <a:pt x="559131" y="145037"/>
                  <a:pt x="548184" y="145037"/>
                </a:cubicBezTo>
                <a:close/>
                <a:moveTo>
                  <a:pt x="383079" y="145037"/>
                </a:moveTo>
                <a:lnTo>
                  <a:pt x="383079" y="184674"/>
                </a:lnTo>
                <a:cubicBezTo>
                  <a:pt x="383079" y="206447"/>
                  <a:pt x="400791" y="224221"/>
                  <a:pt x="422686" y="224221"/>
                </a:cubicBezTo>
                <a:cubicBezTo>
                  <a:pt x="444493" y="224221"/>
                  <a:pt x="462294" y="206447"/>
                  <a:pt x="462294" y="184674"/>
                </a:cubicBezTo>
                <a:lnTo>
                  <a:pt x="462294" y="145037"/>
                </a:lnTo>
                <a:close/>
                <a:moveTo>
                  <a:pt x="264168" y="145037"/>
                </a:moveTo>
                <a:lnTo>
                  <a:pt x="264168" y="184674"/>
                </a:lnTo>
                <a:cubicBezTo>
                  <a:pt x="264168" y="206447"/>
                  <a:pt x="281969" y="224221"/>
                  <a:pt x="303775" y="224221"/>
                </a:cubicBezTo>
                <a:cubicBezTo>
                  <a:pt x="325671" y="224221"/>
                  <a:pt x="343472" y="206447"/>
                  <a:pt x="343472" y="184674"/>
                </a:cubicBezTo>
                <a:lnTo>
                  <a:pt x="343472" y="145037"/>
                </a:lnTo>
                <a:close/>
                <a:moveTo>
                  <a:pt x="145257" y="145037"/>
                </a:moveTo>
                <a:lnTo>
                  <a:pt x="145257" y="184674"/>
                </a:lnTo>
                <a:cubicBezTo>
                  <a:pt x="145257" y="206447"/>
                  <a:pt x="163058" y="224221"/>
                  <a:pt x="184953" y="224221"/>
                </a:cubicBezTo>
                <a:cubicBezTo>
                  <a:pt x="206759" y="224221"/>
                  <a:pt x="224561" y="206447"/>
                  <a:pt x="224561" y="184674"/>
                </a:cubicBezTo>
                <a:lnTo>
                  <a:pt x="224561" y="145037"/>
                </a:lnTo>
                <a:close/>
                <a:moveTo>
                  <a:pt x="59456" y="145037"/>
                </a:moveTo>
                <a:cubicBezTo>
                  <a:pt x="48508" y="145037"/>
                  <a:pt x="39608" y="153924"/>
                  <a:pt x="39608" y="164856"/>
                </a:cubicBezTo>
                <a:lnTo>
                  <a:pt x="39608" y="214090"/>
                </a:lnTo>
                <a:cubicBezTo>
                  <a:pt x="46817" y="220578"/>
                  <a:pt x="56163" y="224221"/>
                  <a:pt x="66042" y="224221"/>
                </a:cubicBezTo>
                <a:cubicBezTo>
                  <a:pt x="87937" y="224221"/>
                  <a:pt x="105650" y="206447"/>
                  <a:pt x="105650" y="184674"/>
                </a:cubicBezTo>
                <a:lnTo>
                  <a:pt x="105650" y="145037"/>
                </a:lnTo>
                <a:close/>
                <a:moveTo>
                  <a:pt x="99063" y="0"/>
                </a:moveTo>
                <a:lnTo>
                  <a:pt x="508576" y="0"/>
                </a:lnTo>
                <a:cubicBezTo>
                  <a:pt x="541330" y="0"/>
                  <a:pt x="567943" y="26661"/>
                  <a:pt x="567943" y="59366"/>
                </a:cubicBezTo>
                <a:lnTo>
                  <a:pt x="567943" y="108956"/>
                </a:lnTo>
                <a:cubicBezTo>
                  <a:pt x="591084" y="117043"/>
                  <a:pt x="607639" y="139083"/>
                  <a:pt x="607639" y="164856"/>
                </a:cubicBezTo>
                <a:lnTo>
                  <a:pt x="607639" y="586904"/>
                </a:lnTo>
                <a:cubicBezTo>
                  <a:pt x="607639" y="597835"/>
                  <a:pt x="598739" y="606722"/>
                  <a:pt x="587791" y="606722"/>
                </a:cubicBezTo>
                <a:lnTo>
                  <a:pt x="19848" y="606722"/>
                </a:lnTo>
                <a:cubicBezTo>
                  <a:pt x="8901" y="606722"/>
                  <a:pt x="0" y="597835"/>
                  <a:pt x="0" y="586904"/>
                </a:cubicBezTo>
                <a:lnTo>
                  <a:pt x="0" y="164856"/>
                </a:lnTo>
                <a:cubicBezTo>
                  <a:pt x="0" y="139083"/>
                  <a:pt x="16555" y="117043"/>
                  <a:pt x="39608" y="108956"/>
                </a:cubicBezTo>
                <a:lnTo>
                  <a:pt x="39608" y="59366"/>
                </a:lnTo>
                <a:cubicBezTo>
                  <a:pt x="39608" y="26661"/>
                  <a:pt x="66309" y="0"/>
                  <a:pt x="990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766760" y="1808280"/>
            <a:ext cx="5424840" cy="16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768394"/>
                </a:solidFill>
                <a:latin typeface="Arial"/>
                <a:ea typeface="DejaVu Sans"/>
              </a:rPr>
              <a:t>Thanks for watching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307" name="Line 2"/>
          <p:cNvSpPr/>
          <p:nvPr/>
        </p:nvSpPr>
        <p:spPr>
          <a:xfrm>
            <a:off x="4621320" y="2509920"/>
            <a:ext cx="0" cy="1838160"/>
          </a:xfrm>
          <a:prstGeom prst="line">
            <a:avLst/>
          </a:prstGeom>
          <a:ln w="28440">
            <a:solidFill>
              <a:srgbClr val="76839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372680" y="441000"/>
            <a:ext cx="541836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236160" y="1690200"/>
            <a:ext cx="1183356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Analyze and predict whether a homeowner/apartment-owner would generate higher returns by selling their property or by listing it on the Airbnb platform.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239" name="文本框 16" descr=""/>
          <p:cNvPicPr/>
          <p:nvPr/>
        </p:nvPicPr>
        <p:blipFill>
          <a:blip r:embed="rId1"/>
          <a:stretch/>
        </p:blipFill>
        <p:spPr>
          <a:xfrm>
            <a:off x="235080" y="441360"/>
            <a:ext cx="890640" cy="922320"/>
          </a:xfrm>
          <a:prstGeom prst="rect">
            <a:avLst/>
          </a:prstGeom>
          <a:ln>
            <a:noFill/>
          </a:ln>
        </p:spPr>
      </p:pic>
      <p:sp>
        <p:nvSpPr>
          <p:cNvPr id="240" name="Line 3"/>
          <p:cNvSpPr/>
          <p:nvPr/>
        </p:nvSpPr>
        <p:spPr>
          <a:xfrm>
            <a:off x="1239840" y="441360"/>
            <a:ext cx="0" cy="1152360"/>
          </a:xfrm>
          <a:prstGeom prst="line">
            <a:avLst/>
          </a:prstGeom>
          <a:ln w="15840">
            <a:solidFill>
              <a:srgbClr val="768394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Google Shape;59;p13" descr=""/>
          <p:cNvPicPr/>
          <p:nvPr/>
        </p:nvPicPr>
        <p:blipFill>
          <a:blip r:embed="rId2"/>
          <a:stretch/>
        </p:blipFill>
        <p:spPr>
          <a:xfrm>
            <a:off x="351000" y="2692440"/>
            <a:ext cx="2827440" cy="4037040"/>
          </a:xfrm>
          <a:prstGeom prst="rect">
            <a:avLst/>
          </a:prstGeom>
          <a:ln>
            <a:noFill/>
          </a:ln>
        </p:spPr>
      </p:pic>
      <p:pic>
        <p:nvPicPr>
          <p:cNvPr id="242" name="Google Shape;57;p13" descr=""/>
          <p:cNvPicPr/>
          <p:nvPr/>
        </p:nvPicPr>
        <p:blipFill>
          <a:blip r:embed="rId3"/>
          <a:stretch/>
        </p:blipFill>
        <p:spPr>
          <a:xfrm>
            <a:off x="4449600" y="2697120"/>
            <a:ext cx="2827800" cy="1881360"/>
          </a:xfrm>
          <a:prstGeom prst="rect">
            <a:avLst/>
          </a:prstGeom>
          <a:ln>
            <a:noFill/>
          </a:ln>
        </p:spPr>
      </p:pic>
      <p:sp>
        <p:nvSpPr>
          <p:cNvPr id="243" name="CustomShape 4"/>
          <p:cNvSpPr/>
          <p:nvPr/>
        </p:nvSpPr>
        <p:spPr>
          <a:xfrm>
            <a:off x="7107120" y="3219480"/>
            <a:ext cx="1479960" cy="83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244" name="Google Shape;56;p13" descr=""/>
          <p:cNvPicPr/>
          <p:nvPr/>
        </p:nvPicPr>
        <p:blipFill>
          <a:blip r:embed="rId4"/>
          <a:stretch/>
        </p:blipFill>
        <p:spPr>
          <a:xfrm>
            <a:off x="8588520" y="2697120"/>
            <a:ext cx="2827440" cy="18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73200" y="2882880"/>
            <a:ext cx="11517480" cy="11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1118880" y="234720"/>
            <a:ext cx="541836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DIDA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33200" y="1386000"/>
            <a:ext cx="11828880" cy="55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155cc"/>
                </a:solidFill>
                <a:latin typeface="Arial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ata: NYC Property Sales Dataset and an NYC Airbnb Dataset; New York Metro Transit Authority on the locations of subway stops; additional data detailing additional costs with renting a property on Airbnb and selling your home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2000" spc="-1" strike="noStrike">
                <a:solidFill>
                  <a:srgbClr val="1155cc"/>
                </a:solidFill>
                <a:latin typeface="Arial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nsight: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 property’s expected revenue stream is greater on the AirBnB market than on the traditional market,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 owner should rent rather than sell. Else, vice-versa.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2000" spc="-1" strike="noStrike">
                <a:solidFill>
                  <a:srgbClr val="1155cc"/>
                </a:solidFill>
                <a:latin typeface="Arial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ecision: Whether any given property owner should sell on the traditional real estate market or rent on Airbnb in order to secure better revenue.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US" sz="2000" spc="-1" strike="noStrike">
                <a:solidFill>
                  <a:srgbClr val="1155cc"/>
                </a:solidFill>
                <a:latin typeface="Arial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dvantage: Maximizing the value of a residential property in some “future state” real-estate market in New York City, given the assumption that the post-COVID-19 market will bear enough resemblance to the pre-COVID-19 market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8" name="文本框 16" descr=""/>
          <p:cNvPicPr/>
          <p:nvPr/>
        </p:nvPicPr>
        <p:blipFill>
          <a:blip r:embed="rId1"/>
          <a:stretch/>
        </p:blipFill>
        <p:spPr>
          <a:xfrm>
            <a:off x="133200" y="235080"/>
            <a:ext cx="857520" cy="922320"/>
          </a:xfrm>
          <a:prstGeom prst="rect">
            <a:avLst/>
          </a:prstGeom>
          <a:ln>
            <a:noFill/>
          </a:ln>
        </p:spPr>
      </p:pic>
      <p:sp>
        <p:nvSpPr>
          <p:cNvPr id="249" name="Line 4"/>
          <p:cNvSpPr/>
          <p:nvPr/>
        </p:nvSpPr>
        <p:spPr>
          <a:xfrm>
            <a:off x="992160" y="235080"/>
            <a:ext cx="0" cy="1150920"/>
          </a:xfrm>
          <a:prstGeom prst="line">
            <a:avLst/>
          </a:prstGeom>
          <a:ln w="15840">
            <a:solidFill>
              <a:srgbClr val="76839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752400" y="2911320"/>
            <a:ext cx="1151748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1101240" y="88560"/>
            <a:ext cx="793620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Data exploration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4812840" y="3002040"/>
            <a:ext cx="5418360" cy="10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文本框 16" descr=""/>
          <p:cNvPicPr/>
          <p:nvPr/>
        </p:nvPicPr>
        <p:blipFill>
          <a:blip r:embed="rId1"/>
          <a:stretch/>
        </p:blipFill>
        <p:spPr>
          <a:xfrm>
            <a:off x="142920" y="73080"/>
            <a:ext cx="857520" cy="922320"/>
          </a:xfrm>
          <a:prstGeom prst="rect">
            <a:avLst/>
          </a:prstGeom>
          <a:ln>
            <a:noFill/>
          </a:ln>
        </p:spPr>
      </p:pic>
      <p:sp>
        <p:nvSpPr>
          <p:cNvPr id="254" name="Line 4"/>
          <p:cNvSpPr/>
          <p:nvPr/>
        </p:nvSpPr>
        <p:spPr>
          <a:xfrm>
            <a:off x="1101600" y="0"/>
            <a:ext cx="0" cy="1152360"/>
          </a:xfrm>
          <a:prstGeom prst="line">
            <a:avLst/>
          </a:prstGeom>
          <a:ln w="15840">
            <a:solidFill>
              <a:srgbClr val="768394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Picture 3" descr=""/>
          <p:cNvPicPr/>
          <p:nvPr/>
        </p:nvPicPr>
        <p:blipFill>
          <a:blip r:embed="rId2"/>
          <a:stretch/>
        </p:blipFill>
        <p:spPr>
          <a:xfrm>
            <a:off x="0" y="1168560"/>
            <a:ext cx="9995040" cy="56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652320"/>
            <a:ext cx="12190680" cy="735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556920" y="642600"/>
            <a:ext cx="1120932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Inventory of Information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58" name="Table 3"/>
          <p:cNvGraphicFramePr/>
          <p:nvPr/>
        </p:nvGraphicFramePr>
        <p:xfrm>
          <a:off x="1098720" y="1674720"/>
          <a:ext cx="9994320" cy="5281560"/>
        </p:xfrm>
        <a:graphic>
          <a:graphicData uri="http://schemas.openxmlformats.org/drawingml/2006/table">
            <a:tbl>
              <a:tblPr/>
              <a:tblGrid>
                <a:gridCol w="2057040"/>
                <a:gridCol w="2054160"/>
                <a:gridCol w="1735200"/>
                <a:gridCol w="2092320"/>
                <a:gridCol w="2055960"/>
              </a:tblGrid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AirBnB Data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NYC Property Sales Data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NYC Subway Data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Potential AirBnB Costs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Potential Selling Costs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borough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stopID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Payment Processing Fee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Realtor Commission Fees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neighborhood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Annual Website Advertising Fee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Closing Costs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host_id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building class category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Longiture_Latitude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Per-Booking Fee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Staging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37548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host_name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tax class at present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line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Guest-Oriented Supplies and Amenities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Improvements and Renovations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neighbourhood group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block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neighbourhood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latitude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ease-ment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building class at present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room_type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address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apartment number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minimum_nights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zip code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number_of_reviews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residential units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last_review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commercial units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reviews_per_month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units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calculated_host_listing s_count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land square feet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availability_365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gross square feet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year built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tax class at time of sale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building class at time of sale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sale price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  <a:tr h="233640"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sale date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 lIns="8280" rIns="82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8280" marR="828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158400" y="177480"/>
            <a:ext cx="917100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768394"/>
                </a:solidFill>
                <a:latin typeface="Impact"/>
                <a:ea typeface="DejaVu Sans"/>
              </a:rPr>
              <a:t>04 </a:t>
            </a: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Data Mining Technique</a:t>
            </a:r>
            <a:br/>
            <a:r>
              <a:rPr b="1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- KNN or Nearest Neighbor Model</a:t>
            </a:r>
            <a:endParaRPr b="0" lang="en-US" sz="2300" spc="-1" strike="noStrike">
              <a:latin typeface="Arial"/>
            </a:endParaRPr>
          </a:p>
        </p:txBody>
      </p:sp>
      <p:grpSp>
        <p:nvGrpSpPr>
          <p:cNvPr id="261" name="Group 3"/>
          <p:cNvGrpSpPr/>
          <p:nvPr/>
        </p:nvGrpSpPr>
        <p:grpSpPr>
          <a:xfrm>
            <a:off x="0" y="1084320"/>
            <a:ext cx="354240" cy="671760"/>
            <a:chOff x="0" y="1084320"/>
            <a:chExt cx="354240" cy="671760"/>
          </a:xfrm>
        </p:grpSpPr>
        <p:sp>
          <p:nvSpPr>
            <p:cNvPr id="262" name="CustomShape 4"/>
            <p:cNvSpPr/>
            <p:nvPr/>
          </p:nvSpPr>
          <p:spPr>
            <a:xfrm>
              <a:off x="0" y="1084320"/>
              <a:ext cx="86040" cy="67176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5"/>
            <p:cNvSpPr/>
            <p:nvPr/>
          </p:nvSpPr>
          <p:spPr>
            <a:xfrm>
              <a:off x="159480" y="1084320"/>
              <a:ext cx="194760" cy="67176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" name="CustomShape 6"/>
          <p:cNvSpPr/>
          <p:nvPr/>
        </p:nvSpPr>
        <p:spPr>
          <a:xfrm flipH="1">
            <a:off x="648720" y="1406520"/>
            <a:ext cx="4295880" cy="255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>
            <a:off x="650520" y="1896840"/>
            <a:ext cx="4557960" cy="39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160">
              <a:lnSpc>
                <a:spcPct val="10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data mining technique in which an algorithm can accurately predict the future value of a new data point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model optimizes the number of observations or “K”, from the initial dataset to include so that accuracy is optimal 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Analyzes the nearby observations or neighbors by Euclidean distance to produce an educated sense of value for the new data point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998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998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 flipH="1">
            <a:off x="10696680" y="0"/>
            <a:ext cx="1492560" cy="68565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9"/>
          <p:cNvSpPr/>
          <p:nvPr/>
        </p:nvSpPr>
        <p:spPr>
          <a:xfrm>
            <a:off x="5594400" y="969840"/>
            <a:ext cx="6007320" cy="58341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5400000" dist="12708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68" name="Picture 6" descr=""/>
          <p:cNvPicPr/>
          <p:nvPr/>
        </p:nvPicPr>
        <p:blipFill>
          <a:blip r:embed="rId1"/>
          <a:stretch/>
        </p:blipFill>
        <p:spPr>
          <a:xfrm>
            <a:off x="5872320" y="1084320"/>
            <a:ext cx="5178240" cy="4903920"/>
          </a:xfrm>
          <a:prstGeom prst="rect">
            <a:avLst/>
          </a:prstGeom>
          <a:ln>
            <a:noFill/>
          </a:ln>
        </p:spPr>
      </p:pic>
      <p:sp>
        <p:nvSpPr>
          <p:cNvPr id="269" name="CustomShape 10"/>
          <p:cNvSpPr/>
          <p:nvPr/>
        </p:nvSpPr>
        <p:spPr>
          <a:xfrm>
            <a:off x="6227640" y="6310440"/>
            <a:ext cx="517860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  <a:ea typeface="DejaVu Sans"/>
              </a:rPr>
              <a:t>Fig.1 Avinash Navlani, https://www.datacamp.com/community/tutorials/k-nearest-neighbor-classification-scikit-learn, August 2nd, 2018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1" name="Group 11" descr=""/>
          <p:cNvPicPr/>
          <p:nvPr/>
        </p:nvPicPr>
        <p:blipFill>
          <a:blip r:embed="rId1"/>
          <a:stretch/>
        </p:blipFill>
        <p:spPr>
          <a:xfrm>
            <a:off x="325440" y="0"/>
            <a:ext cx="525600" cy="5884920"/>
          </a:xfrm>
          <a:prstGeom prst="rect">
            <a:avLst/>
          </a:prstGeom>
          <a:ln>
            <a:noFill/>
          </a:ln>
        </p:spPr>
      </p:pic>
      <p:sp>
        <p:nvSpPr>
          <p:cNvPr id="272" name="CustomShape 2"/>
          <p:cNvSpPr/>
          <p:nvPr/>
        </p:nvSpPr>
        <p:spPr>
          <a:xfrm>
            <a:off x="579600" y="922320"/>
            <a:ext cx="11111040" cy="5461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5400000" dist="12708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1211400" y="247680"/>
            <a:ext cx="9847440" cy="13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900" spc="-1" strike="noStrike">
                <a:solidFill>
                  <a:srgbClr val="000000"/>
                </a:solidFill>
                <a:latin typeface="Arial"/>
                <a:ea typeface="DejaVu Sans"/>
              </a:rPr>
              <a:t>Data Mining Technique</a:t>
            </a:r>
            <a:br/>
            <a:r>
              <a:rPr b="1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- kNN or Nearest Neighbor Model</a:t>
            </a:r>
            <a:br/>
            <a:r>
              <a:rPr b="1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1289160" y="2903040"/>
            <a:ext cx="9848880" cy="30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99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1341360" y="1866960"/>
            <a:ext cx="7351920" cy="40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Our kNN model used the below features to provide a comprehensive description for each property while building out our kNN model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tax class, 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building type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borough name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cost adjusted sale price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residential units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commercial units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land square feet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gross square feet,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year built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subway stops nearby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7" name="Group 11" descr=""/>
          <p:cNvPicPr/>
          <p:nvPr/>
        </p:nvPicPr>
        <p:blipFill>
          <a:blip r:embed="rId1"/>
          <a:stretch/>
        </p:blipFill>
        <p:spPr>
          <a:xfrm>
            <a:off x="325440" y="0"/>
            <a:ext cx="525600" cy="5884920"/>
          </a:xfrm>
          <a:prstGeom prst="rect">
            <a:avLst/>
          </a:prstGeom>
          <a:ln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210960" y="922320"/>
            <a:ext cx="11111400" cy="5461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5400000" dist="12708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1211400" y="247680"/>
            <a:ext cx="9847440" cy="13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Data Mining Technique</a:t>
            </a:r>
            <a:br/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Why Not?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289160" y="2903040"/>
            <a:ext cx="9848880" cy="30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99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1341360" y="1866960"/>
            <a:ext cx="7351920" cy="252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4920">
              <a:lnSpc>
                <a:spcPct val="90000"/>
              </a:lnSpc>
              <a:spcAft>
                <a:spcPts val="598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LASSO – Data set was not normally distributed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Aft>
                <a:spcPts val="598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Regression – Data set was not normally distributed 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Aft>
                <a:spcPts val="598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Neural Network – Provides probabilistic analysis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Aft>
                <a:spcPts val="598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Logistic Regression – Not trying to gain probabilistic insights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Aft>
                <a:spcPts val="598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 Tree – Does not provide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73200" y="2882880"/>
            <a:ext cx="11517480" cy="11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1143000" y="124920"/>
            <a:ext cx="908856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Python Implementation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284" name="文本框 16" descr=""/>
          <p:cNvPicPr/>
          <p:nvPr/>
        </p:nvPicPr>
        <p:blipFill>
          <a:blip r:embed="rId1"/>
          <a:stretch/>
        </p:blipFill>
        <p:spPr>
          <a:xfrm>
            <a:off x="98280" y="96840"/>
            <a:ext cx="857520" cy="922320"/>
          </a:xfrm>
          <a:prstGeom prst="rect">
            <a:avLst/>
          </a:prstGeom>
          <a:ln>
            <a:noFill/>
          </a:ln>
        </p:spPr>
      </p:pic>
      <p:sp>
        <p:nvSpPr>
          <p:cNvPr id="285" name="Line 3"/>
          <p:cNvSpPr/>
          <p:nvPr/>
        </p:nvSpPr>
        <p:spPr>
          <a:xfrm>
            <a:off x="1031760" y="96840"/>
            <a:ext cx="0" cy="1152360"/>
          </a:xfrm>
          <a:prstGeom prst="line">
            <a:avLst/>
          </a:prstGeom>
          <a:ln w="15840">
            <a:solidFill>
              <a:srgbClr val="76839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173160" y="1425600"/>
            <a:ext cx="10293480" cy="523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Our Python and “Pre-Python” work consisted of 11 total steps. Here is the summary: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Pre-Python: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underlying data files, transform revenue into “revenue minus costs”, a.k.a. profit by researching and subtracting out expected costs to holders of property.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Python: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AirBnB data was already pretty clean upon download, so just clean NYC Real Estate.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 both AirBnB and NYC Real Estate, prepare longitude and latitude data and calculate the number of subway stops near each property.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“milestone data sets”.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Run KNN model for both AirBnB and NYC Real Estate.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Realize we were overfit to the AirBnB dataset. Continue with only NYC Real Estate.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Run “naive median model”  to compare results with KNN.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2018-01-28T11:00:00Z</dcterms:created>
  <dc:creator>iSlide</dc:creator>
  <dc:description/>
  <dc:language>en-US</dc:language>
  <cp:lastModifiedBy/>
  <cp:lastPrinted>2018-01-28T11:00:00Z</cp:lastPrinted>
  <dcterms:modified xsi:type="dcterms:W3CDTF">2020-12-05T20:37:44Z</dcterms:modified>
  <cp:revision>27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MSIP_Label_f42aa342-8706-4288-bd11-ebb85995028c_Application">
    <vt:lpwstr>Microsoft Azure Information Protection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Extended_MSFT_Method">
    <vt:lpwstr>Automatic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Owner">
    <vt:lpwstr>v-yunxl@microsoft.com</vt:lpwstr>
  </property>
  <property fmtid="{D5CDD505-2E9C-101B-9397-08002B2CF9AE}" pid="8" name="MSIP_Label_f42aa342-8706-4288-bd11-ebb85995028c_SetDate">
    <vt:lpwstr>2018-10-31T09:09:59.6749058Z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Sensitivity">
    <vt:lpwstr>General</vt:lpwstr>
  </property>
  <property fmtid="{D5CDD505-2E9C-101B-9397-08002B2CF9AE}" pid="11" name="iSlide.Theme">
    <vt:lpwstr>48706f29-9ca0-418e-876d-de7b156ca083</vt:lpwstr>
  </property>
</Properties>
</file>