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A975E3-98D7-4884-9828-8CE0602D8E72}">
  <a:tblStyle styleId="{F1A975E3-98D7-4884-9828-8CE0602D8E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verage-regular.fntdata"/><Relationship Id="rId25" Type="http://schemas.openxmlformats.org/officeDocument/2006/relationships/font" Target="fonts/Roboto-bold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50e89bd2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50e89bd2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50e89bd2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50e89bd2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are composable - little code required</a:t>
            </a:r>
            <a:endParaRPr/>
          </a:p>
          <a:p>
            <a:pPr indent="0" lvl="0" marL="0" rtl="0" algn="l">
              <a:spcBef>
                <a:spcPts val="0"/>
              </a:spcBef>
              <a:spcAft>
                <a:spcPts val="0"/>
              </a:spcAft>
              <a:buNone/>
            </a:pPr>
            <a:r>
              <a:rPr lang="en"/>
              <a:t>Designed to execute on you computer or on a database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50e89bd2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50e89bd2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960c3cb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960c3cb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960c3cb3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960c3cb3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d15bed9c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d15bed9c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50e89bd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50e89bd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50e89bd2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50e89bd2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50e89bd2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50e89bd2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50e89bd2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50e89bd2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50e89bd2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50e89bd2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50e89bd23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50e89bd23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50e89bd2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50e89bd2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50e89bd2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50e89bd2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loud.google.com/learn/artificial-intelligence-vs-machine-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Spark Machine Learning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Clara, Tyler, Julio, Preston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Flow</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Your Autologger in MLLib</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Parmeter grids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Model saving</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Graphs!</a:t>
            </a:r>
            <a:endParaRPr/>
          </a:p>
        </p:txBody>
      </p:sp>
      <p:pic>
        <p:nvPicPr>
          <p:cNvPr id="120" name="Google Shape;120;p22"/>
          <p:cNvPicPr preferRelativeResize="0"/>
          <p:nvPr/>
        </p:nvPicPr>
        <p:blipFill rotWithShape="1">
          <a:blip r:embed="rId3">
            <a:alphaModFix/>
          </a:blip>
          <a:srcRect b="0" l="0" r="-2522" t="0"/>
          <a:stretch/>
        </p:blipFill>
        <p:spPr>
          <a:xfrm>
            <a:off x="3394267" y="82200"/>
            <a:ext cx="5749732" cy="4486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Synapse ML</a:t>
            </a:r>
            <a:endParaRPr/>
          </a:p>
        </p:txBody>
      </p:sp>
      <p:pic>
        <p:nvPicPr>
          <p:cNvPr id="126" name="Google Shape;126;p23"/>
          <p:cNvPicPr preferRelativeResize="0"/>
          <p:nvPr/>
        </p:nvPicPr>
        <p:blipFill>
          <a:blip r:embed="rId3">
            <a:alphaModFix/>
          </a:blip>
          <a:stretch>
            <a:fillRect/>
          </a:stretch>
        </p:blipFill>
        <p:spPr>
          <a:xfrm>
            <a:off x="216488" y="1017737"/>
            <a:ext cx="6290524" cy="2503299"/>
          </a:xfrm>
          <a:prstGeom prst="rect">
            <a:avLst/>
          </a:prstGeom>
          <a:noFill/>
          <a:ln>
            <a:noFill/>
          </a:ln>
        </p:spPr>
      </p:pic>
      <p:pic>
        <p:nvPicPr>
          <p:cNvPr id="127" name="Google Shape;127;p23"/>
          <p:cNvPicPr preferRelativeResize="0"/>
          <p:nvPr/>
        </p:nvPicPr>
        <p:blipFill>
          <a:blip r:embed="rId4">
            <a:alphaModFix/>
          </a:blip>
          <a:stretch>
            <a:fillRect/>
          </a:stretch>
        </p:blipFill>
        <p:spPr>
          <a:xfrm>
            <a:off x="4458066" y="3521025"/>
            <a:ext cx="4597760" cy="1492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Show regression model that uses Synapse ML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Judging the Goodness of a Model</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2000"/>
              <a:t>Classification Metrics</a:t>
            </a:r>
            <a:endParaRPr sz="2000"/>
          </a:p>
          <a:p>
            <a:pPr indent="0" lvl="0" marL="0" marR="0" rtl="0" algn="l">
              <a:lnSpc>
                <a:spcPct val="115000"/>
              </a:lnSpc>
              <a:spcBef>
                <a:spcPts val="1200"/>
              </a:spcBef>
              <a:spcAft>
                <a:spcPts val="0"/>
              </a:spcAft>
              <a:buNone/>
            </a:pPr>
            <a:r>
              <a:t/>
            </a:r>
            <a:endParaRPr sz="1500"/>
          </a:p>
          <a:p>
            <a:pPr indent="0" lvl="0" marL="0" marR="0" rtl="0" algn="l">
              <a:lnSpc>
                <a:spcPct val="115000"/>
              </a:lnSpc>
              <a:spcBef>
                <a:spcPts val="1200"/>
              </a:spcBef>
              <a:spcAft>
                <a:spcPts val="0"/>
              </a:spcAft>
              <a:buNone/>
            </a:pPr>
            <a:r>
              <a:rPr lang="en" sz="1500"/>
              <a:t>Confusion matrix, True Positives (TP), True Negatives (TN), False Positives (FP), False Negatives (FN)</a:t>
            </a:r>
            <a:endParaRPr sz="1500"/>
          </a:p>
          <a:p>
            <a:pPr indent="0" lvl="0" marL="0" marR="0" rtl="0" algn="l">
              <a:lnSpc>
                <a:spcPct val="115000"/>
              </a:lnSpc>
              <a:spcBef>
                <a:spcPts val="1200"/>
              </a:spcBef>
              <a:spcAft>
                <a:spcPts val="0"/>
              </a:spcAft>
              <a:buNone/>
            </a:pPr>
            <a:r>
              <a:t/>
            </a:r>
            <a:endParaRPr sz="1500"/>
          </a:p>
          <a:p>
            <a:pPr indent="0" lvl="0" marL="0" marR="0" rtl="0" algn="l">
              <a:lnSpc>
                <a:spcPct val="115000"/>
              </a:lnSpc>
              <a:spcBef>
                <a:spcPts val="1200"/>
              </a:spcBef>
              <a:spcAft>
                <a:spcPts val="0"/>
              </a:spcAft>
              <a:buNone/>
            </a:pPr>
            <a:r>
              <a:rPr lang="en" sz="1500"/>
              <a:t>Accuracy: (TP + TN) / Total   Drawbacks: Don’t know whether the model is skewed </a:t>
            </a:r>
            <a:r>
              <a:rPr lang="en" sz="1500"/>
              <a:t>towards</a:t>
            </a:r>
            <a:r>
              <a:rPr lang="en" sz="1500"/>
              <a:t> Yes or No.</a:t>
            </a:r>
            <a:endParaRPr sz="1500"/>
          </a:p>
          <a:p>
            <a:pPr indent="0" lvl="0" marL="0" marR="0" rtl="0" algn="l">
              <a:lnSpc>
                <a:spcPct val="115000"/>
              </a:lnSpc>
              <a:spcBef>
                <a:spcPts val="1200"/>
              </a:spcBef>
              <a:spcAft>
                <a:spcPts val="0"/>
              </a:spcAft>
              <a:buNone/>
            </a:pPr>
            <a:r>
              <a:rPr lang="en" sz="1500"/>
              <a:t>Precision:   TP / (TP + FP)      When the model predicts Yes, how likely is it to be correct?</a:t>
            </a:r>
            <a:endParaRPr sz="1500"/>
          </a:p>
          <a:p>
            <a:pPr indent="0" lvl="0" marL="0" marR="0" rtl="0" algn="l">
              <a:lnSpc>
                <a:spcPct val="115000"/>
              </a:lnSpc>
              <a:spcBef>
                <a:spcPts val="1200"/>
              </a:spcBef>
              <a:spcAft>
                <a:spcPts val="0"/>
              </a:spcAft>
              <a:buNone/>
            </a:pPr>
            <a:r>
              <a:rPr lang="en" sz="1500"/>
              <a:t>Recall:        TP / (TP + FN)     When a Yes is examined, how likely is the model to correctly identify it?</a:t>
            </a:r>
            <a:endParaRPr sz="1500"/>
          </a:p>
          <a:p>
            <a:pPr indent="0" lvl="0" marL="0" marR="0" rtl="0" algn="l">
              <a:lnSpc>
                <a:spcPct val="115000"/>
              </a:lnSpc>
              <a:spcBef>
                <a:spcPts val="1200"/>
              </a:spcBef>
              <a:spcAft>
                <a:spcPts val="1200"/>
              </a:spcAft>
              <a:buNone/>
            </a:pPr>
            <a:r>
              <a:rPr lang="en" sz="1500"/>
              <a:t>F1 (both):  2*Pr*Re/(Pr + Re) Useful to show the trade-off between precision and recall.</a:t>
            </a:r>
            <a:endParaRPr sz="1500"/>
          </a:p>
        </p:txBody>
      </p:sp>
      <p:graphicFrame>
        <p:nvGraphicFramePr>
          <p:cNvPr id="140" name="Google Shape;140;p25"/>
          <p:cNvGraphicFramePr/>
          <p:nvPr/>
        </p:nvGraphicFramePr>
        <p:xfrm>
          <a:off x="4738325" y="144663"/>
          <a:ext cx="3000000" cy="3000000"/>
        </p:xfrm>
        <a:graphic>
          <a:graphicData uri="http://schemas.openxmlformats.org/drawingml/2006/table">
            <a:tbl>
              <a:tblPr>
                <a:noFill/>
                <a:tableStyleId>{F1A975E3-98D7-4884-9828-8CE0602D8E72}</a:tableStyleId>
              </a:tblPr>
              <a:tblGrid>
                <a:gridCol w="1419050"/>
                <a:gridCol w="1419050"/>
                <a:gridCol w="1419050"/>
              </a:tblGrid>
              <a:tr h="600700">
                <a:tc>
                  <a:txBody>
                    <a:bodyPr/>
                    <a:lstStyle/>
                    <a:p>
                      <a:pPr indent="0" lvl="0" marL="0" marR="0" rtl="0" algn="ctr">
                        <a:lnSpc>
                          <a:spcPct val="115000"/>
                        </a:lnSpc>
                        <a:spcBef>
                          <a:spcPts val="0"/>
                        </a:spcBef>
                        <a:spcAft>
                          <a:spcPts val="1200"/>
                        </a:spcAft>
                        <a:buNone/>
                      </a:pPr>
                      <a:r>
                        <a:t/>
                      </a:r>
                      <a:endParaRPr sz="2000">
                        <a:solidFill>
                          <a:schemeClr val="accent3"/>
                        </a:solidFill>
                        <a:latin typeface="Average"/>
                        <a:ea typeface="Average"/>
                        <a:cs typeface="Average"/>
                        <a:sym typeface="Average"/>
                      </a:endParaRPr>
                    </a:p>
                  </a:txBody>
                  <a:tcPr marT="91425" marB="91425" marR="91425" marL="91425" anchor="ctr">
                    <a:solidFill>
                      <a:srgbClr val="4E5B6C"/>
                    </a:solidFill>
                  </a:tcPr>
                </a:tc>
                <a:tc>
                  <a:txBody>
                    <a:bodyPr/>
                    <a:lstStyle/>
                    <a:p>
                      <a:pPr indent="0" lvl="0" marL="0" marR="0" rtl="0" algn="ctr">
                        <a:lnSpc>
                          <a:spcPct val="115000"/>
                        </a:lnSpc>
                        <a:spcBef>
                          <a:spcPts val="0"/>
                        </a:spcBef>
                        <a:spcAft>
                          <a:spcPts val="1200"/>
                        </a:spcAft>
                        <a:buNone/>
                      </a:pPr>
                      <a:r>
                        <a:rPr lang="en" sz="2000">
                          <a:solidFill>
                            <a:srgbClr val="6AC84F"/>
                          </a:solidFill>
                          <a:latin typeface="Average"/>
                          <a:ea typeface="Average"/>
                          <a:cs typeface="Average"/>
                          <a:sym typeface="Average"/>
                        </a:rPr>
                        <a:t>Predict: Yes</a:t>
                      </a:r>
                      <a:endParaRPr sz="2000">
                        <a:solidFill>
                          <a:srgbClr val="6AC84F"/>
                        </a:solidFill>
                        <a:latin typeface="Average"/>
                        <a:ea typeface="Average"/>
                        <a:cs typeface="Average"/>
                        <a:sym typeface="Average"/>
                      </a:endParaRPr>
                    </a:p>
                  </a:txBody>
                  <a:tcPr marT="91425" marB="91425" marR="91425" marL="91425" anchor="ctr">
                    <a:solidFill>
                      <a:srgbClr val="4E5B6C"/>
                    </a:solidFill>
                  </a:tcPr>
                </a:tc>
                <a:tc>
                  <a:txBody>
                    <a:bodyPr/>
                    <a:lstStyle/>
                    <a:p>
                      <a:pPr indent="0" lvl="0" marL="0" marR="0" rtl="0" algn="ctr">
                        <a:lnSpc>
                          <a:spcPct val="115000"/>
                        </a:lnSpc>
                        <a:spcBef>
                          <a:spcPts val="0"/>
                        </a:spcBef>
                        <a:spcAft>
                          <a:spcPts val="1200"/>
                        </a:spcAft>
                        <a:buNone/>
                      </a:pPr>
                      <a:r>
                        <a:rPr lang="en" sz="2000">
                          <a:solidFill>
                            <a:srgbClr val="FF4B4B"/>
                          </a:solidFill>
                          <a:latin typeface="Average"/>
                          <a:ea typeface="Average"/>
                          <a:cs typeface="Average"/>
                          <a:sym typeface="Average"/>
                        </a:rPr>
                        <a:t>Predict: No</a:t>
                      </a:r>
                      <a:endParaRPr sz="2000">
                        <a:solidFill>
                          <a:srgbClr val="FF4B4B"/>
                        </a:solidFill>
                        <a:latin typeface="Average"/>
                        <a:ea typeface="Average"/>
                        <a:cs typeface="Average"/>
                        <a:sym typeface="Average"/>
                      </a:endParaRPr>
                    </a:p>
                  </a:txBody>
                  <a:tcPr marT="91425" marB="91425" marR="91425" marL="91425" anchor="ctr">
                    <a:solidFill>
                      <a:srgbClr val="4E5B6C"/>
                    </a:solidFill>
                  </a:tcPr>
                </a:tc>
              </a:tr>
              <a:tr h="624750">
                <a:tc>
                  <a:txBody>
                    <a:bodyPr/>
                    <a:lstStyle/>
                    <a:p>
                      <a:pPr indent="0" lvl="0" marL="0" marR="0" rtl="0" algn="ctr">
                        <a:lnSpc>
                          <a:spcPct val="115000"/>
                        </a:lnSpc>
                        <a:spcBef>
                          <a:spcPts val="0"/>
                        </a:spcBef>
                        <a:spcAft>
                          <a:spcPts val="1200"/>
                        </a:spcAft>
                        <a:buNone/>
                      </a:pPr>
                      <a:r>
                        <a:rPr lang="en" sz="2000">
                          <a:solidFill>
                            <a:srgbClr val="6AC84F"/>
                          </a:solidFill>
                          <a:latin typeface="Average"/>
                          <a:ea typeface="Average"/>
                          <a:cs typeface="Average"/>
                          <a:sym typeface="Average"/>
                        </a:rPr>
                        <a:t>Was: Yes</a:t>
                      </a:r>
                      <a:endParaRPr sz="2000">
                        <a:solidFill>
                          <a:srgbClr val="6AC84F"/>
                        </a:solidFill>
                        <a:latin typeface="Average"/>
                        <a:ea typeface="Average"/>
                        <a:cs typeface="Average"/>
                        <a:sym typeface="Average"/>
                      </a:endParaRPr>
                    </a:p>
                  </a:txBody>
                  <a:tcPr marT="91425" marB="91425" marR="91425" marL="91425" anchor="ctr">
                    <a:solidFill>
                      <a:srgbClr val="4E5B6C"/>
                    </a:solidFill>
                  </a:tcPr>
                </a:tc>
                <a:tc>
                  <a:txBody>
                    <a:bodyPr/>
                    <a:lstStyle/>
                    <a:p>
                      <a:pPr indent="0" lvl="0" marL="0" marR="0" rtl="0" algn="ctr">
                        <a:lnSpc>
                          <a:spcPct val="115000"/>
                        </a:lnSpc>
                        <a:spcBef>
                          <a:spcPts val="0"/>
                        </a:spcBef>
                        <a:spcAft>
                          <a:spcPts val="1200"/>
                        </a:spcAft>
                        <a:buNone/>
                      </a:pPr>
                      <a:r>
                        <a:rPr lang="en" sz="2000">
                          <a:solidFill>
                            <a:srgbClr val="6AC84F"/>
                          </a:solidFill>
                          <a:latin typeface="Average"/>
                          <a:ea typeface="Average"/>
                          <a:cs typeface="Average"/>
                          <a:sym typeface="Average"/>
                        </a:rPr>
                        <a:t>60</a:t>
                      </a:r>
                      <a:endParaRPr sz="2000">
                        <a:solidFill>
                          <a:srgbClr val="6AC84F"/>
                        </a:solidFill>
                        <a:latin typeface="Average"/>
                        <a:ea typeface="Average"/>
                        <a:cs typeface="Average"/>
                        <a:sym typeface="Average"/>
                      </a:endParaRPr>
                    </a:p>
                  </a:txBody>
                  <a:tcPr marT="91425" marB="91425" marR="91425" marL="91425" anchor="ctr">
                    <a:solidFill>
                      <a:srgbClr val="4E5B6C"/>
                    </a:solidFill>
                  </a:tcPr>
                </a:tc>
                <a:tc>
                  <a:txBody>
                    <a:bodyPr/>
                    <a:lstStyle/>
                    <a:p>
                      <a:pPr indent="0" lvl="0" marL="0" marR="0" rtl="0" algn="ctr">
                        <a:lnSpc>
                          <a:spcPct val="115000"/>
                        </a:lnSpc>
                        <a:spcBef>
                          <a:spcPts val="0"/>
                        </a:spcBef>
                        <a:spcAft>
                          <a:spcPts val="1200"/>
                        </a:spcAft>
                        <a:buNone/>
                      </a:pPr>
                      <a:r>
                        <a:rPr lang="en" sz="2000">
                          <a:solidFill>
                            <a:srgbClr val="FFFF00"/>
                          </a:solidFill>
                          <a:latin typeface="Average"/>
                          <a:ea typeface="Average"/>
                          <a:cs typeface="Average"/>
                          <a:sym typeface="Average"/>
                        </a:rPr>
                        <a:t>25</a:t>
                      </a:r>
                      <a:endParaRPr sz="2000">
                        <a:solidFill>
                          <a:srgbClr val="FFFF00"/>
                        </a:solidFill>
                        <a:latin typeface="Average"/>
                        <a:ea typeface="Average"/>
                        <a:cs typeface="Average"/>
                        <a:sym typeface="Average"/>
                      </a:endParaRPr>
                    </a:p>
                  </a:txBody>
                  <a:tcPr marT="91425" marB="91425" marR="91425" marL="91425" anchor="ctr">
                    <a:solidFill>
                      <a:srgbClr val="4E5B6C"/>
                    </a:solidFill>
                  </a:tcPr>
                </a:tc>
              </a:tr>
              <a:tr h="624750">
                <a:tc>
                  <a:txBody>
                    <a:bodyPr/>
                    <a:lstStyle/>
                    <a:p>
                      <a:pPr indent="0" lvl="0" marL="0" marR="0" rtl="0" algn="ctr">
                        <a:lnSpc>
                          <a:spcPct val="115000"/>
                        </a:lnSpc>
                        <a:spcBef>
                          <a:spcPts val="0"/>
                        </a:spcBef>
                        <a:spcAft>
                          <a:spcPts val="1200"/>
                        </a:spcAft>
                        <a:buNone/>
                      </a:pPr>
                      <a:r>
                        <a:rPr lang="en" sz="2000">
                          <a:solidFill>
                            <a:srgbClr val="FF4B4B"/>
                          </a:solidFill>
                          <a:latin typeface="Average"/>
                          <a:ea typeface="Average"/>
                          <a:cs typeface="Average"/>
                          <a:sym typeface="Average"/>
                        </a:rPr>
                        <a:t>Was: No</a:t>
                      </a:r>
                      <a:endParaRPr sz="2000">
                        <a:solidFill>
                          <a:srgbClr val="FF0000"/>
                        </a:solidFill>
                        <a:latin typeface="Average"/>
                        <a:ea typeface="Average"/>
                        <a:cs typeface="Average"/>
                        <a:sym typeface="Average"/>
                      </a:endParaRPr>
                    </a:p>
                  </a:txBody>
                  <a:tcPr marT="91425" marB="91425" marR="91425" marL="91425" anchor="ctr">
                    <a:solidFill>
                      <a:srgbClr val="4E5B6C"/>
                    </a:solidFill>
                  </a:tcPr>
                </a:tc>
                <a:tc>
                  <a:txBody>
                    <a:bodyPr/>
                    <a:lstStyle/>
                    <a:p>
                      <a:pPr indent="0" lvl="0" marL="0" marR="0" rtl="0" algn="ctr">
                        <a:lnSpc>
                          <a:spcPct val="115000"/>
                        </a:lnSpc>
                        <a:spcBef>
                          <a:spcPts val="0"/>
                        </a:spcBef>
                        <a:spcAft>
                          <a:spcPts val="1200"/>
                        </a:spcAft>
                        <a:buNone/>
                      </a:pPr>
                      <a:r>
                        <a:rPr lang="en" sz="2000">
                          <a:solidFill>
                            <a:srgbClr val="FFFF00"/>
                          </a:solidFill>
                          <a:latin typeface="Average"/>
                          <a:ea typeface="Average"/>
                          <a:cs typeface="Average"/>
                          <a:sym typeface="Average"/>
                        </a:rPr>
                        <a:t>2</a:t>
                      </a:r>
                      <a:endParaRPr sz="2000">
                        <a:solidFill>
                          <a:srgbClr val="FFFF00"/>
                        </a:solidFill>
                        <a:latin typeface="Average"/>
                        <a:ea typeface="Average"/>
                        <a:cs typeface="Average"/>
                        <a:sym typeface="Average"/>
                      </a:endParaRPr>
                    </a:p>
                  </a:txBody>
                  <a:tcPr marT="91425" marB="91425" marR="91425" marL="91425" anchor="ctr">
                    <a:solidFill>
                      <a:srgbClr val="4E5B6C"/>
                    </a:solidFill>
                  </a:tcPr>
                </a:tc>
                <a:tc>
                  <a:txBody>
                    <a:bodyPr/>
                    <a:lstStyle/>
                    <a:p>
                      <a:pPr indent="0" lvl="0" marL="0" marR="0" rtl="0" algn="ctr">
                        <a:lnSpc>
                          <a:spcPct val="115000"/>
                        </a:lnSpc>
                        <a:spcBef>
                          <a:spcPts val="0"/>
                        </a:spcBef>
                        <a:spcAft>
                          <a:spcPts val="1200"/>
                        </a:spcAft>
                        <a:buNone/>
                      </a:pPr>
                      <a:r>
                        <a:rPr lang="en" sz="2000">
                          <a:solidFill>
                            <a:srgbClr val="FF4B4B"/>
                          </a:solidFill>
                          <a:latin typeface="Average"/>
                          <a:ea typeface="Average"/>
                          <a:cs typeface="Average"/>
                          <a:sym typeface="Average"/>
                        </a:rPr>
                        <a:t>13</a:t>
                      </a:r>
                      <a:endParaRPr sz="2000">
                        <a:solidFill>
                          <a:srgbClr val="FF0000"/>
                        </a:solidFill>
                        <a:latin typeface="Average"/>
                        <a:ea typeface="Average"/>
                        <a:cs typeface="Average"/>
                        <a:sym typeface="Average"/>
                      </a:endParaRPr>
                    </a:p>
                  </a:txBody>
                  <a:tcPr marT="91425" marB="91425" marR="91425" marL="91425" anchor="ctr">
                    <a:solidFill>
                      <a:srgbClr val="4E5B6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Judging the </a:t>
            </a:r>
            <a:r>
              <a:rPr lang="en"/>
              <a:t>Goodness</a:t>
            </a:r>
            <a:r>
              <a:rPr lang="en"/>
              <a:t> of a Model</a:t>
            </a:r>
            <a:endParaRPr/>
          </a:p>
        </p:txBody>
      </p:sp>
      <p:sp>
        <p:nvSpPr>
          <p:cNvPr id="146" name="Google Shape;146;p26"/>
          <p:cNvSpPr txBox="1"/>
          <p:nvPr>
            <p:ph idx="1" type="body"/>
          </p:nvPr>
        </p:nvSpPr>
        <p:spPr>
          <a:xfrm>
            <a:off x="311700" y="1152475"/>
            <a:ext cx="8687400" cy="38433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2000"/>
              <a:t>Regression Metrics</a:t>
            </a:r>
            <a:endParaRPr sz="2000"/>
          </a:p>
          <a:p>
            <a:pPr indent="0" lvl="0" marL="0" marR="0" rtl="0" algn="l">
              <a:lnSpc>
                <a:spcPct val="115000"/>
              </a:lnSpc>
              <a:spcBef>
                <a:spcPts val="1200"/>
              </a:spcBef>
              <a:spcAft>
                <a:spcPts val="0"/>
              </a:spcAft>
              <a:buNone/>
            </a:pPr>
            <a:r>
              <a:rPr lang="en" sz="1500"/>
              <a:t>Mean Squared Error (MSE): 1/N * 𝚺 (Yactual - Ypred) ^ 2</a:t>
            </a:r>
            <a:endParaRPr sz="1500"/>
          </a:p>
          <a:p>
            <a:pPr indent="0" lvl="0" marL="0" marR="0" rtl="0" algn="l">
              <a:lnSpc>
                <a:spcPct val="115000"/>
              </a:lnSpc>
              <a:spcBef>
                <a:spcPts val="1200"/>
              </a:spcBef>
              <a:spcAft>
                <a:spcPts val="0"/>
              </a:spcAft>
              <a:buNone/>
            </a:pPr>
            <a:r>
              <a:rPr lang="en" sz="1500"/>
              <a:t>	Most common. Take the square root to get the RMSE, which is in the same units as predictions.</a:t>
            </a:r>
            <a:endParaRPr sz="1500"/>
          </a:p>
          <a:p>
            <a:pPr indent="0" lvl="0" marL="0" marR="0" rtl="0" algn="l">
              <a:lnSpc>
                <a:spcPct val="115000"/>
              </a:lnSpc>
              <a:spcBef>
                <a:spcPts val="1200"/>
              </a:spcBef>
              <a:spcAft>
                <a:spcPts val="0"/>
              </a:spcAft>
              <a:buNone/>
            </a:pPr>
            <a:r>
              <a:rPr lang="en" sz="1500"/>
              <a:t>Mean Absolute Error (MAE): 1/N * </a:t>
            </a:r>
            <a:r>
              <a:rPr lang="en" sz="1500"/>
              <a:t>𝚺 |Yactual - Ypred|</a:t>
            </a:r>
            <a:endParaRPr sz="1500"/>
          </a:p>
          <a:p>
            <a:pPr indent="0" lvl="0" marL="0" marR="0" rtl="0" algn="l">
              <a:lnSpc>
                <a:spcPct val="115000"/>
              </a:lnSpc>
              <a:spcBef>
                <a:spcPts val="1200"/>
              </a:spcBef>
              <a:spcAft>
                <a:spcPts val="0"/>
              </a:spcAft>
              <a:buNone/>
            </a:pPr>
            <a:r>
              <a:rPr lang="en" sz="1500"/>
              <a:t>	More resistant to outliers. Or more exclusive of them. Depends on what you want.</a:t>
            </a:r>
            <a:endParaRPr sz="1500"/>
          </a:p>
          <a:p>
            <a:pPr indent="0" lvl="0" marL="0" marR="0" rtl="0" algn="l">
              <a:lnSpc>
                <a:spcPct val="115000"/>
              </a:lnSpc>
              <a:spcBef>
                <a:spcPts val="1200"/>
              </a:spcBef>
              <a:spcAft>
                <a:spcPts val="0"/>
              </a:spcAft>
              <a:buNone/>
            </a:pPr>
            <a:r>
              <a:t/>
            </a:r>
            <a:endParaRPr sz="1500"/>
          </a:p>
          <a:p>
            <a:pPr indent="0" lvl="0" marL="0" marR="0" rtl="0" algn="l">
              <a:lnSpc>
                <a:spcPct val="115000"/>
              </a:lnSpc>
              <a:spcBef>
                <a:spcPts val="1200"/>
              </a:spcBef>
              <a:spcAft>
                <a:spcPts val="0"/>
              </a:spcAft>
              <a:buNone/>
            </a:pPr>
            <a:r>
              <a:t/>
            </a:r>
            <a:endParaRPr sz="1500"/>
          </a:p>
          <a:p>
            <a:pPr indent="0" lvl="0" marL="0" rtl="0" algn="l">
              <a:spcBef>
                <a:spcPts val="1200"/>
              </a:spcBef>
              <a:spcAft>
                <a:spcPts val="1200"/>
              </a:spcAft>
              <a:buNone/>
            </a:pPr>
            <a:r>
              <a:rPr lang="en"/>
              <a:t>Final Note: These are used by people to evaluate the model, and not necessarily by the computer to train the model. This is because these metrics might not be differentiable.</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1626450"/>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66" name="Google Shape;66;p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AI - GOOGLE DEFINITION</a:t>
            </a:r>
            <a:endParaRPr/>
          </a:p>
          <a:p>
            <a:pPr indent="0" lvl="0" marL="0" rtl="0" algn="l">
              <a:spcBef>
                <a:spcPts val="1200"/>
              </a:spcBef>
              <a:spcAft>
                <a:spcPts val="0"/>
              </a:spcAft>
              <a:buNone/>
            </a:pPr>
            <a:r>
              <a:rPr lang="en" sz="1500">
                <a:solidFill>
                  <a:srgbClr val="F8F9FA"/>
                </a:solidFill>
                <a:latin typeface="Roboto"/>
                <a:ea typeface="Roboto"/>
                <a:cs typeface="Roboto"/>
                <a:sym typeface="Roboto"/>
              </a:rPr>
              <a:t>Artificial intelligence is a field of science concerned with building computers and machines that can reason, learn, and act in such a way that would normally require human intelligence or that involves data whose scale exceeds what humans can analyze. </a:t>
            </a:r>
            <a:endParaRPr sz="1500">
              <a:solidFill>
                <a:srgbClr val="F8F9FA"/>
              </a:solidFill>
              <a:latin typeface="Roboto"/>
              <a:ea typeface="Roboto"/>
              <a:cs typeface="Roboto"/>
              <a:sym typeface="Roboto"/>
            </a:endParaRPr>
          </a:p>
          <a:p>
            <a:pPr indent="0" lvl="0" marL="0" rtl="0" algn="l">
              <a:spcBef>
                <a:spcPts val="1200"/>
              </a:spcBef>
              <a:spcAft>
                <a:spcPts val="0"/>
              </a:spcAft>
              <a:buNone/>
            </a:pPr>
            <a:r>
              <a:rPr lang="en" sz="1500">
                <a:solidFill>
                  <a:srgbClr val="F8F9FA"/>
                </a:solidFill>
                <a:latin typeface="Roboto"/>
                <a:ea typeface="Roboto"/>
                <a:cs typeface="Roboto"/>
                <a:sym typeface="Roboto"/>
              </a:rPr>
              <a:t>AI is a broad field that encompasses many different disciplines, including computer science, data analytics and statistics, hardware and software engineering, linguistics, neuroscience, and even philosophy and psychology. </a:t>
            </a:r>
            <a:endParaRPr sz="1500">
              <a:solidFill>
                <a:srgbClr val="F8F9FA"/>
              </a:solidFill>
              <a:latin typeface="Roboto"/>
              <a:ea typeface="Roboto"/>
              <a:cs typeface="Roboto"/>
              <a:sym typeface="Roboto"/>
            </a:endParaRPr>
          </a:p>
          <a:p>
            <a:pPr indent="0" lvl="0" marL="0" rtl="0" algn="l">
              <a:spcBef>
                <a:spcPts val="1200"/>
              </a:spcBef>
              <a:spcAft>
                <a:spcPts val="0"/>
              </a:spcAft>
              <a:buNone/>
            </a:pPr>
            <a:r>
              <a:rPr lang="en" sz="1500">
                <a:solidFill>
                  <a:srgbClr val="F8F9FA"/>
                </a:solidFill>
                <a:latin typeface="Roboto"/>
                <a:ea typeface="Roboto"/>
                <a:cs typeface="Roboto"/>
                <a:sym typeface="Roboto"/>
              </a:rPr>
              <a:t>On an operational level for business use, AI is a set of technologies that are based primarily on machine learning and deep learning, used for data analytics, predictions and forecasting, object categorization, natural language processing, recommendations, intelligent data retrieval, and more.</a:t>
            </a:r>
            <a:endParaRPr sz="1500">
              <a:solidFill>
                <a:srgbClr val="F8F9FA"/>
              </a:solidFill>
              <a:latin typeface="Roboto"/>
              <a:ea typeface="Roboto"/>
              <a:cs typeface="Roboto"/>
              <a:sym typeface="Roboto"/>
            </a:endParaRPr>
          </a:p>
          <a:p>
            <a:pPr indent="0" lvl="0" marL="0" rtl="0" algn="l">
              <a:spcBef>
                <a:spcPts val="0"/>
              </a:spcBef>
              <a:spcAft>
                <a:spcPts val="1200"/>
              </a:spcAft>
              <a:buNone/>
            </a:pPr>
            <a:r>
              <a:t/>
            </a:r>
            <a:endParaRPr/>
          </a:p>
        </p:txBody>
      </p:sp>
      <p:sp>
        <p:nvSpPr>
          <p:cNvPr id="67" name="Google Shape;67;p14"/>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GOOGLE DEFINITION</a:t>
            </a:r>
            <a:endParaRPr/>
          </a:p>
          <a:p>
            <a:pPr indent="0" lvl="0" marL="0" rtl="0" algn="l">
              <a:spcBef>
                <a:spcPts val="1200"/>
              </a:spcBef>
              <a:spcAft>
                <a:spcPts val="1200"/>
              </a:spcAft>
              <a:buNone/>
            </a:pPr>
            <a:r>
              <a:rPr lang="en" sz="1500">
                <a:solidFill>
                  <a:srgbClr val="F8F9FA"/>
                </a:solidFill>
                <a:latin typeface="Roboto"/>
                <a:ea typeface="Roboto"/>
                <a:cs typeface="Roboto"/>
                <a:sym typeface="Roboto"/>
              </a:rPr>
              <a:t>Machine learning is a </a:t>
            </a:r>
            <a:r>
              <a:rPr lang="en" sz="1500">
                <a:solidFill>
                  <a:srgbClr val="F8F9FA"/>
                </a:solidFill>
                <a:uFill>
                  <a:noFill/>
                </a:uFill>
                <a:latin typeface="Roboto"/>
                <a:ea typeface="Roboto"/>
                <a:cs typeface="Roboto"/>
                <a:sym typeface="Roboto"/>
                <a:hlinkClick r:id="rId3">
                  <a:extLst>
                    <a:ext uri="{A12FA001-AC4F-418D-AE19-62706E023703}">
                      <ahyp:hlinkClr val="tx"/>
                    </a:ext>
                  </a:extLst>
                </a:hlinkClick>
              </a:rPr>
              <a:t>subset of artificial intelligence</a:t>
            </a:r>
            <a:r>
              <a:rPr lang="en" sz="1500">
                <a:solidFill>
                  <a:srgbClr val="F8F9FA"/>
                </a:solidFill>
                <a:latin typeface="Roboto"/>
                <a:ea typeface="Roboto"/>
                <a:cs typeface="Roboto"/>
                <a:sym typeface="Roboto"/>
              </a:rPr>
              <a:t> that enables a system to autonomously learn and improve using </a:t>
            </a:r>
            <a:r>
              <a:rPr lang="en" sz="1500">
                <a:solidFill>
                  <a:srgbClr val="F8F9FA"/>
                </a:solidFill>
                <a:latin typeface="Roboto"/>
                <a:ea typeface="Roboto"/>
                <a:cs typeface="Roboto"/>
                <a:sym typeface="Roboto"/>
              </a:rPr>
              <a:t>neural networks and deep learning</a:t>
            </a:r>
            <a:r>
              <a:rPr lang="en" sz="1500">
                <a:solidFill>
                  <a:srgbClr val="F8F9FA"/>
                </a:solidFill>
                <a:latin typeface="Roboto"/>
                <a:ea typeface="Roboto"/>
                <a:cs typeface="Roboto"/>
                <a:sym typeface="Roboto"/>
              </a:rPr>
              <a:t>, without being explicitly programmed, by feeding it large amounts of data.</a:t>
            </a:r>
            <a:endParaRPr>
              <a:solidFill>
                <a:srgbClr val="F8F9F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learning</a:t>
            </a:r>
            <a:endParaRPr/>
          </a:p>
        </p:txBody>
      </p:sp>
      <p:sp>
        <p:nvSpPr>
          <p:cNvPr id="73" name="Google Shape;73;p15"/>
          <p:cNvSpPr txBox="1"/>
          <p:nvPr>
            <p:ph idx="1" type="body"/>
          </p:nvPr>
        </p:nvSpPr>
        <p:spPr>
          <a:xfrm>
            <a:off x="311700" y="1152475"/>
            <a:ext cx="3114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Supervised</a:t>
            </a:r>
            <a:r>
              <a:rPr lang="en"/>
              <a:t> Learning</a:t>
            </a:r>
            <a:endParaRPr/>
          </a:p>
          <a:p>
            <a:pPr indent="-317500" lvl="1" marL="914400" rtl="0" algn="l">
              <a:spcBef>
                <a:spcPts val="0"/>
              </a:spcBef>
              <a:spcAft>
                <a:spcPts val="0"/>
              </a:spcAft>
              <a:buSzPts val="1400"/>
              <a:buAutoNum type="alphaLcPeriod"/>
            </a:pPr>
            <a:r>
              <a:rPr lang="en"/>
              <a:t>X -&gt; Y</a:t>
            </a:r>
            <a:endParaRPr/>
          </a:p>
          <a:p>
            <a:pPr indent="-317500" lvl="1" marL="914400" rtl="0" algn="l">
              <a:spcBef>
                <a:spcPts val="0"/>
              </a:spcBef>
              <a:spcAft>
                <a:spcPts val="0"/>
              </a:spcAft>
              <a:buSzPts val="1400"/>
              <a:buAutoNum type="alphaLcPeriod"/>
            </a:pPr>
            <a:r>
              <a:rPr lang="en"/>
              <a:t>Labeled Data</a:t>
            </a:r>
            <a:endParaRPr/>
          </a:p>
          <a:p>
            <a:pPr indent="-342900" lvl="0" marL="457200" rtl="0" algn="l">
              <a:spcBef>
                <a:spcPts val="0"/>
              </a:spcBef>
              <a:spcAft>
                <a:spcPts val="0"/>
              </a:spcAft>
              <a:buSzPts val="1800"/>
              <a:buAutoNum type="arabicPeriod"/>
            </a:pPr>
            <a:r>
              <a:rPr lang="en"/>
              <a:t>Unsupervised</a:t>
            </a:r>
            <a:r>
              <a:rPr lang="en"/>
              <a:t> Learning</a:t>
            </a:r>
            <a:endParaRPr/>
          </a:p>
          <a:p>
            <a:pPr indent="-317500" lvl="1" marL="914400" rtl="0" algn="l">
              <a:spcBef>
                <a:spcPts val="0"/>
              </a:spcBef>
              <a:spcAft>
                <a:spcPts val="0"/>
              </a:spcAft>
              <a:buSzPts val="1400"/>
              <a:buAutoNum type="alphaLcPeriod"/>
            </a:pPr>
            <a:r>
              <a:rPr lang="en"/>
              <a:t>X -&gt; X</a:t>
            </a:r>
            <a:endParaRPr/>
          </a:p>
          <a:p>
            <a:pPr indent="-317500" lvl="1" marL="914400" rtl="0" algn="l">
              <a:spcBef>
                <a:spcPts val="0"/>
              </a:spcBef>
              <a:spcAft>
                <a:spcPts val="0"/>
              </a:spcAft>
              <a:buSzPts val="1400"/>
              <a:buAutoNum type="alphaLcPeriod"/>
            </a:pPr>
            <a:r>
              <a:rPr lang="en"/>
              <a:t>Unlabeled</a:t>
            </a:r>
            <a:r>
              <a:rPr lang="en"/>
              <a:t> Data</a:t>
            </a:r>
            <a:endParaRPr/>
          </a:p>
          <a:p>
            <a:pPr indent="-342900" lvl="0" marL="457200" rtl="0" algn="l">
              <a:spcBef>
                <a:spcPts val="0"/>
              </a:spcBef>
              <a:spcAft>
                <a:spcPts val="0"/>
              </a:spcAft>
              <a:buSzPts val="1800"/>
              <a:buAutoNum type="arabicPeriod"/>
            </a:pPr>
            <a:r>
              <a:rPr lang="en"/>
              <a:t>Reinforcement Learning</a:t>
            </a:r>
            <a:endParaRPr/>
          </a:p>
          <a:p>
            <a:pPr indent="-317500" lvl="1" marL="914400" rtl="0" algn="l">
              <a:spcBef>
                <a:spcPts val="0"/>
              </a:spcBef>
              <a:spcAft>
                <a:spcPts val="0"/>
              </a:spcAft>
              <a:buSzPts val="1400"/>
              <a:buAutoNum type="alphaLcPeriod"/>
            </a:pPr>
            <a:r>
              <a:rPr lang="en"/>
              <a:t>Based on Rewards and Rules </a:t>
            </a:r>
            <a:endParaRPr/>
          </a:p>
          <a:p>
            <a:pPr indent="-317500" lvl="1" marL="914400" rtl="0" algn="l">
              <a:spcBef>
                <a:spcPts val="0"/>
              </a:spcBef>
              <a:spcAft>
                <a:spcPts val="0"/>
              </a:spcAft>
              <a:buSzPts val="1400"/>
              <a:buAutoNum type="alphaLcPeriod"/>
            </a:pPr>
            <a:r>
              <a:rPr lang="en"/>
              <a:t>Make our data</a:t>
            </a:r>
            <a:endParaRPr/>
          </a:p>
        </p:txBody>
      </p:sp>
      <p:pic>
        <p:nvPicPr>
          <p:cNvPr id="74" name="Google Shape;74;p15"/>
          <p:cNvPicPr preferRelativeResize="0"/>
          <p:nvPr/>
        </p:nvPicPr>
        <p:blipFill>
          <a:blip r:embed="rId3">
            <a:alphaModFix/>
          </a:blip>
          <a:stretch>
            <a:fillRect/>
          </a:stretch>
        </p:blipFill>
        <p:spPr>
          <a:xfrm>
            <a:off x="3425825" y="1152475"/>
            <a:ext cx="5406474"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Nets VS Trees VS Forest</a:t>
            </a:r>
            <a:endParaRPr/>
          </a:p>
        </p:txBody>
      </p:sp>
      <p:sp>
        <p:nvSpPr>
          <p:cNvPr id="80" name="Google Shape;80;p16"/>
          <p:cNvSpPr txBox="1"/>
          <p:nvPr>
            <p:ph idx="1" type="body"/>
          </p:nvPr>
        </p:nvSpPr>
        <p:spPr>
          <a:xfrm>
            <a:off x="279076" y="1126725"/>
            <a:ext cx="28620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000" u="sng"/>
              <a:t>Neural Net</a:t>
            </a:r>
            <a:endParaRPr sz="2000" u="sng"/>
          </a:p>
          <a:p>
            <a:pPr indent="-334327" lvl="0" marL="457200" rtl="0" algn="l">
              <a:spcBef>
                <a:spcPts val="1200"/>
              </a:spcBef>
              <a:spcAft>
                <a:spcPts val="0"/>
              </a:spcAft>
              <a:buSzPct val="100000"/>
              <a:buChar char="●"/>
            </a:pPr>
            <a:r>
              <a:rPr lang="en"/>
              <a:t>Powerful models that can understand complex patterns</a:t>
            </a:r>
            <a:endParaRPr/>
          </a:p>
          <a:p>
            <a:pPr indent="-334327" lvl="0" marL="457200" rtl="0" algn="l">
              <a:spcBef>
                <a:spcPts val="0"/>
              </a:spcBef>
              <a:spcAft>
                <a:spcPts val="0"/>
              </a:spcAft>
              <a:buSzPct val="100000"/>
              <a:buChar char="●"/>
            </a:pPr>
            <a:r>
              <a:rPr lang="en"/>
              <a:t>Useful for high feature count or non-linear relationships</a:t>
            </a:r>
            <a:endParaRPr/>
          </a:p>
          <a:p>
            <a:pPr indent="-334327" lvl="0" marL="457200" rtl="0" algn="l">
              <a:spcBef>
                <a:spcPts val="0"/>
              </a:spcBef>
              <a:spcAft>
                <a:spcPts val="0"/>
              </a:spcAft>
              <a:buSzPct val="100000"/>
              <a:buChar char="●"/>
            </a:pPr>
            <a:r>
              <a:rPr lang="en"/>
              <a:t>Can </a:t>
            </a:r>
            <a:r>
              <a:rPr lang="en"/>
              <a:t>handle</a:t>
            </a:r>
            <a:r>
              <a:rPr lang="en"/>
              <a:t> missing/outlier values </a:t>
            </a:r>
            <a:endParaRPr/>
          </a:p>
          <a:p>
            <a:pPr indent="-334327" lvl="0" marL="457200" rtl="0" algn="l">
              <a:spcBef>
                <a:spcPts val="0"/>
              </a:spcBef>
              <a:spcAft>
                <a:spcPts val="0"/>
              </a:spcAft>
              <a:buSzPct val="100000"/>
              <a:buChar char="●"/>
            </a:pPr>
            <a:r>
              <a:rPr lang="en"/>
              <a:t>Require Large amount of data</a:t>
            </a:r>
            <a:endParaRPr/>
          </a:p>
          <a:p>
            <a:pPr indent="-334327" lvl="0" marL="457200" rtl="0" algn="l">
              <a:spcBef>
                <a:spcPts val="0"/>
              </a:spcBef>
              <a:spcAft>
                <a:spcPts val="0"/>
              </a:spcAft>
              <a:buSzPct val="100000"/>
              <a:buChar char="●"/>
            </a:pPr>
            <a:r>
              <a:rPr lang="en"/>
              <a:t>Hard to interpret</a:t>
            </a:r>
            <a:endParaRPr/>
          </a:p>
        </p:txBody>
      </p:sp>
      <p:sp>
        <p:nvSpPr>
          <p:cNvPr id="81" name="Google Shape;81;p16"/>
          <p:cNvSpPr txBox="1"/>
          <p:nvPr>
            <p:ph idx="1" type="body"/>
          </p:nvPr>
        </p:nvSpPr>
        <p:spPr>
          <a:xfrm>
            <a:off x="3141000" y="1126725"/>
            <a:ext cx="286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u="sng"/>
              <a:t>Trees</a:t>
            </a:r>
            <a:endParaRPr sz="2000" u="sng"/>
          </a:p>
          <a:p>
            <a:pPr indent="-342900" lvl="0" marL="457200" rtl="0" algn="l">
              <a:spcBef>
                <a:spcPts val="1200"/>
              </a:spcBef>
              <a:spcAft>
                <a:spcPts val="0"/>
              </a:spcAft>
              <a:buSzPts val="1800"/>
              <a:buChar char="●"/>
            </a:pPr>
            <a:r>
              <a:rPr lang="en"/>
              <a:t>Easy to interpret </a:t>
            </a:r>
            <a:endParaRPr/>
          </a:p>
          <a:p>
            <a:pPr indent="-342900" lvl="0" marL="457200" rtl="0" algn="l">
              <a:spcBef>
                <a:spcPts val="0"/>
              </a:spcBef>
              <a:spcAft>
                <a:spcPts val="0"/>
              </a:spcAft>
              <a:buSzPts val="1800"/>
              <a:buChar char="●"/>
            </a:pPr>
            <a:r>
              <a:rPr lang="en"/>
              <a:t>Useful when data has categorical </a:t>
            </a:r>
            <a:r>
              <a:rPr lang="en"/>
              <a:t>features</a:t>
            </a:r>
            <a:r>
              <a:rPr lang="en"/>
              <a:t> or interactions between features</a:t>
            </a:r>
            <a:endParaRPr/>
          </a:p>
          <a:p>
            <a:pPr indent="-342900" lvl="0" marL="457200" rtl="0" algn="l">
              <a:spcBef>
                <a:spcPts val="0"/>
              </a:spcBef>
              <a:spcAft>
                <a:spcPts val="0"/>
              </a:spcAft>
              <a:buSzPts val="1800"/>
              <a:buChar char="●"/>
            </a:pPr>
            <a:r>
              <a:rPr lang="en"/>
              <a:t>Suffers from overfitting and small changes in data</a:t>
            </a:r>
            <a:endParaRPr/>
          </a:p>
        </p:txBody>
      </p:sp>
      <p:sp>
        <p:nvSpPr>
          <p:cNvPr id="82" name="Google Shape;82;p16"/>
          <p:cNvSpPr txBox="1"/>
          <p:nvPr>
            <p:ph idx="1" type="body"/>
          </p:nvPr>
        </p:nvSpPr>
        <p:spPr>
          <a:xfrm>
            <a:off x="6002999" y="1126725"/>
            <a:ext cx="28620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000" u="sng"/>
              <a:t>Forest</a:t>
            </a:r>
            <a:endParaRPr sz="2000" u="sng"/>
          </a:p>
          <a:p>
            <a:pPr indent="-334327" lvl="0" marL="457200" rtl="0" algn="l">
              <a:spcBef>
                <a:spcPts val="1200"/>
              </a:spcBef>
              <a:spcAft>
                <a:spcPts val="0"/>
              </a:spcAft>
              <a:buSzPct val="100000"/>
              <a:buChar char="●"/>
            </a:pPr>
            <a:r>
              <a:rPr lang="en"/>
              <a:t>Bunch of trees together</a:t>
            </a:r>
            <a:endParaRPr/>
          </a:p>
          <a:p>
            <a:pPr indent="-334327" lvl="0" marL="457200" rtl="0" algn="l">
              <a:spcBef>
                <a:spcPts val="0"/>
              </a:spcBef>
              <a:spcAft>
                <a:spcPts val="0"/>
              </a:spcAft>
              <a:buSzPct val="100000"/>
              <a:buChar char="●"/>
            </a:pPr>
            <a:r>
              <a:rPr lang="en"/>
              <a:t>Improves Accuracy and Robustness of model</a:t>
            </a:r>
            <a:endParaRPr/>
          </a:p>
          <a:p>
            <a:pPr indent="-334327" lvl="0" marL="457200" rtl="0" algn="l">
              <a:spcBef>
                <a:spcPts val="0"/>
              </a:spcBef>
              <a:spcAft>
                <a:spcPts val="0"/>
              </a:spcAft>
              <a:buSzPct val="100000"/>
              <a:buChar char="●"/>
            </a:pPr>
            <a:r>
              <a:rPr lang="en"/>
              <a:t>Handle large number of features</a:t>
            </a:r>
            <a:endParaRPr/>
          </a:p>
          <a:p>
            <a:pPr indent="-334327" lvl="0" marL="457200" rtl="0" algn="l">
              <a:spcBef>
                <a:spcPts val="0"/>
              </a:spcBef>
              <a:spcAft>
                <a:spcPts val="0"/>
              </a:spcAft>
              <a:buSzPct val="100000"/>
              <a:buChar char="●"/>
            </a:pPr>
            <a:r>
              <a:rPr lang="en"/>
              <a:t>Provide info about relative importance of features</a:t>
            </a:r>
            <a:endParaRPr/>
          </a:p>
          <a:p>
            <a:pPr indent="-334327" lvl="0" marL="457200" rtl="0" algn="l">
              <a:spcBef>
                <a:spcPts val="0"/>
              </a:spcBef>
              <a:spcAft>
                <a:spcPts val="0"/>
              </a:spcAft>
              <a:buSzPct val="100000"/>
              <a:buChar char="●"/>
            </a:pPr>
            <a:r>
              <a:rPr lang="en"/>
              <a:t>Less interpretable than Trees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2929075" y="375050"/>
            <a:ext cx="6131025" cy="4506749"/>
          </a:xfrm>
          <a:prstGeom prst="rect">
            <a:avLst/>
          </a:prstGeom>
          <a:noFill/>
          <a:ln>
            <a:noFill/>
          </a:ln>
        </p:spPr>
      </p:pic>
      <p:sp>
        <p:nvSpPr>
          <p:cNvPr id="88" name="Google Shape;88;p17"/>
          <p:cNvSpPr txBox="1"/>
          <p:nvPr/>
        </p:nvSpPr>
        <p:spPr>
          <a:xfrm>
            <a:off x="224950" y="2373200"/>
            <a:ext cx="2456100" cy="24180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t>High level takeaways</a:t>
            </a:r>
            <a:endParaRPr sz="1800"/>
          </a:p>
          <a:p>
            <a:pPr indent="0" lvl="0" marL="0" rtl="0" algn="l">
              <a:lnSpc>
                <a:spcPct val="115000"/>
              </a:lnSpc>
              <a:spcBef>
                <a:spcPts val="0"/>
              </a:spcBef>
              <a:spcAft>
                <a:spcPts val="0"/>
              </a:spcAft>
              <a:buNone/>
            </a:pPr>
            <a:r>
              <a:rPr lang="en" sz="1200"/>
              <a:t>•Simplicity</a:t>
            </a:r>
            <a:endParaRPr sz="1200"/>
          </a:p>
          <a:p>
            <a:pPr indent="0" lvl="0" marL="0" rtl="0" algn="l">
              <a:lnSpc>
                <a:spcPct val="115000"/>
              </a:lnSpc>
              <a:spcBef>
                <a:spcPts val="0"/>
              </a:spcBef>
              <a:spcAft>
                <a:spcPts val="0"/>
              </a:spcAft>
              <a:buNone/>
            </a:pPr>
            <a:r>
              <a:rPr lang="en" sz="1200"/>
              <a:t>•Scalability</a:t>
            </a:r>
            <a:endParaRPr sz="1200"/>
          </a:p>
          <a:p>
            <a:pPr indent="0" lvl="0" marL="0" rtl="0" algn="l">
              <a:lnSpc>
                <a:spcPct val="115000"/>
              </a:lnSpc>
              <a:spcBef>
                <a:spcPts val="0"/>
              </a:spcBef>
              <a:spcAft>
                <a:spcPts val="0"/>
              </a:spcAft>
              <a:buNone/>
            </a:pPr>
            <a:r>
              <a:rPr lang="en" sz="1200"/>
              <a:t>•Easy integration and language capability (Python, SQL, Scala, R and Java)</a:t>
            </a:r>
            <a:endParaRPr sz="1200"/>
          </a:p>
          <a:p>
            <a:pPr indent="0" lvl="0" marL="0" rtl="0" algn="l">
              <a:lnSpc>
                <a:spcPct val="115000"/>
              </a:lnSpc>
              <a:spcBef>
                <a:spcPts val="0"/>
              </a:spcBef>
              <a:spcAft>
                <a:spcPts val="0"/>
              </a:spcAft>
              <a:buNone/>
            </a:pPr>
            <a:r>
              <a:rPr lang="en" sz="1200"/>
              <a:t>•Speed of Spark and components(Spark SQL, Spark Steaming and Data Frames)</a:t>
            </a:r>
            <a:endParaRPr sz="1200"/>
          </a:p>
          <a:p>
            <a:pPr indent="0" lvl="0" marL="0" rtl="0" algn="l">
              <a:spcBef>
                <a:spcPts val="0"/>
              </a:spcBef>
              <a:spcAft>
                <a:spcPts val="0"/>
              </a:spcAft>
              <a:buNone/>
            </a:pPr>
            <a:r>
              <a:t/>
            </a:r>
            <a:endParaRPr>
              <a:latin typeface="Average"/>
              <a:ea typeface="Average"/>
              <a:cs typeface="Average"/>
              <a:sym typeface="Average"/>
            </a:endParaRPr>
          </a:p>
        </p:txBody>
      </p:sp>
      <p:sp>
        <p:nvSpPr>
          <p:cNvPr id="89" name="Google Shape;89;p17"/>
          <p:cNvSpPr txBox="1"/>
          <p:nvPr/>
        </p:nvSpPr>
        <p:spPr>
          <a:xfrm>
            <a:off x="211375" y="352300"/>
            <a:ext cx="2516400" cy="17454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t>What is MlLib?</a:t>
            </a:r>
            <a:endParaRPr b="1" sz="1800"/>
          </a:p>
          <a:p>
            <a:pPr indent="0" lvl="0" marL="0" rtl="0" algn="ctr">
              <a:lnSpc>
                <a:spcPct val="115000"/>
              </a:lnSpc>
              <a:spcBef>
                <a:spcPts val="0"/>
              </a:spcBef>
              <a:spcAft>
                <a:spcPts val="0"/>
              </a:spcAft>
              <a:buNone/>
            </a:pPr>
            <a:r>
              <a:rPr b="1" lang="en" sz="1100"/>
              <a:t>Machine learning Library</a:t>
            </a:r>
            <a:endParaRPr b="1" sz="1100"/>
          </a:p>
          <a:p>
            <a:pPr indent="0" lvl="0" marL="0" rtl="0" algn="ctr">
              <a:lnSpc>
                <a:spcPct val="115000"/>
              </a:lnSpc>
              <a:spcBef>
                <a:spcPts val="0"/>
              </a:spcBef>
              <a:spcAft>
                <a:spcPts val="0"/>
              </a:spcAft>
              <a:buNone/>
            </a:pPr>
            <a:r>
              <a:t/>
            </a:r>
            <a:endParaRPr b="1" sz="1100"/>
          </a:p>
          <a:p>
            <a:pPr indent="0" lvl="0" marL="0" rtl="0" algn="l">
              <a:lnSpc>
                <a:spcPct val="115000"/>
              </a:lnSpc>
              <a:spcBef>
                <a:spcPts val="0"/>
              </a:spcBef>
              <a:spcAft>
                <a:spcPts val="0"/>
              </a:spcAft>
              <a:buNone/>
            </a:pPr>
            <a:r>
              <a:rPr lang="en" sz="1200"/>
              <a:t>In simple words: DataFrame-based API built on top of RDDs.</a:t>
            </a:r>
            <a:endParaRPr sz="1200"/>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161191" y="0"/>
            <a:ext cx="682161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5858050" y="436525"/>
            <a:ext cx="3190800" cy="3863400"/>
          </a:xfrm>
          <a:prstGeom prst="rect">
            <a:avLst/>
          </a:prstGeom>
          <a:solidFill>
            <a:schemeClr val="dk1"/>
          </a:solidFill>
          <a:ln>
            <a:noFill/>
          </a:ln>
        </p:spPr>
        <p:txBody>
          <a:bodyPr anchorCtr="0" anchor="t" bIns="91425" lIns="91425" spcFirstLastPara="1" rIns="91425" wrap="square" tIns="91425">
            <a:spAutoFit/>
          </a:bodyPr>
          <a:lstStyle/>
          <a:p>
            <a:pPr indent="0" lvl="0" marL="114300" rtl="0" algn="ctr">
              <a:lnSpc>
                <a:spcPct val="90000"/>
              </a:lnSpc>
              <a:spcBef>
                <a:spcPts val="0"/>
              </a:spcBef>
              <a:spcAft>
                <a:spcPts val="0"/>
              </a:spcAft>
              <a:buNone/>
            </a:pPr>
            <a:r>
              <a:rPr b="1" lang="en" sz="1600"/>
              <a:t>Persistence</a:t>
            </a:r>
            <a:endParaRPr b="1" sz="1600"/>
          </a:p>
          <a:p>
            <a:pPr indent="0" lvl="0" marL="0" rtl="0" algn="l">
              <a:lnSpc>
                <a:spcPct val="90000"/>
              </a:lnSpc>
              <a:spcBef>
                <a:spcPts val="600"/>
              </a:spcBef>
              <a:spcAft>
                <a:spcPts val="0"/>
              </a:spcAft>
              <a:buNone/>
            </a:pPr>
            <a:r>
              <a:rPr lang="en" sz="1100"/>
              <a:t>•Saving and load algorithms</a:t>
            </a:r>
            <a:endParaRPr sz="1100"/>
          </a:p>
          <a:p>
            <a:pPr indent="0" lvl="0" marL="0" rtl="0" algn="l">
              <a:lnSpc>
                <a:spcPct val="90000"/>
              </a:lnSpc>
              <a:spcBef>
                <a:spcPts val="600"/>
              </a:spcBef>
              <a:spcAft>
                <a:spcPts val="0"/>
              </a:spcAft>
              <a:buNone/>
            </a:pPr>
            <a:r>
              <a:rPr lang="en" sz="1100"/>
              <a:t>•Models</a:t>
            </a:r>
            <a:endParaRPr sz="1100"/>
          </a:p>
          <a:p>
            <a:pPr indent="0" lvl="0" marL="0" rtl="0" algn="l">
              <a:lnSpc>
                <a:spcPct val="90000"/>
              </a:lnSpc>
              <a:spcBef>
                <a:spcPts val="600"/>
              </a:spcBef>
              <a:spcAft>
                <a:spcPts val="0"/>
              </a:spcAft>
              <a:buNone/>
            </a:pPr>
            <a:r>
              <a:rPr lang="en" sz="1100"/>
              <a:t>•Pipepiles</a:t>
            </a:r>
            <a:endParaRPr sz="1100"/>
          </a:p>
          <a:p>
            <a:pPr indent="0" lvl="0" marL="114300" rtl="0" algn="ctr">
              <a:lnSpc>
                <a:spcPct val="90000"/>
              </a:lnSpc>
              <a:spcBef>
                <a:spcPts val="600"/>
              </a:spcBef>
              <a:spcAft>
                <a:spcPts val="0"/>
              </a:spcAft>
              <a:buNone/>
            </a:pPr>
            <a:r>
              <a:rPr b="1" lang="en" sz="1600"/>
              <a:t>Pipelines</a:t>
            </a:r>
            <a:endParaRPr b="1" sz="1600"/>
          </a:p>
          <a:p>
            <a:pPr indent="0" lvl="0" marL="0" rtl="0" algn="l">
              <a:lnSpc>
                <a:spcPct val="90000"/>
              </a:lnSpc>
              <a:spcBef>
                <a:spcPts val="600"/>
              </a:spcBef>
              <a:spcAft>
                <a:spcPts val="0"/>
              </a:spcAft>
              <a:buNone/>
            </a:pPr>
            <a:r>
              <a:rPr lang="en" sz="1100"/>
              <a:t>•Tools for constructing</a:t>
            </a:r>
            <a:endParaRPr sz="1100"/>
          </a:p>
          <a:p>
            <a:pPr indent="0" lvl="0" marL="0" rtl="0" algn="l">
              <a:lnSpc>
                <a:spcPct val="90000"/>
              </a:lnSpc>
              <a:spcBef>
                <a:spcPts val="600"/>
              </a:spcBef>
              <a:spcAft>
                <a:spcPts val="0"/>
              </a:spcAft>
              <a:buNone/>
            </a:pPr>
            <a:r>
              <a:rPr lang="en" sz="1100"/>
              <a:t>•Evaluating</a:t>
            </a:r>
            <a:endParaRPr sz="1100"/>
          </a:p>
          <a:p>
            <a:pPr indent="0" lvl="0" marL="0" rtl="0" algn="l">
              <a:lnSpc>
                <a:spcPct val="90000"/>
              </a:lnSpc>
              <a:spcBef>
                <a:spcPts val="600"/>
              </a:spcBef>
              <a:spcAft>
                <a:spcPts val="0"/>
              </a:spcAft>
              <a:buNone/>
            </a:pPr>
            <a:r>
              <a:rPr lang="en" sz="1100"/>
              <a:t>•Tuning</a:t>
            </a:r>
            <a:endParaRPr sz="1100"/>
          </a:p>
          <a:p>
            <a:pPr indent="0" lvl="0" marL="0" rtl="0" algn="l">
              <a:lnSpc>
                <a:spcPct val="90000"/>
              </a:lnSpc>
              <a:spcBef>
                <a:spcPts val="600"/>
              </a:spcBef>
              <a:spcAft>
                <a:spcPts val="0"/>
              </a:spcAft>
              <a:buNone/>
            </a:pPr>
            <a:r>
              <a:rPr lang="en" sz="1100"/>
              <a:t>•Model Persistence</a:t>
            </a:r>
            <a:endParaRPr sz="1100"/>
          </a:p>
          <a:p>
            <a:pPr indent="0" lvl="0" marL="114300" rtl="0" algn="ctr">
              <a:lnSpc>
                <a:spcPct val="90000"/>
              </a:lnSpc>
              <a:spcBef>
                <a:spcPts val="600"/>
              </a:spcBef>
              <a:spcAft>
                <a:spcPts val="0"/>
              </a:spcAft>
              <a:buNone/>
            </a:pPr>
            <a:r>
              <a:rPr b="1" lang="en" sz="1600"/>
              <a:t>Utilities</a:t>
            </a:r>
            <a:endParaRPr b="1" sz="1600"/>
          </a:p>
          <a:p>
            <a:pPr indent="0" lvl="0" marL="0" rtl="0" algn="l">
              <a:lnSpc>
                <a:spcPct val="90000"/>
              </a:lnSpc>
              <a:spcBef>
                <a:spcPts val="0"/>
              </a:spcBef>
              <a:spcAft>
                <a:spcPts val="0"/>
              </a:spcAft>
              <a:buNone/>
            </a:pPr>
            <a:r>
              <a:rPr lang="en" sz="1100"/>
              <a:t>•Linear algebra</a:t>
            </a:r>
            <a:endParaRPr sz="1100"/>
          </a:p>
          <a:p>
            <a:pPr indent="0" lvl="0" marL="0" rtl="0" algn="l">
              <a:lnSpc>
                <a:spcPct val="90000"/>
              </a:lnSpc>
              <a:spcBef>
                <a:spcPts val="0"/>
              </a:spcBef>
              <a:spcAft>
                <a:spcPts val="0"/>
              </a:spcAft>
              <a:buNone/>
            </a:pPr>
            <a:r>
              <a:rPr lang="en" sz="1100"/>
              <a:t>•Statistics</a:t>
            </a:r>
            <a:endParaRPr sz="1100"/>
          </a:p>
          <a:p>
            <a:pPr indent="0" lvl="0" marL="0" rtl="0" algn="l">
              <a:lnSpc>
                <a:spcPct val="90000"/>
              </a:lnSpc>
              <a:spcBef>
                <a:spcPts val="0"/>
              </a:spcBef>
              <a:spcAft>
                <a:spcPts val="0"/>
              </a:spcAft>
              <a:buNone/>
            </a:pPr>
            <a:r>
              <a:rPr lang="en" sz="1100"/>
              <a:t>•Data handling</a:t>
            </a:r>
            <a:endParaRPr sz="1100"/>
          </a:p>
          <a:p>
            <a:pPr indent="0" lvl="0" marL="0" rtl="0" algn="l">
              <a:lnSpc>
                <a:spcPct val="90000"/>
              </a:lnSpc>
              <a:spcBef>
                <a:spcPts val="0"/>
              </a:spcBef>
              <a:spcAft>
                <a:spcPts val="0"/>
              </a:spcAft>
              <a:buNone/>
            </a:pPr>
            <a:r>
              <a:t/>
            </a:r>
            <a:endParaRPr sz="1100"/>
          </a:p>
          <a:p>
            <a:pPr indent="0" lvl="0" marL="0" rtl="0" algn="l">
              <a:lnSpc>
                <a:spcPct val="90000"/>
              </a:lnSpc>
              <a:spcBef>
                <a:spcPts val="0"/>
              </a:spcBef>
              <a:spcAft>
                <a:spcPts val="0"/>
              </a:spcAft>
              <a:buNone/>
            </a:pPr>
            <a:r>
              <a:t/>
            </a:r>
            <a:endParaRPr sz="1100"/>
          </a:p>
          <a:p>
            <a:pPr indent="0" lvl="0" marL="0" rtl="0" algn="l">
              <a:spcBef>
                <a:spcPts val="0"/>
              </a:spcBef>
              <a:spcAft>
                <a:spcPts val="0"/>
              </a:spcAft>
              <a:buNone/>
            </a:pPr>
            <a:r>
              <a:t/>
            </a:r>
            <a:endParaRPr>
              <a:latin typeface="Average"/>
              <a:ea typeface="Average"/>
              <a:cs typeface="Average"/>
              <a:sym typeface="Average"/>
            </a:endParaRPr>
          </a:p>
        </p:txBody>
      </p:sp>
      <p:sp>
        <p:nvSpPr>
          <p:cNvPr id="100" name="Google Shape;100;p19"/>
          <p:cNvSpPr txBox="1"/>
          <p:nvPr/>
        </p:nvSpPr>
        <p:spPr>
          <a:xfrm>
            <a:off x="2506150" y="402625"/>
            <a:ext cx="3261600" cy="3931200"/>
          </a:xfrm>
          <a:prstGeom prst="rect">
            <a:avLst/>
          </a:prstGeom>
          <a:solidFill>
            <a:schemeClr val="dk1"/>
          </a:solidFill>
          <a:ln>
            <a:noFill/>
          </a:ln>
        </p:spPr>
        <p:txBody>
          <a:bodyPr anchorCtr="0" anchor="t" bIns="91425" lIns="91425" spcFirstLastPara="1" rIns="91425" wrap="square" tIns="91425">
            <a:spAutoFit/>
          </a:bodyPr>
          <a:lstStyle/>
          <a:p>
            <a:pPr indent="0" lvl="0" marL="114300" rtl="0" algn="ctr">
              <a:lnSpc>
                <a:spcPct val="90000"/>
              </a:lnSpc>
              <a:spcBef>
                <a:spcPts val="0"/>
              </a:spcBef>
              <a:spcAft>
                <a:spcPts val="0"/>
              </a:spcAft>
              <a:buNone/>
            </a:pPr>
            <a:r>
              <a:rPr b="1" lang="en" sz="1600"/>
              <a:t>ML Algorithms</a:t>
            </a:r>
            <a:endParaRPr b="1" sz="1600"/>
          </a:p>
          <a:p>
            <a:pPr indent="0" lvl="0" marL="0" rtl="0" algn="l">
              <a:lnSpc>
                <a:spcPct val="90000"/>
              </a:lnSpc>
              <a:spcBef>
                <a:spcPts val="600"/>
              </a:spcBef>
              <a:spcAft>
                <a:spcPts val="0"/>
              </a:spcAft>
              <a:buNone/>
            </a:pPr>
            <a:r>
              <a:rPr lang="en" sz="1800"/>
              <a:t>•</a:t>
            </a:r>
            <a:r>
              <a:rPr lang="en" sz="1300"/>
              <a:t>Classification</a:t>
            </a:r>
            <a:endParaRPr sz="1300"/>
          </a:p>
          <a:p>
            <a:pPr indent="0" lvl="0" marL="0" rtl="0" algn="l">
              <a:lnSpc>
                <a:spcPct val="90000"/>
              </a:lnSpc>
              <a:spcBef>
                <a:spcPts val="600"/>
              </a:spcBef>
              <a:spcAft>
                <a:spcPts val="0"/>
              </a:spcAft>
              <a:buNone/>
            </a:pPr>
            <a:r>
              <a:rPr lang="en" sz="1800"/>
              <a:t>•</a:t>
            </a:r>
            <a:r>
              <a:rPr lang="en" sz="1300"/>
              <a:t>Regression</a:t>
            </a:r>
            <a:endParaRPr sz="1300"/>
          </a:p>
          <a:p>
            <a:pPr indent="0" lvl="0" marL="0" rtl="0" algn="l">
              <a:lnSpc>
                <a:spcPct val="90000"/>
              </a:lnSpc>
              <a:spcBef>
                <a:spcPts val="600"/>
              </a:spcBef>
              <a:spcAft>
                <a:spcPts val="0"/>
              </a:spcAft>
              <a:buNone/>
            </a:pPr>
            <a:r>
              <a:rPr lang="en" sz="1800"/>
              <a:t>•</a:t>
            </a:r>
            <a:r>
              <a:rPr lang="en" sz="1300"/>
              <a:t>Clustering and</a:t>
            </a:r>
            <a:endParaRPr sz="1300"/>
          </a:p>
          <a:p>
            <a:pPr indent="0" lvl="0" marL="0" rtl="0" algn="l">
              <a:lnSpc>
                <a:spcPct val="90000"/>
              </a:lnSpc>
              <a:spcBef>
                <a:spcPts val="600"/>
              </a:spcBef>
              <a:spcAft>
                <a:spcPts val="0"/>
              </a:spcAft>
              <a:buNone/>
            </a:pPr>
            <a:r>
              <a:rPr lang="en" sz="1800"/>
              <a:t>•</a:t>
            </a:r>
            <a:r>
              <a:rPr lang="en" sz="1300"/>
              <a:t>Collaborative filtering</a:t>
            </a:r>
            <a:endParaRPr sz="1300"/>
          </a:p>
          <a:p>
            <a:pPr indent="0" lvl="0" marL="114300" rtl="0" algn="ctr">
              <a:lnSpc>
                <a:spcPct val="105000"/>
              </a:lnSpc>
              <a:spcBef>
                <a:spcPts val="600"/>
              </a:spcBef>
              <a:spcAft>
                <a:spcPts val="0"/>
              </a:spcAft>
              <a:buNone/>
            </a:pPr>
            <a:r>
              <a:rPr b="1" lang="en" sz="1600"/>
              <a:t>Featurization</a:t>
            </a:r>
            <a:endParaRPr b="1" sz="1600"/>
          </a:p>
          <a:p>
            <a:pPr indent="0" lvl="0" marL="0" rtl="0" algn="l">
              <a:lnSpc>
                <a:spcPct val="105000"/>
              </a:lnSpc>
              <a:spcBef>
                <a:spcPts val="600"/>
              </a:spcBef>
              <a:spcAft>
                <a:spcPts val="0"/>
              </a:spcAft>
              <a:buNone/>
            </a:pPr>
            <a:r>
              <a:rPr lang="en" sz="1800"/>
              <a:t>•</a:t>
            </a:r>
            <a:r>
              <a:rPr lang="en" sz="1300"/>
              <a:t>Feature extraction</a:t>
            </a:r>
            <a:endParaRPr sz="1300"/>
          </a:p>
          <a:p>
            <a:pPr indent="0" lvl="0" marL="0" rtl="0" algn="l">
              <a:lnSpc>
                <a:spcPct val="105000"/>
              </a:lnSpc>
              <a:spcBef>
                <a:spcPts val="600"/>
              </a:spcBef>
              <a:spcAft>
                <a:spcPts val="0"/>
              </a:spcAft>
              <a:buNone/>
            </a:pPr>
            <a:r>
              <a:rPr lang="en" sz="1800"/>
              <a:t>•</a:t>
            </a:r>
            <a:r>
              <a:rPr lang="en" sz="1300"/>
              <a:t>Transformation</a:t>
            </a:r>
            <a:endParaRPr sz="1300"/>
          </a:p>
          <a:p>
            <a:pPr indent="0" lvl="0" marL="0" rtl="0" algn="l">
              <a:lnSpc>
                <a:spcPct val="105000"/>
              </a:lnSpc>
              <a:spcBef>
                <a:spcPts val="600"/>
              </a:spcBef>
              <a:spcAft>
                <a:spcPts val="0"/>
              </a:spcAft>
              <a:buNone/>
            </a:pPr>
            <a:r>
              <a:rPr lang="en" sz="1800"/>
              <a:t>•</a:t>
            </a:r>
            <a:r>
              <a:rPr lang="en" sz="1300"/>
              <a:t>Dimensionality reduction</a:t>
            </a:r>
            <a:endParaRPr sz="1300"/>
          </a:p>
          <a:p>
            <a:pPr indent="0" lvl="0" marL="0" rtl="0" algn="l">
              <a:lnSpc>
                <a:spcPct val="105000"/>
              </a:lnSpc>
              <a:spcBef>
                <a:spcPts val="600"/>
              </a:spcBef>
              <a:spcAft>
                <a:spcPts val="0"/>
              </a:spcAft>
              <a:buNone/>
            </a:pPr>
            <a:r>
              <a:rPr lang="en" sz="1800"/>
              <a:t>•</a:t>
            </a:r>
            <a:r>
              <a:rPr lang="en" sz="1300"/>
              <a:t>Selection</a:t>
            </a:r>
            <a:endParaRPr sz="1300"/>
          </a:p>
          <a:p>
            <a:pPr indent="0" lvl="0" marL="0" rtl="0" algn="l">
              <a:lnSpc>
                <a:spcPct val="105000"/>
              </a:lnSpc>
              <a:spcBef>
                <a:spcPts val="600"/>
              </a:spcBef>
              <a:spcAft>
                <a:spcPts val="600"/>
              </a:spcAft>
              <a:buNone/>
            </a:pPr>
            <a:r>
              <a:t/>
            </a:r>
            <a:endParaRPr sz="1300"/>
          </a:p>
        </p:txBody>
      </p:sp>
      <p:sp>
        <p:nvSpPr>
          <p:cNvPr id="101" name="Google Shape;101;p19"/>
          <p:cNvSpPr txBox="1"/>
          <p:nvPr/>
        </p:nvSpPr>
        <p:spPr>
          <a:xfrm>
            <a:off x="110650" y="1691025"/>
            <a:ext cx="2305200" cy="1015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highlight>
                  <a:schemeClr val="dk1"/>
                </a:highlight>
              </a:rPr>
              <a:t>Spark MLlib</a:t>
            </a:r>
            <a:endParaRPr sz="2700">
              <a:highlight>
                <a:schemeClr val="dk1"/>
              </a:highlight>
            </a:endParaRPr>
          </a:p>
          <a:p>
            <a:pPr indent="0" lvl="0" marL="0" rtl="0" algn="l">
              <a:spcBef>
                <a:spcPts val="0"/>
              </a:spcBef>
              <a:spcAft>
                <a:spcPts val="0"/>
              </a:spcAft>
              <a:buNone/>
            </a:pPr>
            <a:r>
              <a:rPr lang="en" sz="2700">
                <a:highlight>
                  <a:schemeClr val="dk1"/>
                </a:highlight>
              </a:rPr>
              <a:t>Components</a:t>
            </a:r>
            <a:endParaRPr>
              <a:highlight>
                <a:schemeClr val="dk1"/>
              </a:highlight>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Pipelines</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Pipelines is a way of structuring and organizing the workflow of a ML project. For example: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 Preprocessing -&gt; Feature Engineering -&gt; Model Training and Selecting -&gt; Hyperparam Tuning -&gt; Model Evaluation -&gt; Deployment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Pipelines</a:t>
            </a:r>
            <a:endParaRPr/>
          </a:p>
        </p:txBody>
      </p:sp>
      <p:sp>
        <p:nvSpPr>
          <p:cNvPr id="113" name="Google Shape;113;p21"/>
          <p:cNvSpPr txBox="1"/>
          <p:nvPr>
            <p:ph idx="1" type="body"/>
          </p:nvPr>
        </p:nvSpPr>
        <p:spPr>
          <a:xfrm>
            <a:off x="311700" y="1152475"/>
            <a:ext cx="8520600" cy="2901900"/>
          </a:xfrm>
          <a:prstGeom prst="rect">
            <a:avLst/>
          </a:prstGeom>
        </p:spPr>
        <p:txBody>
          <a:bodyPr anchorCtr="0" anchor="t" bIns="91425" lIns="91425" spcFirstLastPara="1" rIns="91425" wrap="square" tIns="91425">
            <a:normAutofit fontScale="40000" lnSpcReduction="20000"/>
          </a:bodyPr>
          <a:lstStyle/>
          <a:p>
            <a:pPr indent="0" lvl="0" marL="0" rtl="0" algn="l">
              <a:lnSpc>
                <a:spcPct val="150000"/>
              </a:lnSpc>
              <a:spcBef>
                <a:spcPts val="2400"/>
              </a:spcBef>
              <a:spcAft>
                <a:spcPts val="0"/>
              </a:spcAft>
              <a:buNone/>
            </a:pPr>
            <a:r>
              <a:rPr b="1" lang="en" sz="4500"/>
              <a:t>Why is </a:t>
            </a:r>
            <a:r>
              <a:rPr b="1" lang="en" sz="4500"/>
              <a:t>pipelining</a:t>
            </a:r>
            <a:r>
              <a:rPr b="1" lang="en" sz="4500"/>
              <a:t> important?</a:t>
            </a:r>
            <a:endParaRPr b="1" sz="4500"/>
          </a:p>
          <a:p>
            <a:pPr indent="-342900" lvl="0" marL="457200" rtl="0" algn="l">
              <a:lnSpc>
                <a:spcPct val="150000"/>
              </a:lnSpc>
              <a:spcBef>
                <a:spcPts val="2400"/>
              </a:spcBef>
              <a:spcAft>
                <a:spcPts val="0"/>
              </a:spcAft>
              <a:buSzPct val="100000"/>
              <a:buChar char="●"/>
            </a:pPr>
            <a:r>
              <a:rPr b="1" lang="en" sz="4500"/>
              <a:t>Volume</a:t>
            </a:r>
            <a:r>
              <a:rPr lang="en" sz="4500"/>
              <a:t>: only call parts of the workflow when you need them</a:t>
            </a:r>
            <a:endParaRPr sz="4500"/>
          </a:p>
          <a:p>
            <a:pPr indent="-342900" lvl="0" marL="457200" rtl="0" algn="l">
              <a:lnSpc>
                <a:spcPct val="150000"/>
              </a:lnSpc>
              <a:spcBef>
                <a:spcPts val="0"/>
              </a:spcBef>
              <a:spcAft>
                <a:spcPts val="0"/>
              </a:spcAft>
              <a:buSzPct val="100000"/>
              <a:buChar char="●"/>
            </a:pPr>
            <a:r>
              <a:rPr b="1" lang="en" sz="4500"/>
              <a:t>Variety</a:t>
            </a:r>
            <a:r>
              <a:rPr lang="en" sz="4500"/>
              <a:t>: when you expand your model portfolio, you can use pieces of the beginning stages of the workflow by simply pipelining them into the new models without replicating them.</a:t>
            </a:r>
            <a:endParaRPr sz="4500"/>
          </a:p>
          <a:p>
            <a:pPr indent="-342900" lvl="0" marL="457200" rtl="0" algn="l">
              <a:lnSpc>
                <a:spcPct val="150000"/>
              </a:lnSpc>
              <a:spcBef>
                <a:spcPts val="0"/>
              </a:spcBef>
              <a:spcAft>
                <a:spcPts val="0"/>
              </a:spcAft>
              <a:buSzPct val="100000"/>
              <a:buChar char="●"/>
            </a:pPr>
            <a:r>
              <a:rPr b="1" lang="en" sz="4500"/>
              <a:t>Versioning</a:t>
            </a:r>
            <a:r>
              <a:rPr lang="en" sz="4500"/>
              <a:t>: when services are stored in a central location and pipelined together into various models, there is only one copy of each piece to update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