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7" r:id="rId10"/>
    <p:sldId id="268" r:id="rId11"/>
    <p:sldId id="269" r:id="rId12"/>
    <p:sldId id="270" r:id="rId13"/>
    <p:sldId id="271" r:id="rId14"/>
    <p:sldId id="272" r:id="rId15"/>
    <p:sldId id="274" r:id="rId16"/>
    <p:sldId id="266" r:id="rId17"/>
    <p:sldId id="263" r:id="rId18"/>
    <p:sldId id="26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3A58B1-FB5B-4439-A37A-ECC7BCCCB191}">
          <p14:sldIdLst>
            <p14:sldId id="256"/>
            <p14:sldId id="257"/>
            <p14:sldId id="258"/>
            <p14:sldId id="259"/>
            <p14:sldId id="260"/>
            <p14:sldId id="261"/>
            <p14:sldId id="262"/>
            <p14:sldId id="265"/>
            <p14:sldId id="267"/>
            <p14:sldId id="268"/>
            <p14:sldId id="269"/>
            <p14:sldId id="270"/>
            <p14:sldId id="271"/>
            <p14:sldId id="272"/>
            <p14:sldId id="274"/>
            <p14:sldId id="266"/>
            <p14:sldId id="263"/>
            <p14:sldId id="264"/>
          </p14:sldIdLst>
        </p14:section>
        <p14:section name="Appendix" id="{D38FFFD1-C415-4A36-95EA-92C42A1658C1}">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C5D0-C043-8B06-39A5-A436172EE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A6DF4-270F-757C-A6F3-FE8DA40CE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BFBD0-F959-4F1B-DA91-A4A74C0D5D41}"/>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E78AB604-6E31-53C7-2F0F-66C3E970F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416B9-5B9D-34F5-086D-40B2A364A193}"/>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45189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FC56-6C47-E70C-00C5-CBA6EE2DC5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6D06C-0076-4726-7CA8-E5A544B193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1EE39-ECBC-5093-7CDD-5237943628E9}"/>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1EF53D22-4586-26B5-47B1-62D08E3C4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CF46A-5DDB-0200-171B-6083D0C92160}"/>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32360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7450D-F1C8-7088-A21E-CE65D44EB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52967C-9DF7-E6FE-48DA-AFF62CCC6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C6DC0-62CF-28B4-8BA0-FBDC033B7D0F}"/>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41C65D40-5DD1-4FB5-7C25-9FC72C1A7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6C2B6-FD51-8186-424D-1A5BF0EB54A5}"/>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32444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16D5-11CD-8955-6A57-4C7DA9A34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6A4A0-FA36-022C-2074-8EC9CC682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D3B34-8427-C9D8-6256-7ABE3185D284}"/>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553420FF-7748-0282-87BB-FA5041460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3A9DE-1E63-EC30-4261-53F801A4CA40}"/>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26263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2F43-0BDD-F13F-5347-8F67DE8D4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FAE539-9734-EE38-39ED-BD4A50249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F9E6E-C338-B74D-C10D-F4CC8705873A}"/>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9C6FCFE2-170F-8987-7109-C233CC6E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E069D-8FBA-C9C9-2F92-B590F99531DE}"/>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75223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CE1B-9C4E-6EEB-C23E-ABEB47385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3C045-53F5-E0B8-43CA-D7C45D0DB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FBE2-7AA4-4A38-0104-FC01461E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B9C6E-E80F-11B0-C4AA-3EF340C1E073}"/>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6" name="Footer Placeholder 5">
            <a:extLst>
              <a:ext uri="{FF2B5EF4-FFF2-40B4-BE49-F238E27FC236}">
                <a16:creationId xmlns:a16="http://schemas.microsoft.com/office/drawing/2014/main" id="{D30BB023-DB42-981E-650B-56DDFE9C4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5570B-B399-F949-4359-6C625A30C21C}"/>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294230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43D0-870A-09E7-5616-81FE0038C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33507-88DA-1FD1-9203-A943E0C4C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55234-3A42-B3AC-7D0F-55BDA7394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E365C-7945-3C55-CBCF-8EFFA84AE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7FAC2-45F9-48BE-3EF9-C444CA0D3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C19AC-573F-6B76-9B0A-7E2F756A7596}"/>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8" name="Footer Placeholder 7">
            <a:extLst>
              <a:ext uri="{FF2B5EF4-FFF2-40B4-BE49-F238E27FC236}">
                <a16:creationId xmlns:a16="http://schemas.microsoft.com/office/drawing/2014/main" id="{C178C3B2-D4C4-32E5-0779-3727AE03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1D167A-33EC-4406-75FC-6181555820C7}"/>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12604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5BF0-3831-1676-4CB6-DC2EB4ACD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D05C5-9A04-964A-168F-AAF7A05E63E9}"/>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4" name="Footer Placeholder 3">
            <a:extLst>
              <a:ext uri="{FF2B5EF4-FFF2-40B4-BE49-F238E27FC236}">
                <a16:creationId xmlns:a16="http://schemas.microsoft.com/office/drawing/2014/main" id="{A5B500B6-E0D3-C1CC-57F2-C64F858D7E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D2E68-E784-E4DE-9C5C-E8908024E4A0}"/>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4606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36499-38B5-68FB-A49F-5B734FFDE5F3}"/>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3" name="Footer Placeholder 2">
            <a:extLst>
              <a:ext uri="{FF2B5EF4-FFF2-40B4-BE49-F238E27FC236}">
                <a16:creationId xmlns:a16="http://schemas.microsoft.com/office/drawing/2014/main" id="{D1BE7635-8761-0393-E468-CDF14F623F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29D48E-7087-9EB1-0A70-7DF856539DD8}"/>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196607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5447-652D-57FD-A3C8-3E60038C1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A3C70-5CD3-C316-BDD1-A2CE90C1F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64C3A-8556-761A-700C-6EE389F60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EC60-B010-5C31-4DDB-383855B1A102}"/>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6" name="Footer Placeholder 5">
            <a:extLst>
              <a:ext uri="{FF2B5EF4-FFF2-40B4-BE49-F238E27FC236}">
                <a16:creationId xmlns:a16="http://schemas.microsoft.com/office/drawing/2014/main" id="{09008873-19C0-7D52-B3C4-2A1A95349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EFD7B-0092-1994-B5B6-56090EAC7D87}"/>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0678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914-8CC8-F506-2305-1F7695898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FC9C3-E2BE-50BA-92E6-8F495CF26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40B1E2-1E0E-18B5-27A5-0D0D52009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4CE693-B422-6D05-0FE2-58B32F4DA162}"/>
              </a:ext>
            </a:extLst>
          </p:cNvPr>
          <p:cNvSpPr>
            <a:spLocks noGrp="1"/>
          </p:cNvSpPr>
          <p:nvPr>
            <p:ph type="dt" sz="half" idx="10"/>
          </p:nvPr>
        </p:nvSpPr>
        <p:spPr/>
        <p:txBody>
          <a:bodyPr/>
          <a:lstStyle/>
          <a:p>
            <a:fld id="{A68ADCCB-830B-45D9-8BC7-8AB4053FF55B}" type="datetimeFigureOut">
              <a:rPr lang="en-US" smtClean="0"/>
              <a:t>12/10/2023</a:t>
            </a:fld>
            <a:endParaRPr lang="en-US"/>
          </a:p>
        </p:txBody>
      </p:sp>
      <p:sp>
        <p:nvSpPr>
          <p:cNvPr id="6" name="Footer Placeholder 5">
            <a:extLst>
              <a:ext uri="{FF2B5EF4-FFF2-40B4-BE49-F238E27FC236}">
                <a16:creationId xmlns:a16="http://schemas.microsoft.com/office/drawing/2014/main" id="{248CFAE3-4E7C-DA93-B39A-5043EB1D2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98829-BF58-3DEA-5EEC-EEA4921F3DF3}"/>
              </a:ext>
            </a:extLst>
          </p:cNvPr>
          <p:cNvSpPr>
            <a:spLocks noGrp="1"/>
          </p:cNvSpPr>
          <p:nvPr>
            <p:ph type="sldNum" sz="quarter" idx="12"/>
          </p:nvPr>
        </p:nvSpPr>
        <p:spPr/>
        <p:txBody>
          <a:bodyPr/>
          <a:lstStyle/>
          <a:p>
            <a:fld id="{13441814-9D2C-4368-92A6-B085DC67DBBA}" type="slidenum">
              <a:rPr lang="en-US" smtClean="0"/>
              <a:t>‹#›</a:t>
            </a:fld>
            <a:endParaRPr lang="en-US"/>
          </a:p>
        </p:txBody>
      </p:sp>
    </p:spTree>
    <p:extLst>
      <p:ext uri="{BB962C8B-B14F-4D97-AF65-F5344CB8AC3E}">
        <p14:creationId xmlns:p14="http://schemas.microsoft.com/office/powerpoint/2010/main" val="383503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899D7-66A8-3229-C145-25E8D65A9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8DA40-6215-9223-2D2B-3D98D7B70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4732C-A040-4714-3A87-1A558D03A7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ADCCB-830B-45D9-8BC7-8AB4053FF55B}" type="datetimeFigureOut">
              <a:rPr lang="en-US" smtClean="0"/>
              <a:t>12/10/2023</a:t>
            </a:fld>
            <a:endParaRPr lang="en-US"/>
          </a:p>
        </p:txBody>
      </p:sp>
      <p:sp>
        <p:nvSpPr>
          <p:cNvPr id="5" name="Footer Placeholder 4">
            <a:extLst>
              <a:ext uri="{FF2B5EF4-FFF2-40B4-BE49-F238E27FC236}">
                <a16:creationId xmlns:a16="http://schemas.microsoft.com/office/drawing/2014/main" id="{DEFC50DF-DAB6-E351-9497-715D98227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BF3F89-57AD-7D51-1FCB-316D716B9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1814-9D2C-4368-92A6-B085DC67DBBA}" type="slidenum">
              <a:rPr lang="en-US" smtClean="0"/>
              <a:t>‹#›</a:t>
            </a:fld>
            <a:endParaRPr lang="en-US"/>
          </a:p>
        </p:txBody>
      </p:sp>
    </p:spTree>
    <p:extLst>
      <p:ext uri="{BB962C8B-B14F-4D97-AF65-F5344CB8AC3E}">
        <p14:creationId xmlns:p14="http://schemas.microsoft.com/office/powerpoint/2010/main" val="1128815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sanskrutik/diseases-and-symptoms" TargetMode="External"/><Relationship Id="rId2" Type="http://schemas.openxmlformats.org/officeDocument/2006/relationships/hyperlink" Target="https://www.kaggle.com/datasets/itachi9604/disease-symptom-description-dataset" TargetMode="External"/><Relationship Id="rId1" Type="http://schemas.openxmlformats.org/officeDocument/2006/relationships/slideLayout" Target="../slideLayouts/slideLayout2.xml"/><Relationship Id="rId5" Type="http://schemas.openxmlformats.org/officeDocument/2006/relationships/hyperlink" Target="https://www.kaggle.com/datasets/jahaidulislam/infectious-disease-2001-2014" TargetMode="External"/><Relationship Id="rId4" Type="http://schemas.openxmlformats.org/officeDocument/2006/relationships/hyperlink" Target="https://www.kaggle.com/datasets/richardbernat/vector-borne-disease-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47A8-AC8F-C8A8-6372-DA7EA8CAF4AF}"/>
              </a:ext>
            </a:extLst>
          </p:cNvPr>
          <p:cNvSpPr>
            <a:spLocks noGrp="1"/>
          </p:cNvSpPr>
          <p:nvPr>
            <p:ph type="ctrTitle"/>
          </p:nvPr>
        </p:nvSpPr>
        <p:spPr/>
        <p:txBody>
          <a:bodyPr/>
          <a:lstStyle/>
          <a:p>
            <a:r>
              <a:rPr lang="en-US" dirty="0"/>
              <a:t>CSC5610 Final Project</a:t>
            </a:r>
          </a:p>
        </p:txBody>
      </p:sp>
      <p:sp>
        <p:nvSpPr>
          <p:cNvPr id="3" name="Subtitle 2">
            <a:extLst>
              <a:ext uri="{FF2B5EF4-FFF2-40B4-BE49-F238E27FC236}">
                <a16:creationId xmlns:a16="http://schemas.microsoft.com/office/drawing/2014/main" id="{FB3E8B8A-9B2E-28EF-3685-E5284188410F}"/>
              </a:ext>
            </a:extLst>
          </p:cNvPr>
          <p:cNvSpPr>
            <a:spLocks noGrp="1"/>
          </p:cNvSpPr>
          <p:nvPr>
            <p:ph type="subTitle" idx="1"/>
          </p:nvPr>
        </p:nvSpPr>
        <p:spPr/>
        <p:txBody>
          <a:bodyPr/>
          <a:lstStyle/>
          <a:p>
            <a:r>
              <a:rPr lang="en-US" dirty="0"/>
              <a:t>By:  Tyler Graham, Kirat Mokha, Jessie Bernitt</a:t>
            </a:r>
          </a:p>
          <a:p>
            <a:r>
              <a:rPr lang="en-US" dirty="0"/>
              <a:t>Date:  12/12/2023</a:t>
            </a:r>
          </a:p>
        </p:txBody>
      </p:sp>
    </p:spTree>
    <p:extLst>
      <p:ext uri="{BB962C8B-B14F-4D97-AF65-F5344CB8AC3E}">
        <p14:creationId xmlns:p14="http://schemas.microsoft.com/office/powerpoint/2010/main" val="34987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Alternative Dataset – Symptom Severity</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Dataset includes a severity rating for various symptoms</a:t>
            </a:r>
          </a:p>
          <a:p>
            <a:pPr lvl="1"/>
            <a:r>
              <a:rPr lang="en-US" dirty="0"/>
              <a:t>Data cleaning was minimal and just involved formatting text in same format as original dataset and correcting one spelling error</a:t>
            </a:r>
          </a:p>
          <a:p>
            <a:pPr lvl="1"/>
            <a:r>
              <a:rPr lang="en-US" dirty="0"/>
              <a:t>Model performance was the same as the original model (97.2%)</a:t>
            </a:r>
          </a:p>
          <a:p>
            <a:pPr lvl="2"/>
            <a:r>
              <a:rPr lang="en-US" dirty="0"/>
              <a:t>Suggests that this data doesn’t really add much to the original data</a:t>
            </a:r>
          </a:p>
          <a:p>
            <a:pPr lvl="2"/>
            <a:r>
              <a:rPr lang="en-US" dirty="0"/>
              <a:t>Tried increasing multiple of the severity ranking and did not have any effect</a:t>
            </a:r>
          </a:p>
          <a:p>
            <a:pPr lvl="1"/>
            <a:endParaRPr lang="en-US" dirty="0"/>
          </a:p>
          <a:p>
            <a:pPr lvl="1"/>
            <a:endParaRPr lang="en-US" dirty="0"/>
          </a:p>
        </p:txBody>
      </p:sp>
    </p:spTree>
    <p:extLst>
      <p:ext uri="{BB962C8B-B14F-4D97-AF65-F5344CB8AC3E}">
        <p14:creationId xmlns:p14="http://schemas.microsoft.com/office/powerpoint/2010/main" val="279794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Alternative Dataset – Disease Rate and Symptom Severity</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Approach was to take the two alternative dataset and integrate both of them into the original dataset</a:t>
            </a:r>
          </a:p>
          <a:p>
            <a:pPr lvl="1"/>
            <a:r>
              <a:rPr lang="en-US" dirty="0"/>
              <a:t>Data cleaning process was the same as the two previous attempts</a:t>
            </a:r>
          </a:p>
          <a:p>
            <a:pPr lvl="1"/>
            <a:r>
              <a:rPr lang="en-US" dirty="0"/>
              <a:t>Model performance was the same as using the disease rate alternative dataset by itself (97.2% -&gt; 97%)</a:t>
            </a:r>
          </a:p>
          <a:p>
            <a:pPr lvl="2"/>
            <a:r>
              <a:rPr lang="en-US" dirty="0"/>
              <a:t>Again it seems that symptom severity has no effect on model performance</a:t>
            </a:r>
          </a:p>
        </p:txBody>
      </p:sp>
    </p:spTree>
    <p:extLst>
      <p:ext uri="{BB962C8B-B14F-4D97-AF65-F5344CB8AC3E}">
        <p14:creationId xmlns:p14="http://schemas.microsoft.com/office/powerpoint/2010/main" val="321504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Alternative Dataset – Test Model on Two Other Datasets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Approach was to take two different datasets that included similar symptoms and diseases and run them through the original model to see how accurate it was on new data</a:t>
            </a:r>
          </a:p>
          <a:p>
            <a:pPr lvl="1"/>
            <a:r>
              <a:rPr lang="en-US" dirty="0"/>
              <a:t>Data cleaning was very intensive as many symptoms were present in the original dataset but not in the alternates</a:t>
            </a:r>
          </a:p>
          <a:p>
            <a:pPr lvl="1"/>
            <a:r>
              <a:rPr lang="en-US" dirty="0"/>
              <a:t>Many symptoms and diseases had different wording (i.e. chickenpox is the same as varicella)</a:t>
            </a:r>
          </a:p>
          <a:p>
            <a:pPr lvl="2"/>
            <a:r>
              <a:rPr lang="en-US" dirty="0"/>
              <a:t>Also involved interpreting some symptoms and diseases that at time was obvious but at others could be incorrect</a:t>
            </a:r>
          </a:p>
          <a:p>
            <a:pPr lvl="3"/>
            <a:r>
              <a:rPr lang="en-US" dirty="0"/>
              <a:t>Dengue fever and dengue are probably a match</a:t>
            </a:r>
          </a:p>
          <a:p>
            <a:pPr lvl="3"/>
            <a:r>
              <a:rPr lang="en-US" dirty="0"/>
              <a:t>Fever and mild fever may or may not be the same symptom</a:t>
            </a:r>
          </a:p>
          <a:p>
            <a:pPr lvl="1"/>
            <a:r>
              <a:rPr lang="en-US" dirty="0"/>
              <a:t>Model performance decreased significantly (97.2% -&gt; 11.8%)</a:t>
            </a:r>
          </a:p>
        </p:txBody>
      </p:sp>
    </p:spTree>
    <p:extLst>
      <p:ext uri="{BB962C8B-B14F-4D97-AF65-F5344CB8AC3E}">
        <p14:creationId xmlns:p14="http://schemas.microsoft.com/office/powerpoint/2010/main" val="175060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Alternative Dataset – Test Model on Two Other Datasets (cont.)</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Took a second dataset with diseases and symptoms</a:t>
            </a:r>
          </a:p>
          <a:p>
            <a:pPr lvl="1"/>
            <a:r>
              <a:rPr lang="en-US" dirty="0"/>
              <a:t>Data cleaning approach was the same and matching names for diseases and symptoms was sometimes obvious and other times not</a:t>
            </a:r>
          </a:p>
          <a:p>
            <a:pPr lvl="1"/>
            <a:r>
              <a:rPr lang="en-US" dirty="0"/>
              <a:t>Model performance on this dataset was even worse than the first alternate dataset</a:t>
            </a:r>
          </a:p>
          <a:p>
            <a:pPr lvl="2"/>
            <a:r>
              <a:rPr lang="en-US" dirty="0"/>
              <a:t>Original dataset:  97.2%</a:t>
            </a:r>
          </a:p>
          <a:p>
            <a:pPr lvl="2"/>
            <a:r>
              <a:rPr lang="en-US" dirty="0"/>
              <a:t>Alternate 1 dataset:  11.8%</a:t>
            </a:r>
          </a:p>
          <a:p>
            <a:pPr lvl="2"/>
            <a:r>
              <a:rPr lang="en-US" dirty="0"/>
              <a:t>Alternate 2 dataset:  6.5%</a:t>
            </a:r>
          </a:p>
          <a:p>
            <a:pPr lvl="2"/>
            <a:endParaRPr lang="en-US" dirty="0"/>
          </a:p>
        </p:txBody>
      </p:sp>
    </p:spTree>
    <p:extLst>
      <p:ext uri="{BB962C8B-B14F-4D97-AF65-F5344CB8AC3E}">
        <p14:creationId xmlns:p14="http://schemas.microsoft.com/office/powerpoint/2010/main" val="258369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normAutofit/>
          </a:bodyPr>
          <a:lstStyle/>
          <a:p>
            <a:r>
              <a:rPr lang="en-US" dirty="0"/>
              <a:t>Alternative Dataset – Create Model on Alternate Data and Test Original Dataset)</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Used alternate 1 dataset to train a model and tested on the original dataset</a:t>
            </a:r>
          </a:p>
          <a:p>
            <a:pPr lvl="1"/>
            <a:r>
              <a:rPr lang="en-US" dirty="0"/>
              <a:t>Known limitations on alternate 1 due to it only including one instance of every disease</a:t>
            </a:r>
          </a:p>
          <a:p>
            <a:pPr lvl="1"/>
            <a:r>
              <a:rPr lang="en-US" dirty="0"/>
              <a:t>Data cleaning approach was the same as previous</a:t>
            </a:r>
          </a:p>
          <a:p>
            <a:pPr lvl="1"/>
            <a:r>
              <a:rPr lang="en-US" dirty="0"/>
              <a:t>Model performance when tested on original dataset was 18.9%</a:t>
            </a:r>
          </a:p>
          <a:p>
            <a:pPr lvl="2"/>
            <a:endParaRPr lang="en-US" dirty="0"/>
          </a:p>
        </p:txBody>
      </p:sp>
    </p:spTree>
    <p:extLst>
      <p:ext uri="{BB962C8B-B14F-4D97-AF65-F5344CB8AC3E}">
        <p14:creationId xmlns:p14="http://schemas.microsoft.com/office/powerpoint/2010/main" val="176115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normAutofit/>
          </a:bodyPr>
          <a:lstStyle/>
          <a:p>
            <a:r>
              <a:rPr lang="en-US" dirty="0"/>
              <a:t>Alternative Dataset – Conclusion</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fontScale="92500" lnSpcReduction="20000"/>
          </a:bodyPr>
          <a:lstStyle/>
          <a:p>
            <a:r>
              <a:rPr lang="en-US" dirty="0"/>
              <a:t>Consistency in data is key</a:t>
            </a:r>
          </a:p>
          <a:p>
            <a:pPr lvl="1"/>
            <a:r>
              <a:rPr lang="en-US" dirty="0"/>
              <a:t>Symptom and disease names need to match if at all possible</a:t>
            </a:r>
          </a:p>
          <a:p>
            <a:pPr lvl="1"/>
            <a:r>
              <a:rPr lang="en-US" dirty="0"/>
              <a:t>Data collection needs to consider how to collect data in such a way that there is little room for error and minor interpretation needed</a:t>
            </a:r>
          </a:p>
          <a:p>
            <a:pPr lvl="2"/>
            <a:r>
              <a:rPr lang="en-US" dirty="0"/>
              <a:t>Things to consider:</a:t>
            </a:r>
          </a:p>
          <a:p>
            <a:pPr lvl="3"/>
            <a:r>
              <a:rPr lang="en-US" dirty="0"/>
              <a:t>How many symptoms do we want to record for a disease?</a:t>
            </a:r>
          </a:p>
          <a:p>
            <a:pPr lvl="3"/>
            <a:r>
              <a:rPr lang="en-US" dirty="0"/>
              <a:t>What level of symptoms do we want (i.e. mild fever vs fever)?</a:t>
            </a:r>
          </a:p>
          <a:p>
            <a:pPr lvl="3"/>
            <a:r>
              <a:rPr lang="en-US" dirty="0"/>
              <a:t>What name do we want for diseases (i.e. chicken pox vs. </a:t>
            </a:r>
            <a:r>
              <a:rPr lang="en-US" dirty="0" err="1"/>
              <a:t>varicell</a:t>
            </a:r>
            <a:r>
              <a:rPr lang="en-US" dirty="0"/>
              <a:t>)?</a:t>
            </a:r>
          </a:p>
          <a:p>
            <a:pPr lvl="2"/>
            <a:r>
              <a:rPr lang="en-US" dirty="0"/>
              <a:t>Some of this comes down to the system collecting the data as well as the users entering the data</a:t>
            </a:r>
          </a:p>
          <a:p>
            <a:pPr lvl="2"/>
            <a:r>
              <a:rPr lang="en-US" dirty="0"/>
              <a:t>Many places along the way for things to go wrong from the entry phase to interpretation of the data</a:t>
            </a:r>
          </a:p>
          <a:p>
            <a:pPr lvl="1"/>
            <a:r>
              <a:rPr lang="en-US" dirty="0"/>
              <a:t>Also need to consider if more data could be better</a:t>
            </a:r>
          </a:p>
          <a:p>
            <a:pPr lvl="2"/>
            <a:r>
              <a:rPr lang="en-US" dirty="0"/>
              <a:t>In original dataset:</a:t>
            </a:r>
          </a:p>
          <a:p>
            <a:pPr lvl="3"/>
            <a:r>
              <a:rPr lang="en-US" dirty="0"/>
              <a:t>What region of the world was the data collected?</a:t>
            </a:r>
          </a:p>
          <a:p>
            <a:pPr lvl="3"/>
            <a:r>
              <a:rPr lang="en-US" dirty="0"/>
              <a:t>What was the age, gender, etc. of those diagnosed with these diseases?</a:t>
            </a:r>
          </a:p>
          <a:p>
            <a:pPr lvl="2"/>
            <a:endParaRPr lang="en-US" dirty="0"/>
          </a:p>
        </p:txBody>
      </p:sp>
    </p:spTree>
    <p:extLst>
      <p:ext uri="{BB962C8B-B14F-4D97-AF65-F5344CB8AC3E}">
        <p14:creationId xmlns:p14="http://schemas.microsoft.com/office/powerpoint/2010/main" val="178953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Review of approaches to achieve best model</a:t>
            </a:r>
            <a:br>
              <a:rPr lang="en-US" dirty="0"/>
            </a:br>
            <a:r>
              <a:rPr lang="en-US" dirty="0"/>
              <a:t>(alternative models)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 review of approaches you used to try and achieve your best possible model. What worked? What didn't? What did you learn about the data and the techniques through this process?</a:t>
            </a:r>
          </a:p>
          <a:p>
            <a:pPr lvl="1"/>
            <a:r>
              <a:rPr lang="en-US" dirty="0"/>
              <a:t>More Complex Model Types: Try other model types such as those based on decision trees / random forests, support vector machines with non-linear kernels (e.g., RBF), and simple feedforward neural networks. Note that you will need to tune the hyper-parameters (e.g., C and epsilon for SV Regression).</a:t>
            </a:r>
          </a:p>
          <a:p>
            <a:endParaRPr lang="en-US" dirty="0"/>
          </a:p>
        </p:txBody>
      </p:sp>
    </p:spTree>
    <p:extLst>
      <p:ext uri="{BB962C8B-B14F-4D97-AF65-F5344CB8AC3E}">
        <p14:creationId xmlns:p14="http://schemas.microsoft.com/office/powerpoint/2010/main" val="81843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Description of minimal explanatory model</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 description of your minimal explanatory model.</a:t>
            </a:r>
          </a:p>
          <a:p>
            <a:pPr lvl="1"/>
            <a:r>
              <a:rPr lang="en-US" dirty="0"/>
              <a:t>Summarize and explain the improvement from the baseline model to your best model. What features, data, and techniques worked best? What insights into the data and techniques did you gain from your efforts?</a:t>
            </a:r>
          </a:p>
          <a:p>
            <a:endParaRPr lang="en-US" dirty="0"/>
          </a:p>
        </p:txBody>
      </p:sp>
    </p:spTree>
    <p:extLst>
      <p:ext uri="{BB962C8B-B14F-4D97-AF65-F5344CB8AC3E}">
        <p14:creationId xmlns:p14="http://schemas.microsoft.com/office/powerpoint/2010/main" val="182298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Key takeaways that are relevant to your colleagues and/or stakeholders.</a:t>
            </a:r>
          </a:p>
          <a:p>
            <a:pPr lvl="1"/>
            <a:r>
              <a:rPr lang="en-US" dirty="0"/>
              <a:t>Evaluate the applicability of your model. Is your model performing sufficiently to be trusted and meet the needs of the stakeholders?  What insights into the data or problem does your explanatory model provide?</a:t>
            </a:r>
          </a:p>
          <a:p>
            <a:endParaRPr lang="en-US" dirty="0"/>
          </a:p>
        </p:txBody>
      </p:sp>
    </p:spTree>
    <p:extLst>
      <p:ext uri="{BB962C8B-B14F-4D97-AF65-F5344CB8AC3E}">
        <p14:creationId xmlns:p14="http://schemas.microsoft.com/office/powerpoint/2010/main" val="384506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Original Dataset:  </a:t>
            </a:r>
            <a:r>
              <a:rPr lang="en-US" dirty="0">
                <a:hlinkClick r:id="rId2"/>
              </a:rPr>
              <a:t>Link</a:t>
            </a:r>
            <a:endParaRPr lang="en-US" dirty="0"/>
          </a:p>
          <a:p>
            <a:r>
              <a:rPr lang="en-US" dirty="0"/>
              <a:t>Alternate 1 Dataset:  </a:t>
            </a:r>
            <a:r>
              <a:rPr lang="en-US" dirty="0">
                <a:hlinkClick r:id="rId3"/>
              </a:rPr>
              <a:t>Link</a:t>
            </a:r>
            <a:endParaRPr lang="en-US" dirty="0"/>
          </a:p>
          <a:p>
            <a:r>
              <a:rPr lang="en-US" dirty="0"/>
              <a:t>Alternate 2 Dataset:  </a:t>
            </a:r>
            <a:r>
              <a:rPr lang="en-US" dirty="0">
                <a:hlinkClick r:id="rId4"/>
              </a:rPr>
              <a:t>Link</a:t>
            </a:r>
            <a:endParaRPr lang="en-US" dirty="0"/>
          </a:p>
          <a:p>
            <a:r>
              <a:rPr lang="en-US" dirty="0"/>
              <a:t>Disease Rates:  </a:t>
            </a:r>
            <a:r>
              <a:rPr lang="en-US" dirty="0">
                <a:hlinkClick r:id="rId5"/>
              </a:rPr>
              <a:t>Link</a:t>
            </a:r>
            <a:endParaRPr lang="en-US" dirty="0"/>
          </a:p>
          <a:p>
            <a:r>
              <a:rPr lang="en-US" dirty="0"/>
              <a:t>Symptom Severity:  </a:t>
            </a:r>
            <a:r>
              <a:rPr lang="en-US" dirty="0">
                <a:hlinkClick r:id="rId2"/>
              </a:rPr>
              <a:t>Link</a:t>
            </a:r>
            <a:endParaRPr lang="en-US" dirty="0"/>
          </a:p>
          <a:p>
            <a:endParaRPr lang="en-US" dirty="0"/>
          </a:p>
        </p:txBody>
      </p:sp>
    </p:spTree>
    <p:extLst>
      <p:ext uri="{BB962C8B-B14F-4D97-AF65-F5344CB8AC3E}">
        <p14:creationId xmlns:p14="http://schemas.microsoft.com/office/powerpoint/2010/main" val="209857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fontScale="47500" lnSpcReduction="20000"/>
          </a:bodyPr>
          <a:lstStyle/>
          <a:p>
            <a:r>
              <a:rPr lang="en-US" dirty="0"/>
              <a:t>Project Requirements</a:t>
            </a:r>
          </a:p>
          <a:p>
            <a:r>
              <a:rPr lang="en-US" dirty="0"/>
              <a:t>For the project, you must:</a:t>
            </a:r>
          </a:p>
          <a:p>
            <a:endParaRPr lang="en-US" dirty="0"/>
          </a:p>
          <a:p>
            <a:pPr marL="514350" indent="-514350">
              <a:buFont typeface="+mj-lt"/>
              <a:buAutoNum type="arabicPeriod"/>
            </a:pPr>
            <a:r>
              <a:rPr lang="en-US" dirty="0"/>
              <a:t>Create a baseline model using the chosen data set with no external data sets, minimal feature engineering, and a linear model.</a:t>
            </a:r>
          </a:p>
          <a:p>
            <a:pPr marL="514350" indent="-514350">
              <a:buFont typeface="+mj-lt"/>
              <a:buAutoNum type="arabicPeriod"/>
            </a:pPr>
            <a:r>
              <a:rPr lang="en-US" dirty="0"/>
              <a:t>Apply the following techniques to improve your model:</a:t>
            </a:r>
          </a:p>
          <a:p>
            <a:pPr lvl="1"/>
            <a:r>
              <a:rPr lang="en-US" dirty="0"/>
              <a:t>Feature Engineering: You can try engineering other representations of the features that may give better signals. For example, you could try:</a:t>
            </a:r>
          </a:p>
          <a:p>
            <a:pPr lvl="1"/>
            <a:r>
              <a:rPr lang="en-US" dirty="0"/>
              <a:t>Add More Data: Most gains from model performance come from including additional variables from complementary data sets. You will be required to use two additional data sets to complement the main data set.</a:t>
            </a:r>
          </a:p>
          <a:p>
            <a:pPr lvl="2"/>
            <a:r>
              <a:rPr lang="en-US" dirty="0"/>
              <a:t>One example of a complementary data set would be the American Community Survey from the U.S. Census. The ACS gives median household income, unemployment rates, age distributions, and more by zip code.</a:t>
            </a:r>
          </a:p>
          <a:p>
            <a:pPr lvl="2"/>
            <a:r>
              <a:rPr lang="en-US" dirty="0"/>
              <a:t>You will need to find one or more complementary data sets that you can join with the original to add more variables. Once you acquire, clean, and select the desired columns from the ACS data set, you can join it with your current data set. Other data sets might include population densities, crime rates, or school ratings.</a:t>
            </a:r>
          </a:p>
          <a:p>
            <a:pPr lvl="1"/>
            <a:r>
              <a:rPr lang="en-US" dirty="0"/>
              <a:t>More Complex Model Types: Try other model types such as those based on decision trees / random forests, support vector machines with non-linear kernels (e.g., RBF), and simple feedforward neural networks. Note that you will need to tune the hyper-parameters (e.g., C and epsilon for SV Regression).</a:t>
            </a:r>
          </a:p>
          <a:p>
            <a:pPr marL="514350" indent="-514350">
              <a:buFont typeface="+mj-lt"/>
              <a:buAutoNum type="arabicPeriod"/>
            </a:pPr>
            <a:r>
              <a:rPr lang="en-US" dirty="0"/>
              <a:t>Summarize and explain the improvement from the baseline model to your best model. What features, data, and techniques worked best? What insights into the data and techniques did you gain from your efforts?</a:t>
            </a:r>
          </a:p>
          <a:p>
            <a:pPr marL="514350" indent="-514350">
              <a:buFont typeface="+mj-lt"/>
              <a:buAutoNum type="arabicPeriod"/>
            </a:pPr>
            <a:r>
              <a:rPr lang="en-US" dirty="0"/>
              <a:t>Create a minimum model for explanatory purposes. You should perform feature selection to identify a model that offers similar prediction performance to your best model but a smaller set of features. Which features are included in this model? Create visualizations to explain the decision rules or boundaries used by this model.</a:t>
            </a:r>
          </a:p>
          <a:p>
            <a:pPr marL="514350" indent="-514350">
              <a:buFont typeface="+mj-lt"/>
              <a:buAutoNum type="arabicPeriod"/>
            </a:pPr>
            <a:r>
              <a:rPr lang="en-US" dirty="0"/>
              <a:t>Evaluate the applicability of your model. Is your model performing sufficiently to be trusted and meet the needs of the stakeholders?  What insights into the data or problem does your explanatory model provide?</a:t>
            </a:r>
          </a:p>
        </p:txBody>
      </p:sp>
    </p:spTree>
    <p:extLst>
      <p:ext uri="{BB962C8B-B14F-4D97-AF65-F5344CB8AC3E}">
        <p14:creationId xmlns:p14="http://schemas.microsoft.com/office/powerpoint/2010/main" val="105604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fontScale="92500" lnSpcReduction="20000"/>
          </a:bodyPr>
          <a:lstStyle/>
          <a:p>
            <a:r>
              <a:rPr lang="en-US" dirty="0"/>
              <a:t>Presentation Requirements</a:t>
            </a:r>
          </a:p>
          <a:p>
            <a:r>
              <a:rPr lang="en-US" dirty="0"/>
              <a:t>You will create and deliver a 15-minute PowerPoint presentation on your project during finals week. Be generous with visuals. Try to tell an interesting story. Your presentation must include the following:</a:t>
            </a:r>
          </a:p>
          <a:p>
            <a:endParaRPr lang="en-US" dirty="0"/>
          </a:p>
          <a:p>
            <a:pPr lvl="1"/>
            <a:r>
              <a:rPr lang="en-US" dirty="0"/>
              <a:t>An overview of the problem and data set you chose. Explain who the stakeholders are and the potential applications / importance. Describe your criteria for success.</a:t>
            </a:r>
          </a:p>
          <a:p>
            <a:pPr lvl="1"/>
            <a:r>
              <a:rPr lang="en-US" dirty="0"/>
              <a:t>A description of your baseline model and its performance</a:t>
            </a:r>
          </a:p>
          <a:p>
            <a:pPr lvl="1"/>
            <a:r>
              <a:rPr lang="en-US" dirty="0"/>
              <a:t>A review of approaches you used to try and achieve your best possible model. What worked? What didn't? What did you learn about the data and the techniques through this process?</a:t>
            </a:r>
          </a:p>
          <a:p>
            <a:pPr lvl="1"/>
            <a:r>
              <a:rPr lang="en-US" dirty="0"/>
              <a:t>A description of your minimal explanatory model.</a:t>
            </a:r>
          </a:p>
          <a:p>
            <a:pPr lvl="1"/>
            <a:r>
              <a:rPr lang="en-US" dirty="0"/>
              <a:t>Key takeaways that are relevant to your colleagues and/or stakeholders.</a:t>
            </a:r>
          </a:p>
        </p:txBody>
      </p:sp>
    </p:spTree>
    <p:extLst>
      <p:ext uri="{BB962C8B-B14F-4D97-AF65-F5344CB8AC3E}">
        <p14:creationId xmlns:p14="http://schemas.microsoft.com/office/powerpoint/2010/main" val="40601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479A8C-B012-291D-85CE-590496103A9D}"/>
              </a:ext>
            </a:extLst>
          </p:cNvPr>
          <p:cNvPicPr>
            <a:picLocks noChangeAspect="1"/>
          </p:cNvPicPr>
          <p:nvPr/>
        </p:nvPicPr>
        <p:blipFill>
          <a:blip r:embed="rId2"/>
          <a:stretch>
            <a:fillRect/>
          </a:stretch>
        </p:blipFill>
        <p:spPr>
          <a:xfrm>
            <a:off x="1094888" y="0"/>
            <a:ext cx="10002224" cy="6858000"/>
          </a:xfrm>
          <a:prstGeom prst="rect">
            <a:avLst/>
          </a:prstGeom>
        </p:spPr>
      </p:pic>
    </p:spTree>
    <p:extLst>
      <p:ext uri="{BB962C8B-B14F-4D97-AF65-F5344CB8AC3E}">
        <p14:creationId xmlns:p14="http://schemas.microsoft.com/office/powerpoint/2010/main" val="137517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Problem overview and dataset introduction</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An overview of the problem and data set you chose. Explain who the stakeholders are and the potential applications / importance. Describe your criteria for success.</a:t>
            </a:r>
          </a:p>
        </p:txBody>
      </p:sp>
    </p:spTree>
    <p:extLst>
      <p:ext uri="{BB962C8B-B14F-4D97-AF65-F5344CB8AC3E}">
        <p14:creationId xmlns:p14="http://schemas.microsoft.com/office/powerpoint/2010/main" val="54127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Baseline model description and performance</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 description of your baseline model and its performance</a:t>
            </a:r>
          </a:p>
          <a:p>
            <a:pPr lvl="1"/>
            <a:r>
              <a:rPr lang="en-US" dirty="0"/>
              <a:t>Create a minimum model for explanatory purposes. You should perform feature selection to identify a model that offers similar prediction performance to your best model but a smaller set of features. Which features are included in this model? Create visualizations to explain the decision rules or boundaries used by this model.</a:t>
            </a:r>
          </a:p>
          <a:p>
            <a:endParaRPr lang="en-US" dirty="0"/>
          </a:p>
        </p:txBody>
      </p:sp>
    </p:spTree>
    <p:extLst>
      <p:ext uri="{BB962C8B-B14F-4D97-AF65-F5344CB8AC3E}">
        <p14:creationId xmlns:p14="http://schemas.microsoft.com/office/powerpoint/2010/main" val="26418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Review of approaches to achieve best model</a:t>
            </a:r>
            <a:br>
              <a:rPr lang="en-US" dirty="0"/>
            </a:br>
            <a:r>
              <a:rPr lang="en-US" dirty="0"/>
              <a:t>(feature engineering)</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 review of approaches you used to try and achieve your best possible model. What worked? What didn't? What did you learn about the data and the techniques through this process?</a:t>
            </a:r>
          </a:p>
          <a:p>
            <a:pPr lvl="1"/>
            <a:r>
              <a:rPr lang="en-US" dirty="0"/>
              <a:t>Feature Engineering: You can try engineering other representations of the features that may give better signals. For example, you could try:</a:t>
            </a:r>
          </a:p>
        </p:txBody>
      </p:sp>
    </p:spTree>
    <p:extLst>
      <p:ext uri="{BB962C8B-B14F-4D97-AF65-F5344CB8AC3E}">
        <p14:creationId xmlns:p14="http://schemas.microsoft.com/office/powerpoint/2010/main" val="340062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Review of approaches to achieve best model</a:t>
            </a:r>
            <a:br>
              <a:rPr lang="en-US" dirty="0"/>
            </a:br>
            <a:r>
              <a:rPr lang="en-US" dirty="0"/>
              <a:t>(alternative datasets)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a:bodyPr>
          <a:lstStyle/>
          <a:p>
            <a:r>
              <a:rPr lang="en-US" dirty="0"/>
              <a:t>A review of approaches you used to try and achieve your best possible model. What worked? What didn't? What did you learn about the data and the techniques through this process?</a:t>
            </a:r>
          </a:p>
          <a:p>
            <a:pPr lvl="1"/>
            <a:r>
              <a:rPr lang="en-US" dirty="0"/>
              <a:t>Add More Data: Most gains from model performance come from including additional variables from complementary data sets. You will be required to use two additional data sets to complement the main data set.</a:t>
            </a:r>
          </a:p>
          <a:p>
            <a:pPr lvl="2"/>
            <a:r>
              <a:rPr lang="en-US" dirty="0"/>
              <a:t>One example of a complementary data set would be the American Community Survey from the U.S. Census. The ACS gives median household income, unemployment rates, age distributions, and more by zip code.</a:t>
            </a:r>
          </a:p>
          <a:p>
            <a:pPr lvl="2"/>
            <a:r>
              <a:rPr lang="en-US" dirty="0"/>
              <a:t>You will need to find one or more complementary data sets that you can join with the original to add more variables. Once you acquire, clean, and select the desired columns from the ACS data set, you can join it with your current data set. Other data sets might include population densities, crime rates, or school ratings.</a:t>
            </a:r>
          </a:p>
        </p:txBody>
      </p:sp>
    </p:spTree>
    <p:extLst>
      <p:ext uri="{BB962C8B-B14F-4D97-AF65-F5344CB8AC3E}">
        <p14:creationId xmlns:p14="http://schemas.microsoft.com/office/powerpoint/2010/main" val="134524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4A3-FA60-5076-E4D5-4274CD1194E0}"/>
              </a:ext>
            </a:extLst>
          </p:cNvPr>
          <p:cNvSpPr>
            <a:spLocks noGrp="1"/>
          </p:cNvSpPr>
          <p:nvPr>
            <p:ph type="title"/>
          </p:nvPr>
        </p:nvSpPr>
        <p:spPr/>
        <p:txBody>
          <a:bodyPr/>
          <a:lstStyle/>
          <a:p>
            <a:r>
              <a:rPr lang="en-US" dirty="0"/>
              <a:t>Alternative Dataset - Rates of Infectious Diseases</a:t>
            </a:r>
          </a:p>
        </p:txBody>
      </p:sp>
      <p:sp>
        <p:nvSpPr>
          <p:cNvPr id="3" name="Content Placeholder 2">
            <a:extLst>
              <a:ext uri="{FF2B5EF4-FFF2-40B4-BE49-F238E27FC236}">
                <a16:creationId xmlns:a16="http://schemas.microsoft.com/office/drawing/2014/main" id="{5BB2E961-0ABD-A822-F6F6-6AEC004F0C76}"/>
              </a:ext>
            </a:extLst>
          </p:cNvPr>
          <p:cNvSpPr>
            <a:spLocks noGrp="1"/>
          </p:cNvSpPr>
          <p:nvPr>
            <p:ph idx="1"/>
          </p:nvPr>
        </p:nvSpPr>
        <p:spPr/>
        <p:txBody>
          <a:bodyPr>
            <a:normAutofit lnSpcReduction="10000"/>
          </a:bodyPr>
          <a:lstStyle/>
          <a:p>
            <a:r>
              <a:rPr lang="en-US" dirty="0"/>
              <a:t>Dataset with similar diseases as original that includes rate of infection</a:t>
            </a:r>
          </a:p>
          <a:p>
            <a:pPr lvl="1"/>
            <a:r>
              <a:rPr lang="en-US" dirty="0"/>
              <a:t>Data cleaning approach:</a:t>
            </a:r>
          </a:p>
          <a:p>
            <a:pPr lvl="2"/>
            <a:r>
              <a:rPr lang="en-US" dirty="0"/>
              <a:t>Find similar diseases and name in consistent manner with original dataset</a:t>
            </a:r>
          </a:p>
          <a:p>
            <a:pPr lvl="3"/>
            <a:r>
              <a:rPr lang="en-US" dirty="0"/>
              <a:t>Drop any diseases that don’t match</a:t>
            </a:r>
          </a:p>
          <a:p>
            <a:pPr lvl="2"/>
            <a:r>
              <a:rPr lang="en-US" dirty="0"/>
              <a:t>Find mean of disease rate</a:t>
            </a:r>
          </a:p>
          <a:p>
            <a:pPr lvl="3"/>
            <a:r>
              <a:rPr lang="en-US" dirty="0"/>
              <a:t>Data spans multiple counties and genders. Parse down to one overall rate.</a:t>
            </a:r>
          </a:p>
          <a:p>
            <a:r>
              <a:rPr lang="en-US" dirty="0"/>
              <a:t>Decision Tree Results</a:t>
            </a:r>
          </a:p>
          <a:p>
            <a:pPr lvl="1"/>
            <a:r>
              <a:rPr lang="en-US" dirty="0"/>
              <a:t>Overall, this data slightly decreased our model performance (97.2% -&gt; 97%)</a:t>
            </a:r>
          </a:p>
          <a:p>
            <a:pPr lvl="1"/>
            <a:r>
              <a:rPr lang="en-US" dirty="0"/>
              <a:t>Possible improvements would be to use more of the features from this alternate dataset.</a:t>
            </a:r>
          </a:p>
          <a:p>
            <a:pPr lvl="2"/>
            <a:r>
              <a:rPr lang="en-US" dirty="0"/>
              <a:t>Difficult due to limited features in original dataset to correlate with (i.e. sex, population, location, etc.)</a:t>
            </a:r>
          </a:p>
        </p:txBody>
      </p:sp>
      <p:pic>
        <p:nvPicPr>
          <p:cNvPr id="5" name="Picture 4">
            <a:extLst>
              <a:ext uri="{FF2B5EF4-FFF2-40B4-BE49-F238E27FC236}">
                <a16:creationId xmlns:a16="http://schemas.microsoft.com/office/drawing/2014/main" id="{A1ACF97F-47C2-BBD8-CEA6-1D3B5C54F21E}"/>
              </a:ext>
            </a:extLst>
          </p:cNvPr>
          <p:cNvPicPr>
            <a:picLocks noChangeAspect="1"/>
          </p:cNvPicPr>
          <p:nvPr/>
        </p:nvPicPr>
        <p:blipFill>
          <a:blip r:embed="rId2"/>
          <a:stretch>
            <a:fillRect/>
          </a:stretch>
        </p:blipFill>
        <p:spPr>
          <a:xfrm>
            <a:off x="10000041" y="2726830"/>
            <a:ext cx="2191959" cy="1404340"/>
          </a:xfrm>
          <a:prstGeom prst="rect">
            <a:avLst/>
          </a:prstGeom>
        </p:spPr>
      </p:pic>
    </p:spTree>
    <p:extLst>
      <p:ext uri="{BB962C8B-B14F-4D97-AF65-F5344CB8AC3E}">
        <p14:creationId xmlns:p14="http://schemas.microsoft.com/office/powerpoint/2010/main" val="4281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1819</Words>
  <Application>Microsoft Office PowerPoint</Application>
  <PresentationFormat>Widescreen</PresentationFormat>
  <Paragraphs>108</Paragraphs>
  <Slides>19</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CSC5610 Final Project</vt:lpstr>
      <vt:lpstr>PowerPoint Presentation</vt:lpstr>
      <vt:lpstr>PowerPoint Presentation</vt:lpstr>
      <vt:lpstr>PowerPoint Presentation</vt:lpstr>
      <vt:lpstr>Problem overview and dataset introduction</vt:lpstr>
      <vt:lpstr>Baseline model description and performance</vt:lpstr>
      <vt:lpstr>Review of approaches to achieve best model (feature engineering)</vt:lpstr>
      <vt:lpstr>Review of approaches to achieve best model (alternative datasets)</vt:lpstr>
      <vt:lpstr>Alternative Dataset - Rates of Infectious Diseases</vt:lpstr>
      <vt:lpstr>Alternative Dataset – Symptom Severity</vt:lpstr>
      <vt:lpstr>Alternative Dataset – Disease Rate and Symptom Severity</vt:lpstr>
      <vt:lpstr>Alternative Dataset – Test Model on Two Other Datasets</vt:lpstr>
      <vt:lpstr>Alternative Dataset – Test Model on Two Other Datasets (cont.)</vt:lpstr>
      <vt:lpstr>Alternative Dataset – Create Model on Alternate Data and Test Original Dataset)</vt:lpstr>
      <vt:lpstr>Alternative Dataset – Conclusion</vt:lpstr>
      <vt:lpstr>Review of approaches to achieve best model (alternative models)</vt:lpstr>
      <vt:lpstr>Description of minimal explanatory model</vt:lpstr>
      <vt:lpstr>Key takeaways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CSC5610 Final Project</dc:title>
  <dc:creator>Bernitt, Jessie</dc:creator>
  <cp:lastModifiedBy>Bernitt, Jessie</cp:lastModifiedBy>
  <cp:revision>3</cp:revision>
  <dcterms:created xsi:type="dcterms:W3CDTF">2023-12-05T19:37:39Z</dcterms:created>
  <dcterms:modified xsi:type="dcterms:W3CDTF">2023-12-10T21:48:19Z</dcterms:modified>
</cp:coreProperties>
</file>