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handoutMasterIdLst>
    <p:handoutMasterId r:id="rId3"/>
  </p:handoutMasterIdLst>
  <p:sldIdLst>
    <p:sldId id="259" r:id="rId2"/>
  </p:sldIdLst>
  <p:sldSz cx="43891200" cy="32918400"/>
  <p:notesSz cx="6953250" cy="9239250"/>
  <p:embeddedFontLst>
    <p:embeddedFont>
      <p:font typeface="Nunito" pitchFamily="2" charset="0"/>
      <p:regular r:id="rId4"/>
      <p:bold r:id="rId5"/>
      <p:italic r:id="rId6"/>
      <p:boldItalic r:id="rId7"/>
    </p:embeddedFont>
    <p:embeddedFont>
      <p:font typeface="Open Sans" panose="020B0606030504020204" pitchFamily="34" charset="0"/>
      <p:regular r:id="rId8"/>
      <p:bold r:id="rId9"/>
      <p:italic r:id="rId10"/>
      <p:boldItalic r:id="rId11"/>
    </p:embeddedFont>
  </p:embeddedFontLst>
  <p:custDataLst>
    <p:tags r:id="rId12"/>
  </p:custDataLst>
  <p:defaultTextStyle>
    <a:defPPr>
      <a:defRPr lang="en-US"/>
    </a:defPPr>
    <a:lvl1pPr algn="ctr" rtl="0" fontAlgn="base">
      <a:spcBef>
        <a:spcPct val="0"/>
      </a:spcBef>
      <a:spcAft>
        <a:spcPct val="0"/>
      </a:spcAft>
      <a:defRPr sz="4300" b="1" kern="1200">
        <a:solidFill>
          <a:srgbClr val="FF9900"/>
        </a:solidFill>
        <a:latin typeface="Arial"/>
        <a:ea typeface="+mn-ea"/>
        <a:cs typeface="+mn-cs"/>
      </a:defRPr>
    </a:lvl1pPr>
    <a:lvl2pPr marL="457200" algn="ctr" rtl="0" fontAlgn="base">
      <a:spcBef>
        <a:spcPct val="0"/>
      </a:spcBef>
      <a:spcAft>
        <a:spcPct val="0"/>
      </a:spcAft>
      <a:defRPr sz="4300" b="1" kern="1200">
        <a:solidFill>
          <a:srgbClr val="FF9900"/>
        </a:solidFill>
        <a:latin typeface="Arial"/>
        <a:ea typeface="+mn-ea"/>
        <a:cs typeface="+mn-cs"/>
      </a:defRPr>
    </a:lvl2pPr>
    <a:lvl3pPr marL="914400" algn="ctr" rtl="0" fontAlgn="base">
      <a:spcBef>
        <a:spcPct val="0"/>
      </a:spcBef>
      <a:spcAft>
        <a:spcPct val="0"/>
      </a:spcAft>
      <a:defRPr sz="4300" b="1" kern="1200">
        <a:solidFill>
          <a:srgbClr val="FF9900"/>
        </a:solidFill>
        <a:latin typeface="Arial"/>
        <a:ea typeface="+mn-ea"/>
        <a:cs typeface="+mn-cs"/>
      </a:defRPr>
    </a:lvl3pPr>
    <a:lvl4pPr marL="1371600" algn="ctr" rtl="0" fontAlgn="base">
      <a:spcBef>
        <a:spcPct val="0"/>
      </a:spcBef>
      <a:spcAft>
        <a:spcPct val="0"/>
      </a:spcAft>
      <a:defRPr sz="4300" b="1" kern="1200">
        <a:solidFill>
          <a:srgbClr val="FF9900"/>
        </a:solidFill>
        <a:latin typeface="Arial"/>
        <a:ea typeface="+mn-ea"/>
        <a:cs typeface="+mn-cs"/>
      </a:defRPr>
    </a:lvl4pPr>
    <a:lvl5pPr marL="1828800" algn="ctr" rtl="0" fontAlgn="base">
      <a:spcBef>
        <a:spcPct val="0"/>
      </a:spcBef>
      <a:spcAft>
        <a:spcPct val="0"/>
      </a:spcAft>
      <a:defRPr sz="4300" b="1" kern="1200">
        <a:solidFill>
          <a:srgbClr val="FF9900"/>
        </a:solidFill>
        <a:latin typeface="Arial"/>
        <a:ea typeface="+mn-ea"/>
        <a:cs typeface="+mn-cs"/>
      </a:defRPr>
    </a:lvl5pPr>
    <a:lvl6pPr marL="2286000" algn="l" defTabSz="914400" rtl="0" eaLnBrk="1" latinLnBrk="0" hangingPunct="1">
      <a:defRPr sz="4300" b="1" kern="1200">
        <a:solidFill>
          <a:srgbClr val="FF9900"/>
        </a:solidFill>
        <a:latin typeface="Arial"/>
        <a:ea typeface="+mn-ea"/>
        <a:cs typeface="+mn-cs"/>
      </a:defRPr>
    </a:lvl6pPr>
    <a:lvl7pPr marL="2743200" algn="l" defTabSz="914400" rtl="0" eaLnBrk="1" latinLnBrk="0" hangingPunct="1">
      <a:defRPr sz="4300" b="1" kern="1200">
        <a:solidFill>
          <a:srgbClr val="FF9900"/>
        </a:solidFill>
        <a:latin typeface="Arial"/>
        <a:ea typeface="+mn-ea"/>
        <a:cs typeface="+mn-cs"/>
      </a:defRPr>
    </a:lvl7pPr>
    <a:lvl8pPr marL="3200400" algn="l" defTabSz="914400" rtl="0" eaLnBrk="1" latinLnBrk="0" hangingPunct="1">
      <a:defRPr sz="4300" b="1" kern="1200">
        <a:solidFill>
          <a:srgbClr val="FF9900"/>
        </a:solidFill>
        <a:latin typeface="Arial"/>
        <a:ea typeface="+mn-ea"/>
        <a:cs typeface="+mn-cs"/>
      </a:defRPr>
    </a:lvl8pPr>
    <a:lvl9pPr marL="3657600" algn="l" defTabSz="914400" rtl="0" eaLnBrk="1" latinLnBrk="0" hangingPunct="1">
      <a:defRPr sz="4300" b="1" kern="1200">
        <a:solidFill>
          <a:srgbClr val="FF9900"/>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A167B2"/>
    <a:srgbClr val="353941"/>
    <a:srgbClr val="C8C8C8"/>
    <a:srgbClr val="E64B3C"/>
    <a:srgbClr val="2D3C50"/>
    <a:srgbClr val="FF9900"/>
    <a:srgbClr val="990000"/>
    <a:srgbClr val="000050"/>
    <a:srgbClr val="0012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34" autoAdjust="0"/>
    <p:restoredTop sz="94575" autoAdjust="0"/>
  </p:normalViewPr>
  <p:slideViewPr>
    <p:cSldViewPr>
      <p:cViewPr varScale="1">
        <p:scale>
          <a:sx n="28" d="100"/>
          <a:sy n="28" d="100"/>
        </p:scale>
        <p:origin x="462" y="15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commentAuthors" Target="commentAuthor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smtId="4294967295"/>
            </a:defPPr>
            <a:lvl1pPr algn="l" defTabSz="928688">
              <a:defRPr sz="1200" b="0">
                <a:solidFill>
                  <a:schemeClr val="tx1"/>
                </a:solidFill>
                <a:latin typeface="Arial" pitchFamily="34" charset="0"/>
              </a:defRPr>
            </a:lvl1pPr>
          </a:lstStyle>
          <a:p>
            <a:pPr>
              <a:defRPr/>
            </a:pPr>
            <a:endParaRPr lang="en-US"/>
          </a:p>
        </p:txBody>
      </p:sp>
      <p:sp>
        <p:nvSpPr>
          <p:cNvPr id="29699" name="Rectangle 3"/>
          <p:cNvSpPr>
            <a:spLocks noGrp="1" noChangeArrowheads="1"/>
          </p:cNvSpPr>
          <p:nvPr>
            <p:ph type="dt" sz="quarter" idx="1"/>
          </p:nvPr>
        </p:nvSpPr>
        <p:spPr bwMode="auto">
          <a:xfrm>
            <a:off x="3938588"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smtId="4294967295"/>
            </a:defPPr>
            <a:lvl1pPr algn="r" defTabSz="928688">
              <a:defRPr sz="1200" b="0">
                <a:solidFill>
                  <a:schemeClr val="tx1"/>
                </a:solidFill>
                <a:latin typeface="Arial" pitchFamily="34" charset="0"/>
              </a:defRPr>
            </a:lvl1pPr>
          </a:lstStyle>
          <a:p>
            <a:pPr>
              <a:defRPr/>
            </a:pPr>
            <a:endParaRPr lang="en-US"/>
          </a:p>
        </p:txBody>
      </p:sp>
      <p:sp>
        <p:nvSpPr>
          <p:cNvPr id="29700" name="Rectangle 4"/>
          <p:cNvSpPr>
            <a:spLocks noGrp="1" noChangeArrowheads="1"/>
          </p:cNvSpPr>
          <p:nvPr>
            <p:ph type="ftr" sz="quarter" idx="2"/>
          </p:nvPr>
        </p:nvSpPr>
        <p:spPr bwMode="auto">
          <a:xfrm>
            <a:off x="0"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smtId="4294967295"/>
            </a:defPPr>
            <a:lvl1pPr algn="l" defTabSz="928688">
              <a:defRPr sz="1200" b="0">
                <a:solidFill>
                  <a:schemeClr val="tx1"/>
                </a:solidFill>
                <a:latin typeface="Arial" pitchFamily="34" charset="0"/>
              </a:defRPr>
            </a:lvl1pPr>
          </a:lstStyle>
          <a:p>
            <a:pPr>
              <a:defRPr/>
            </a:pPr>
            <a:endParaRPr lang="en-US"/>
          </a:p>
        </p:txBody>
      </p:sp>
      <p:sp>
        <p:nvSpPr>
          <p:cNvPr id="29701" name="Rectangle 5"/>
          <p:cNvSpPr>
            <a:spLocks noGrp="1" noChangeArrowheads="1"/>
          </p:cNvSpPr>
          <p:nvPr>
            <p:ph type="sldNum" sz="quarter" idx="3"/>
          </p:nvPr>
        </p:nvSpPr>
        <p:spPr bwMode="auto">
          <a:xfrm>
            <a:off x="3938588"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smtId="4294967295"/>
            </a:defPPr>
            <a:lvl1pPr algn="r" defTabSz="928688">
              <a:defRPr sz="1200" b="0">
                <a:solidFill>
                  <a:schemeClr val="tx1"/>
                </a:solidFill>
                <a:latin typeface="Arial" pitchFamily="34" charset="0"/>
              </a:defRPr>
            </a:lvl1pPr>
          </a:lstStyle>
          <a:p>
            <a:pPr>
              <a:defRPr/>
            </a:pPr>
            <a:fld id="{54F1B5D8-D97D-47DE-99FD-BED51FB7C907}" type="slidenum">
              <a:rPr lang="en-US"/>
              <a:pPr>
                <a:defRPr/>
              </a:pPr>
              <a:t>‹#›</a:t>
            </a:fld>
            <a:endParaRPr lang="en-US"/>
          </a:p>
        </p:txBody>
      </p:sp>
    </p:spTree>
    <p:extLst>
      <p:ext uri="{BB962C8B-B14F-4D97-AF65-F5344CB8AC3E}">
        <p14:creationId xmlns:p14="http://schemas.microsoft.com/office/powerpoint/2010/main" val="7482784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5EDBB11-81A3-4CFA-BA97-1ABE9A8F32CF}" type="slidenum">
              <a:rPr lang="en-US"/>
              <a:pPr>
                <a:defRPr/>
              </a:pPr>
              <a:t>‹#›</a:t>
            </a:fld>
            <a:endParaRPr lang="en-US"/>
          </a:p>
        </p:txBody>
      </p:sp>
    </p:spTree>
    <p:extLst>
      <p:ext uri="{BB962C8B-B14F-4D97-AF65-F5344CB8AC3E}">
        <p14:creationId xmlns:p14="http://schemas.microsoft.com/office/powerpoint/2010/main" val="35658167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5ECC0F7-0140-4FFA-BB4D-270D63D3C308}" type="slidenum">
              <a:rPr lang="en-US"/>
              <a:pPr>
                <a:defRPr/>
              </a:pPr>
              <a:t>‹#›</a:t>
            </a:fld>
            <a:endParaRPr lang="en-US"/>
          </a:p>
        </p:txBody>
      </p:sp>
    </p:spTree>
    <p:extLst>
      <p:ext uri="{BB962C8B-B14F-4D97-AF65-F5344CB8AC3E}">
        <p14:creationId xmlns:p14="http://schemas.microsoft.com/office/powerpoint/2010/main" val="3707377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41" y="1317625"/>
            <a:ext cx="9875837" cy="28089225"/>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C1B9D64-3336-481D-94A5-F579BB4A8A39}" type="slidenum">
              <a:rPr lang="en-US"/>
              <a:pPr>
                <a:defRPr/>
              </a:pPr>
              <a:t>‹#›</a:t>
            </a:fld>
            <a:endParaRPr lang="en-US"/>
          </a:p>
        </p:txBody>
      </p:sp>
    </p:spTree>
    <p:extLst>
      <p:ext uri="{BB962C8B-B14F-4D97-AF65-F5344CB8AC3E}">
        <p14:creationId xmlns:p14="http://schemas.microsoft.com/office/powerpoint/2010/main" val="183614209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193927" y="1317625"/>
            <a:ext cx="39503350" cy="5486400"/>
          </a:xfrm>
        </p:spPr>
        <p:txBody>
          <a:bodyPr/>
          <a:lstStyle>
            <a:defPPr>
              <a:defRPr kern="1200" smtId="4294967295"/>
            </a:defPPr>
          </a:lstStyle>
          <a:p>
            <a:r>
              <a:rPr lang="en-US"/>
              <a:t>Click to edit Master title style</a:t>
            </a:r>
          </a:p>
        </p:txBody>
      </p:sp>
      <p:sp>
        <p:nvSpPr>
          <p:cNvPr id="3" name="Content Placeholder 2"/>
          <p:cNvSpPr>
            <a:spLocks noGrp="1"/>
          </p:cNvSpPr>
          <p:nvPr>
            <p:ph sz="quarter" idx="1"/>
          </p:nvPr>
        </p:nvSpPr>
        <p:spPr>
          <a:xfrm>
            <a:off x="2193927" y="7680326"/>
            <a:ext cx="19675475" cy="10787063"/>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2021802" y="7680326"/>
            <a:ext cx="19675475" cy="10787063"/>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193927" y="18619788"/>
            <a:ext cx="19675475" cy="10787062"/>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2021802" y="18619788"/>
            <a:ext cx="19675475" cy="10787062"/>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11064980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5940B6B-3169-44D4-847B-7863905C32CF}" type="slidenum">
              <a:rPr lang="en-US"/>
              <a:pPr>
                <a:defRPr/>
              </a:pPr>
              <a:t>‹#›</a:t>
            </a:fld>
            <a:endParaRPr lang="en-US"/>
          </a:p>
        </p:txBody>
      </p:sp>
    </p:spTree>
    <p:extLst>
      <p:ext uri="{BB962C8B-B14F-4D97-AF65-F5344CB8AC3E}">
        <p14:creationId xmlns:p14="http://schemas.microsoft.com/office/powerpoint/2010/main" val="17305290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42"/>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03A4FA6-7C07-49C1-973B-224AB06B993C}" type="slidenum">
              <a:rPr lang="en-US"/>
              <a:pPr>
                <a:defRPr/>
              </a:pPr>
              <a:t>‹#›</a:t>
            </a:fld>
            <a:endParaRPr lang="en-US"/>
          </a:p>
        </p:txBody>
      </p:sp>
    </p:spTree>
    <p:extLst>
      <p:ext uri="{BB962C8B-B14F-4D97-AF65-F5344CB8AC3E}">
        <p14:creationId xmlns:p14="http://schemas.microsoft.com/office/powerpoint/2010/main" val="23931173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3927"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2"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302B25C-7078-4EDD-9EEA-F171F39DFD5B}" type="slidenum">
              <a:rPr lang="en-US"/>
              <a:pPr>
                <a:defRPr/>
              </a:pPr>
              <a:t>‹#›</a:t>
            </a:fld>
            <a:endParaRPr lang="en-US"/>
          </a:p>
        </p:txBody>
      </p:sp>
    </p:spTree>
    <p:extLst>
      <p:ext uri="{BB962C8B-B14F-4D97-AF65-F5344CB8AC3E}">
        <p14:creationId xmlns:p14="http://schemas.microsoft.com/office/powerpoint/2010/main" val="35662033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8"/>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8"/>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2F454DA-B8E5-407C-A8B0-B2982CBF7185}" type="slidenum">
              <a:rPr lang="en-US"/>
              <a:pPr>
                <a:defRPr/>
              </a:pPr>
              <a:t>‹#›</a:t>
            </a:fld>
            <a:endParaRPr lang="en-US"/>
          </a:p>
        </p:txBody>
      </p:sp>
    </p:spTree>
    <p:extLst>
      <p:ext uri="{BB962C8B-B14F-4D97-AF65-F5344CB8AC3E}">
        <p14:creationId xmlns:p14="http://schemas.microsoft.com/office/powerpoint/2010/main" val="18058890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865CC813-0CE0-4F7E-9B7F-FCCCD6CE8862}" type="slidenum">
              <a:rPr lang="en-US"/>
              <a:pPr>
                <a:defRPr/>
              </a:pPr>
              <a:t>‹#›</a:t>
            </a:fld>
            <a:endParaRPr lang="en-US"/>
          </a:p>
        </p:txBody>
      </p:sp>
    </p:spTree>
    <p:extLst>
      <p:ext uri="{BB962C8B-B14F-4D97-AF65-F5344CB8AC3E}">
        <p14:creationId xmlns:p14="http://schemas.microsoft.com/office/powerpoint/2010/main" val="22604356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5D3508A-868C-432E-A93E-3C5AF7B204CE}" type="slidenum">
              <a:rPr lang="en-US"/>
              <a:pPr>
                <a:defRPr/>
              </a:pPr>
              <a:t>‹#›</a:t>
            </a:fld>
            <a:endParaRPr lang="en-US"/>
          </a:p>
        </p:txBody>
      </p:sp>
    </p:spTree>
    <p:extLst>
      <p:ext uri="{BB962C8B-B14F-4D97-AF65-F5344CB8AC3E}">
        <p14:creationId xmlns:p14="http://schemas.microsoft.com/office/powerpoint/2010/main" val="232937732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DEB5CAF5-4FB5-4E33-861E-BCE1A11039C1}" type="slidenum">
              <a:rPr lang="en-US"/>
              <a:pPr>
                <a:defRPr/>
              </a:pPr>
              <a:t>‹#›</a:t>
            </a:fld>
            <a:endParaRPr lang="en-US"/>
          </a:p>
        </p:txBody>
      </p:sp>
    </p:spTree>
    <p:extLst>
      <p:ext uri="{BB962C8B-B14F-4D97-AF65-F5344CB8AC3E}">
        <p14:creationId xmlns:p14="http://schemas.microsoft.com/office/powerpoint/2010/main" val="306706918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5" y="23042567"/>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5"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5" y="25763542"/>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1738493-E10F-4F1A-B075-F4B94CA41991}" type="slidenum">
              <a:rPr lang="en-US"/>
              <a:pPr>
                <a:defRPr/>
              </a:pPr>
              <a:t>‹#›</a:t>
            </a:fld>
            <a:endParaRPr lang="en-US"/>
          </a:p>
        </p:txBody>
      </p:sp>
    </p:spTree>
    <p:extLst>
      <p:ext uri="{BB962C8B-B14F-4D97-AF65-F5344CB8AC3E}">
        <p14:creationId xmlns:p14="http://schemas.microsoft.com/office/powerpoint/2010/main" val="41297747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A9A9"/>
            </a:gs>
            <a:gs pos="50000">
              <a:srgbClr val="990000"/>
            </a:gs>
            <a:gs pos="100000">
              <a:srgbClr val="DDA9A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algn="l" defTabSz="3762375">
              <a:defRPr sz="5700" b="0">
                <a:solidFill>
                  <a:schemeClr val="tx1"/>
                </a:solidFill>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defTabSz="3762375">
              <a:defRPr sz="5700" b="0">
                <a:solidFill>
                  <a:schemeClr val="tx1"/>
                </a:solidFill>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algn="r" defTabSz="3762375">
              <a:defRPr sz="5700" b="0">
                <a:solidFill>
                  <a:schemeClr val="tx1"/>
                </a:solidFill>
                <a:latin typeface="Arial" pitchFamily="34" charset="0"/>
              </a:defRPr>
            </a:lvl1pPr>
          </a:lstStyle>
          <a:p>
            <a:pPr>
              <a:defRPr/>
            </a:pPr>
            <a:fld id="{B42DBB13-E718-4C9A-AC99-89A36AFA8FD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pitchFamily="34" charset="0"/>
        </a:defRPr>
      </a:lvl2pPr>
      <a:lvl3pPr algn="ctr" defTabSz="3762375" rtl="0" eaLnBrk="0" fontAlgn="base" hangingPunct="0">
        <a:spcBef>
          <a:spcPct val="0"/>
        </a:spcBef>
        <a:spcAft>
          <a:spcPct val="0"/>
        </a:spcAft>
        <a:defRPr sz="18200">
          <a:solidFill>
            <a:schemeClr val="tx2"/>
          </a:solidFill>
          <a:latin typeface="Arial" pitchFamily="34" charset="0"/>
        </a:defRPr>
      </a:lvl3pPr>
      <a:lvl4pPr algn="ctr" defTabSz="3762375" rtl="0" eaLnBrk="0" fontAlgn="base" hangingPunct="0">
        <a:spcBef>
          <a:spcPct val="0"/>
        </a:spcBef>
        <a:spcAft>
          <a:spcPct val="0"/>
        </a:spcAft>
        <a:defRPr sz="18200">
          <a:solidFill>
            <a:schemeClr val="tx2"/>
          </a:solidFill>
          <a:latin typeface="Arial" pitchFamily="34" charset="0"/>
        </a:defRPr>
      </a:lvl4pPr>
      <a:lvl5pPr algn="ctr" defTabSz="3762375" rtl="0" eaLnBrk="0" fontAlgn="base" hangingPunct="0">
        <a:spcBef>
          <a:spcPct val="0"/>
        </a:spcBef>
        <a:spcAft>
          <a:spcPct val="0"/>
        </a:spcAft>
        <a:defRPr sz="18200">
          <a:solidFill>
            <a:schemeClr val="tx2"/>
          </a:solidFill>
          <a:latin typeface="Arial" pitchFamily="34" charset="0"/>
        </a:defRPr>
      </a:lvl5pPr>
      <a:lvl6pPr marL="457200" algn="ctr" defTabSz="3762375" rtl="0" fontAlgn="base">
        <a:spcBef>
          <a:spcPct val="0"/>
        </a:spcBef>
        <a:spcAft>
          <a:spcPct val="0"/>
        </a:spcAft>
        <a:defRPr sz="18200">
          <a:solidFill>
            <a:schemeClr val="tx2"/>
          </a:solidFill>
          <a:latin typeface="Arial" pitchFamily="34" charset="0"/>
        </a:defRPr>
      </a:lvl6pPr>
      <a:lvl7pPr marL="914400" algn="ctr" defTabSz="3762375" rtl="0" fontAlgn="base">
        <a:spcBef>
          <a:spcPct val="0"/>
        </a:spcBef>
        <a:spcAft>
          <a:spcPct val="0"/>
        </a:spcAft>
        <a:defRPr sz="18200">
          <a:solidFill>
            <a:schemeClr val="tx2"/>
          </a:solidFill>
          <a:latin typeface="Arial" pitchFamily="34" charset="0"/>
        </a:defRPr>
      </a:lvl7pPr>
      <a:lvl8pPr marL="1371600" algn="ctr" defTabSz="3762375" rtl="0" fontAlgn="base">
        <a:spcBef>
          <a:spcPct val="0"/>
        </a:spcBef>
        <a:spcAft>
          <a:spcPct val="0"/>
        </a:spcAft>
        <a:defRPr sz="18200">
          <a:solidFill>
            <a:schemeClr val="tx2"/>
          </a:solidFill>
          <a:latin typeface="Arial" pitchFamily="34" charset="0"/>
        </a:defRPr>
      </a:lvl8pPr>
      <a:lvl9pPr marL="1828800" algn="ctr" defTabSz="3762375" rtl="0" fontAlgn="base">
        <a:spcBef>
          <a:spcPct val="0"/>
        </a:spcBef>
        <a:spcAft>
          <a:spcPct val="0"/>
        </a:spcAft>
        <a:defRPr sz="18200">
          <a:solidFill>
            <a:schemeClr val="tx2"/>
          </a:solidFill>
          <a:latin typeface="Arial" pitchFamily="34" charset="0"/>
        </a:defRPr>
      </a:lvl9pPr>
    </p:titleStyle>
    <p:bodyStyle>
      <a:defPPr>
        <a:defRPr kern="1200" smtId="4294967295"/>
      </a:defPPr>
      <a:lvl1pPr marL="1409700" indent="-1409700" algn="l" defTabSz="3762375" rtl="0" eaLnBrk="0" fontAlgn="base" hangingPunct="0">
        <a:spcBef>
          <a:spcPct val="20000"/>
        </a:spcBef>
        <a:spcAft>
          <a:spcPct val="0"/>
        </a:spcAft>
        <a:buChar char="•"/>
        <a:defRPr sz="13200">
          <a:solidFill>
            <a:schemeClr val="tx1"/>
          </a:solidFill>
          <a:latin typeface="+mn-lt"/>
          <a:ea typeface="+mn-ea"/>
          <a:cs typeface="+mn-cs"/>
        </a:defRPr>
      </a:lvl1pPr>
      <a:lvl2pPr marL="3057525" indent="-1176338" algn="l" defTabSz="3762375" rtl="0" eaLnBrk="0" fontAlgn="base" hangingPunct="0">
        <a:spcBef>
          <a:spcPct val="20000"/>
        </a:spcBef>
        <a:spcAft>
          <a:spcPct val="0"/>
        </a:spcAft>
        <a:buChar char="–"/>
        <a:defRPr sz="11500">
          <a:solidFill>
            <a:schemeClr val="tx1"/>
          </a:solidFill>
          <a:latin typeface="+mn-lt"/>
        </a:defRPr>
      </a:lvl2pPr>
      <a:lvl3pPr marL="4702175" indent="-939800" algn="l" defTabSz="3762375" rtl="0" eaLnBrk="0" fontAlgn="base" hangingPunct="0">
        <a:spcBef>
          <a:spcPct val="20000"/>
        </a:spcBef>
        <a:spcAft>
          <a:spcPct val="0"/>
        </a:spcAft>
        <a:buChar char="•"/>
        <a:defRPr sz="9900">
          <a:solidFill>
            <a:schemeClr val="tx1"/>
          </a:solidFill>
          <a:latin typeface="+mn-lt"/>
        </a:defRPr>
      </a:lvl3pPr>
      <a:lvl4pPr marL="6583363" indent="-939800" algn="l" defTabSz="3762375" rtl="0" eaLnBrk="0" fontAlgn="base" hangingPunct="0">
        <a:spcBef>
          <a:spcPct val="20000"/>
        </a:spcBef>
        <a:spcAft>
          <a:spcPct val="0"/>
        </a:spcAft>
        <a:buChar char="–"/>
        <a:defRPr sz="8200">
          <a:solidFill>
            <a:schemeClr val="tx1"/>
          </a:solidFill>
          <a:latin typeface="+mn-lt"/>
        </a:defRPr>
      </a:lvl4pPr>
      <a:lvl5pPr marL="8466138" indent="-941388" algn="l" defTabSz="3762375" rtl="0" eaLnBrk="0" fontAlgn="base" hangingPunct="0">
        <a:spcBef>
          <a:spcPct val="20000"/>
        </a:spcBef>
        <a:spcAft>
          <a:spcPct val="0"/>
        </a:spcAft>
        <a:buChar char="»"/>
        <a:defRPr sz="8200">
          <a:solidFill>
            <a:schemeClr val="tx1"/>
          </a:solidFill>
          <a:latin typeface="+mn-lt"/>
        </a:defRPr>
      </a:lvl5pPr>
      <a:lvl6pPr marL="8923338" indent="-941388" algn="l" defTabSz="3762375" rtl="0" fontAlgn="base">
        <a:spcBef>
          <a:spcPct val="20000"/>
        </a:spcBef>
        <a:spcAft>
          <a:spcPct val="0"/>
        </a:spcAft>
        <a:buChar char="»"/>
        <a:defRPr sz="8200">
          <a:solidFill>
            <a:schemeClr val="tx1"/>
          </a:solidFill>
          <a:latin typeface="+mn-lt"/>
        </a:defRPr>
      </a:lvl6pPr>
      <a:lvl7pPr marL="9380538" indent="-941388" algn="l" defTabSz="3762375" rtl="0" fontAlgn="base">
        <a:spcBef>
          <a:spcPct val="20000"/>
        </a:spcBef>
        <a:spcAft>
          <a:spcPct val="0"/>
        </a:spcAft>
        <a:buChar char="»"/>
        <a:defRPr sz="8200">
          <a:solidFill>
            <a:schemeClr val="tx1"/>
          </a:solidFill>
          <a:latin typeface="+mn-lt"/>
        </a:defRPr>
      </a:lvl7pPr>
      <a:lvl8pPr marL="9837738" indent="-941388" algn="l" defTabSz="3762375" rtl="0" fontAlgn="base">
        <a:spcBef>
          <a:spcPct val="20000"/>
        </a:spcBef>
        <a:spcAft>
          <a:spcPct val="0"/>
        </a:spcAft>
        <a:buChar char="»"/>
        <a:defRPr sz="8200">
          <a:solidFill>
            <a:schemeClr val="tx1"/>
          </a:solidFill>
          <a:latin typeface="+mn-lt"/>
        </a:defRPr>
      </a:lvl8pPr>
      <a:lvl9pPr marL="10294938" indent="-941388" algn="l" defTabSz="3762375" rtl="0" fontAlgn="base">
        <a:spcBef>
          <a:spcPct val="20000"/>
        </a:spcBef>
        <a:spcAft>
          <a:spcPct val="0"/>
        </a:spcAft>
        <a:buChar char="»"/>
        <a:defRPr sz="8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5" name="Rectangle 2">
            <a:extLst>
              <a:ext uri="{FF2B5EF4-FFF2-40B4-BE49-F238E27FC236}">
                <a16:creationId xmlns:a16="http://schemas.microsoft.com/office/drawing/2014/main" id="{A1AA2988-E516-4FA3-AB98-E1F7DA1EFFA8}"/>
              </a:ext>
            </a:extLst>
          </p:cNvPr>
          <p:cNvSpPr txBox="1">
            <a:spLocks noChangeArrowheads="1"/>
          </p:cNvSpPr>
          <p:nvPr/>
        </p:nvSpPr>
        <p:spPr bwMode="auto">
          <a:xfrm>
            <a:off x="685800" y="25355190"/>
            <a:ext cx="42519600" cy="6640560"/>
          </a:xfrm>
          <a:prstGeom prst="roundRect">
            <a:avLst>
              <a:gd name="adj" fmla="val 6990"/>
            </a:avLst>
          </a:prstGeom>
          <a:solidFill>
            <a:srgbClr val="353941"/>
          </a:solidFill>
          <a:ln>
            <a:solidFill>
              <a:schemeClr val="bg1"/>
            </a:solidFill>
            <a:miter lim="800000"/>
          </a:ln>
        </p:spPr>
        <p:txBody>
          <a:bodyPr vert="horz" wrap="square" lIns="376203" tIns="188102" rIns="376203" bIns="188102" anchor="ctr" anchorCtr="0" compatLnSpc="1">
            <a:prstTxWarp prst="textNoShape">
              <a:avLst/>
            </a:prstTxWarp>
          </a:bodyPr>
          <a:lstStyle>
            <a:defPPr>
              <a:defRPr kern="1200" smtId="4294967295"/>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pitchFamily="34" charset="0"/>
              </a:defRPr>
            </a:lvl2pPr>
            <a:lvl3pPr algn="ctr" defTabSz="3762375" rtl="0" eaLnBrk="0" fontAlgn="base" hangingPunct="0">
              <a:spcBef>
                <a:spcPct val="0"/>
              </a:spcBef>
              <a:spcAft>
                <a:spcPct val="0"/>
              </a:spcAft>
              <a:defRPr sz="18200">
                <a:solidFill>
                  <a:schemeClr val="tx2"/>
                </a:solidFill>
                <a:latin typeface="Arial" pitchFamily="34" charset="0"/>
              </a:defRPr>
            </a:lvl3pPr>
            <a:lvl4pPr algn="ctr" defTabSz="3762375" rtl="0" eaLnBrk="0" fontAlgn="base" hangingPunct="0">
              <a:spcBef>
                <a:spcPct val="0"/>
              </a:spcBef>
              <a:spcAft>
                <a:spcPct val="0"/>
              </a:spcAft>
              <a:defRPr sz="18200">
                <a:solidFill>
                  <a:schemeClr val="tx2"/>
                </a:solidFill>
                <a:latin typeface="Arial" pitchFamily="34" charset="0"/>
              </a:defRPr>
            </a:lvl4pPr>
            <a:lvl5pPr algn="ctr" defTabSz="3762375" rtl="0" eaLnBrk="0" fontAlgn="base" hangingPunct="0">
              <a:spcBef>
                <a:spcPct val="0"/>
              </a:spcBef>
              <a:spcAft>
                <a:spcPct val="0"/>
              </a:spcAft>
              <a:defRPr sz="18200">
                <a:solidFill>
                  <a:schemeClr val="tx2"/>
                </a:solidFill>
                <a:latin typeface="Arial" pitchFamily="34" charset="0"/>
              </a:defRPr>
            </a:lvl5pPr>
            <a:lvl6pPr marL="457200" algn="ctr" defTabSz="3762375" rtl="0" fontAlgn="base">
              <a:spcBef>
                <a:spcPct val="0"/>
              </a:spcBef>
              <a:spcAft>
                <a:spcPct val="0"/>
              </a:spcAft>
              <a:defRPr sz="18200">
                <a:solidFill>
                  <a:schemeClr val="tx2"/>
                </a:solidFill>
                <a:latin typeface="Arial" pitchFamily="34" charset="0"/>
              </a:defRPr>
            </a:lvl6pPr>
            <a:lvl7pPr marL="914400" algn="ctr" defTabSz="3762375" rtl="0" fontAlgn="base">
              <a:spcBef>
                <a:spcPct val="0"/>
              </a:spcBef>
              <a:spcAft>
                <a:spcPct val="0"/>
              </a:spcAft>
              <a:defRPr sz="18200">
                <a:solidFill>
                  <a:schemeClr val="tx2"/>
                </a:solidFill>
                <a:latin typeface="Arial" pitchFamily="34" charset="0"/>
              </a:defRPr>
            </a:lvl7pPr>
            <a:lvl8pPr marL="1371600" algn="ctr" defTabSz="3762375" rtl="0" fontAlgn="base">
              <a:spcBef>
                <a:spcPct val="0"/>
              </a:spcBef>
              <a:spcAft>
                <a:spcPct val="0"/>
              </a:spcAft>
              <a:defRPr sz="18200">
                <a:solidFill>
                  <a:schemeClr val="tx2"/>
                </a:solidFill>
                <a:latin typeface="Arial" pitchFamily="34" charset="0"/>
              </a:defRPr>
            </a:lvl8pPr>
            <a:lvl9pPr marL="1828800" algn="ctr" defTabSz="3762375" rtl="0" fontAlgn="base">
              <a:spcBef>
                <a:spcPct val="0"/>
              </a:spcBef>
              <a:spcAft>
                <a:spcPct val="0"/>
              </a:spcAft>
              <a:defRPr sz="18200">
                <a:solidFill>
                  <a:schemeClr val="tx2"/>
                </a:solidFill>
                <a:latin typeface="Arial" pitchFamily="34" charset="0"/>
              </a:defRPr>
            </a:lvl9pPr>
          </a:lstStyle>
          <a:p>
            <a:pPr eaLnBrk="1" hangingPunct="1"/>
            <a:endParaRPr lang="en-US" sz="4000" b="0" i="1" kern="0" dirty="0">
              <a:noFill/>
            </a:endParaRPr>
          </a:p>
        </p:txBody>
      </p:sp>
      <p:sp>
        <p:nvSpPr>
          <p:cNvPr id="2050" name="Rectangle 2"/>
          <p:cNvSpPr>
            <a:spLocks noGrp="1" noChangeArrowheads="1"/>
          </p:cNvSpPr>
          <p:nvPr>
            <p:ph type="title" sz="quarter"/>
          </p:nvPr>
        </p:nvSpPr>
        <p:spPr>
          <a:xfrm>
            <a:off x="685800" y="761999"/>
            <a:ext cx="42519600" cy="8229601"/>
          </a:xfrm>
          <a:prstGeom prst="roundRect">
            <a:avLst>
              <a:gd name="adj" fmla="val 6990"/>
            </a:avLst>
          </a:prstGeom>
          <a:solidFill>
            <a:srgbClr val="353941"/>
          </a:solidFill>
          <a:ln>
            <a:noFill/>
            <a:miter lim="800000"/>
          </a:ln>
        </p:spPr>
        <p:txBody>
          <a:bodyPr/>
          <a:lstStyle>
            <a:defPPr>
              <a:defRPr kern="1200" smtId="4294967295"/>
            </a:defPPr>
          </a:lstStyle>
          <a:p>
            <a:pPr eaLnBrk="1" hangingPunct="1"/>
            <a:r>
              <a:rPr lang="en-US" sz="4000" i="1" dirty="0">
                <a:noFill/>
              </a:rPr>
              <a:t> </a:t>
            </a: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1600200" y="1600200"/>
            <a:ext cx="34518600" cy="8496754"/>
          </a:xfrm>
          <a:prstGeom prst="rect">
            <a:avLst/>
          </a:prstGeom>
        </p:spPr>
        <p:txBody>
          <a:bodyPr lIns="0" tIns="0" rIns="0" bIns="0">
            <a:no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defTabSz="3761086">
              <a:spcBef>
                <a:spcPct val="20000"/>
              </a:spcBef>
              <a:defRPr/>
            </a:pPr>
            <a:r>
              <a:rPr lang="en-US" sz="11000" b="0" dirty="0">
                <a:solidFill>
                  <a:schemeClr val="bg1"/>
                </a:solidFill>
                <a:latin typeface="Nunito" panose="00000500000000000000" pitchFamily="2" charset="0"/>
              </a:rPr>
              <a:t>Representations of visual information used in learning can be modelled with a disentanglement objective. This model describes how learning stimuli utility changes visual representation formation strategy. </a:t>
            </a:r>
          </a:p>
        </p:txBody>
      </p:sp>
      <p:sp>
        <p:nvSpPr>
          <p:cNvPr id="27" name="Rectangle 167">
            <a:extLst>
              <a:ext uri="{FF2B5EF4-FFF2-40B4-BE49-F238E27FC236}">
                <a16:creationId xmlns:a16="http://schemas.microsoft.com/office/drawing/2014/main" id="{9E369C6D-A264-4B89-931F-14FD6655F2D2}"/>
              </a:ext>
            </a:extLst>
          </p:cNvPr>
          <p:cNvSpPr>
            <a:spLocks noChangeArrowheads="1"/>
          </p:cNvSpPr>
          <p:nvPr/>
        </p:nvSpPr>
        <p:spPr bwMode="auto">
          <a:xfrm>
            <a:off x="1594339" y="26056363"/>
            <a:ext cx="5035062" cy="914400"/>
          </a:xfrm>
          <a:prstGeom prst="roundRect">
            <a:avLst/>
          </a:prstGeom>
          <a:noFill/>
          <a:ln w="9525">
            <a:noFill/>
            <a:miter lim="800000"/>
          </a:ln>
        </p:spPr>
        <p:txBody>
          <a:bodyPr wrap="none" lIns="137160" tIns="68580" rIns="137160" bIns="68580" anchor="ctr"/>
          <a:lstStyle>
            <a:defPPr>
              <a:defRPr kern="1200" smtId="4294967295"/>
            </a:defPPr>
          </a:lstStyle>
          <a:p>
            <a:pPr algn="l" defTabSz="3762375"/>
            <a:r>
              <a:rPr lang="en-US" sz="7200" dirty="0">
                <a:solidFill>
                  <a:schemeClr val="bg1"/>
                </a:solidFill>
                <a:latin typeface="Nunito" panose="00000500000000000000" pitchFamily="2" charset="0"/>
              </a:rPr>
              <a:t>Conclusion</a:t>
            </a:r>
          </a:p>
        </p:txBody>
      </p:sp>
      <p:sp>
        <p:nvSpPr>
          <p:cNvPr id="49" name="TextBox 48">
            <a:extLst>
              <a:ext uri="{FF2B5EF4-FFF2-40B4-BE49-F238E27FC236}">
                <a16:creationId xmlns:a16="http://schemas.microsoft.com/office/drawing/2014/main" id="{DEA09F5A-1661-4BDF-A2DF-89252468F52D}"/>
              </a:ext>
            </a:extLst>
          </p:cNvPr>
          <p:cNvSpPr txBox="1"/>
          <p:nvPr/>
        </p:nvSpPr>
        <p:spPr>
          <a:xfrm>
            <a:off x="1708455" y="27115096"/>
            <a:ext cx="17385106" cy="4524315"/>
          </a:xfrm>
          <a:prstGeom prst="rect">
            <a:avLst/>
          </a:prstGeom>
          <a:noFill/>
        </p:spPr>
        <p:txBody>
          <a:bodyPr wrap="square" rtlCol="0">
            <a:spAutoFit/>
          </a:bodyPr>
          <a:lstStyle>
            <a:defPPr>
              <a:defRPr kern="1200" smtId="4294967295"/>
            </a:defPPr>
          </a:lstStyle>
          <a:p>
            <a:pPr algn="l"/>
            <a:r>
              <a:rPr lang="en-US" sz="4800" b="0" dirty="0">
                <a:solidFill>
                  <a:schemeClr val="bg1"/>
                </a:solidFill>
                <a:latin typeface="Open Sans" panose="020B0606030504020204" pitchFamily="34" charset="0"/>
                <a:ea typeface="Open Sans" panose="020B0606030504020204" pitchFamily="34" charset="0"/>
                <a:cs typeface="Open Sans" panose="020B0606030504020204" pitchFamily="34" charset="0"/>
              </a:rPr>
              <a:t>The disentanglement objective learned by </a:t>
            </a:r>
            <a:r>
              <a:rPr lang="el-GR" sz="4800" b="0" dirty="0">
                <a:solidFill>
                  <a:schemeClr val="bg1"/>
                </a:solidFill>
                <a:latin typeface="Open Sans" panose="020B0606030504020204" pitchFamily="34" charset="0"/>
                <a:ea typeface="Open Sans" panose="020B0606030504020204" pitchFamily="34" charset="0"/>
                <a:cs typeface="Open Sans" panose="020B0606030504020204" pitchFamily="34" charset="0"/>
              </a:rPr>
              <a:t>β</a:t>
            </a:r>
            <a:r>
              <a:rPr lang="en-US" sz="4800" b="0" dirty="0">
                <a:solidFill>
                  <a:schemeClr val="bg1"/>
                </a:solidFill>
                <a:latin typeface="Open Sans" panose="020B0606030504020204" pitchFamily="34" charset="0"/>
                <a:ea typeface="Open Sans" panose="020B0606030504020204" pitchFamily="34" charset="0"/>
                <a:cs typeface="Open Sans" panose="020B0606030504020204" pitchFamily="34" charset="0"/>
              </a:rPr>
              <a:t>-VAE models describes how learning utility impacts visual representation formation, while also predicting behaviour. This suggests a source of acquired equivalence of visual information based on representation overlap. Future research comparing how participants detect change can further apply this model. </a:t>
            </a:r>
          </a:p>
        </p:txBody>
      </p:sp>
      <p:sp>
        <p:nvSpPr>
          <p:cNvPr id="2155" name="Rectangle 167"/>
          <p:cNvSpPr>
            <a:spLocks noChangeArrowheads="1"/>
          </p:cNvSpPr>
          <p:nvPr/>
        </p:nvSpPr>
        <p:spPr bwMode="auto">
          <a:xfrm>
            <a:off x="685800" y="9403548"/>
            <a:ext cx="13639800" cy="914400"/>
          </a:xfrm>
          <a:prstGeom prst="roundRect">
            <a:avLst/>
          </a:prstGeom>
          <a:solidFill>
            <a:schemeClr val="accent5"/>
          </a:solidFill>
          <a:ln w="9525">
            <a:noFill/>
            <a:miter lim="800000"/>
          </a:ln>
        </p:spPr>
        <p:txBody>
          <a:bodyPr wrap="none" lIns="137160" tIns="68580" rIns="137160" bIns="68580" anchor="ctr"/>
          <a:lstStyle>
            <a:defPPr>
              <a:defRPr kern="1200" smtId="4294967295"/>
            </a:defPPr>
          </a:lstStyle>
          <a:p>
            <a:pPr defTabSz="3762375"/>
            <a:r>
              <a:rPr lang="en-US" sz="3600" dirty="0">
                <a:solidFill>
                  <a:schemeClr val="bg1"/>
                </a:solidFill>
                <a:latin typeface="Nunito" panose="00000500000000000000" pitchFamily="2" charset="0"/>
              </a:rPr>
              <a:t>Abstract</a:t>
            </a:r>
          </a:p>
        </p:txBody>
      </p:sp>
      <p:sp>
        <p:nvSpPr>
          <p:cNvPr id="48" name="TextBox 47">
            <a:extLst>
              <a:ext uri="{FF2B5EF4-FFF2-40B4-BE49-F238E27FC236}">
                <a16:creationId xmlns:a16="http://schemas.microsoft.com/office/drawing/2014/main" id="{6A0D303C-BC2E-4D27-8DCB-AFFC83235B99}"/>
              </a:ext>
            </a:extLst>
          </p:cNvPr>
          <p:cNvSpPr txBox="1"/>
          <p:nvPr/>
        </p:nvSpPr>
        <p:spPr>
          <a:xfrm>
            <a:off x="685800" y="10542031"/>
            <a:ext cx="13576137" cy="3970318"/>
          </a:xfrm>
          <a:prstGeom prst="rect">
            <a:avLst/>
          </a:prstGeom>
          <a:noFill/>
        </p:spPr>
        <p:txBody>
          <a:bodyPr wrap="square" rtlCol="0">
            <a:spAutoFit/>
          </a:bodyPr>
          <a:lstStyle>
            <a:defPPr>
              <a:defRPr kern="1200" smtId="4294967295"/>
            </a:defPPr>
          </a:lstStyle>
          <a:p>
            <a:pPr algn="l"/>
            <a:r>
              <a:rPr lang="el-GR"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β</a:t>
            </a:r>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Variational Autoencoders (</a:t>
            </a:r>
            <a:r>
              <a:rPr lang="el-GR"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β</a:t>
            </a:r>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-VAE) form representations of visual information by maximizing the disentanglement objective. As stimuli deviate along a single dimension, so do these representations. Deep reinforcement learning (DRL) can be difficult to apply onto predicting human behaviour. This model addresses this by using representations of stimuli in learning tasks produced by a combined DRL and </a:t>
            </a:r>
            <a:r>
              <a:rPr lang="el-GR"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β</a:t>
            </a:r>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-VAE model:</a:t>
            </a:r>
          </a:p>
        </p:txBody>
      </p:sp>
      <p:sp>
        <p:nvSpPr>
          <p:cNvPr id="54" name="TextBox 53">
            <a:extLst>
              <a:ext uri="{FF2B5EF4-FFF2-40B4-BE49-F238E27FC236}">
                <a16:creationId xmlns:a16="http://schemas.microsoft.com/office/drawing/2014/main" id="{78FB01C1-373E-4866-BF69-4540A0DE8387}"/>
              </a:ext>
            </a:extLst>
          </p:cNvPr>
          <p:cNvSpPr txBox="1"/>
          <p:nvPr/>
        </p:nvSpPr>
        <p:spPr>
          <a:xfrm>
            <a:off x="15291793" y="10544179"/>
            <a:ext cx="13576137" cy="3416320"/>
          </a:xfrm>
          <a:prstGeom prst="rect">
            <a:avLst/>
          </a:prstGeom>
          <a:noFill/>
        </p:spPr>
        <p:txBody>
          <a:bodyPr wrap="square" rtlCol="0">
            <a:spAutoFit/>
          </a:bodyPr>
          <a:lstStyle>
            <a:defPPr>
              <a:defRPr kern="1200" smtId="4294967295"/>
            </a:defPPr>
          </a:lstStyle>
          <a:p>
            <a:pPr algn="l"/>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We apply the described model onto predicting human behaviour in a contextual bandit learning task. The model has a higher accuracy than alternative DRL models using traditional Convolutional Neural Networks or a sparse CNN model that mimics the information bottleneck of </a:t>
            </a:r>
            <a:r>
              <a:rPr lang="el-GR"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β</a:t>
            </a:r>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-VAEs.</a:t>
            </a:r>
          </a:p>
          <a:p>
            <a:pPr algn="l"/>
            <a:endPar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Text Placeholder 5">
            <a:extLst>
              <a:ext uri="{FF2B5EF4-FFF2-40B4-BE49-F238E27FC236}">
                <a16:creationId xmlns:a16="http://schemas.microsoft.com/office/drawing/2014/main" id="{C6B2F210-1664-4B5A-8526-E6CEEDBD1391}"/>
              </a:ext>
            </a:extLst>
          </p:cNvPr>
          <p:cNvSpPr txBox="1"/>
          <p:nvPr/>
        </p:nvSpPr>
        <p:spPr>
          <a:xfrm>
            <a:off x="27355800" y="25967948"/>
            <a:ext cx="15849600" cy="3785653"/>
          </a:xfrm>
          <a:prstGeom prst="rect">
            <a:avLst/>
          </a:prstGeom>
        </p:spPr>
        <p:txBody>
          <a:bodyPr lIns="0" tIns="0" rIns="0" bIns="0">
            <a:no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defTabSz="3761086">
              <a:spcBef>
                <a:spcPct val="20000"/>
              </a:spcBef>
              <a:defRPr/>
            </a:pPr>
            <a:r>
              <a:rPr lang="en-US" sz="8500" dirty="0">
                <a:solidFill>
                  <a:schemeClr val="bg1"/>
                </a:solidFill>
                <a:latin typeface="Nunito" panose="00000500000000000000" pitchFamily="2" charset="0"/>
              </a:rPr>
              <a:t>Modelling Human Reinforcement Learning with Disentangled Representations</a:t>
            </a:r>
          </a:p>
        </p:txBody>
      </p:sp>
      <p:sp>
        <p:nvSpPr>
          <p:cNvPr id="24" name="Text Placeholder 5">
            <a:extLst>
              <a:ext uri="{FF2B5EF4-FFF2-40B4-BE49-F238E27FC236}">
                <a16:creationId xmlns:a16="http://schemas.microsoft.com/office/drawing/2014/main" id="{C9B71881-4073-4211-85F3-9D4084238364}"/>
              </a:ext>
            </a:extLst>
          </p:cNvPr>
          <p:cNvSpPr txBox="1"/>
          <p:nvPr/>
        </p:nvSpPr>
        <p:spPr>
          <a:xfrm>
            <a:off x="27355800" y="30056390"/>
            <a:ext cx="12997560" cy="861774"/>
          </a:xfrm>
          <a:prstGeom prst="rect">
            <a:avLst/>
          </a:prstGeom>
        </p:spPr>
        <p:txBody>
          <a:bodyPr wrap="square" lIns="0" tIns="0" rIns="0" bIns="0">
            <a:sp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defRPr/>
            </a:pPr>
            <a:r>
              <a:rPr lang="en-US" sz="5600" b="0" dirty="0">
                <a:solidFill>
                  <a:schemeClr val="bg1"/>
                </a:solidFill>
                <a:latin typeface="Open Sans" panose="020B0606030504020204" pitchFamily="34" charset="0"/>
                <a:ea typeface="Open Sans" panose="020B0606030504020204" pitchFamily="34" charset="0"/>
                <a:cs typeface="Open Sans" panose="020B0606030504020204" pitchFamily="34" charset="0"/>
              </a:rPr>
              <a:t>Tyler Malloy, Tim Klinger, Chris R. Sims</a:t>
            </a:r>
          </a:p>
        </p:txBody>
      </p:sp>
      <p:pic>
        <p:nvPicPr>
          <p:cNvPr id="1026" name="Picture 2">
            <a:extLst>
              <a:ext uri="{FF2B5EF4-FFF2-40B4-BE49-F238E27FC236}">
                <a16:creationId xmlns:a16="http://schemas.microsoft.com/office/drawing/2014/main" id="{0613168C-9B64-D6B0-AD0F-A32BE89AD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633" y="14956835"/>
            <a:ext cx="13176470" cy="63737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rt, line chart&#10;&#10;Description automatically generated">
            <a:extLst>
              <a:ext uri="{FF2B5EF4-FFF2-40B4-BE49-F238E27FC236}">
                <a16:creationId xmlns:a16="http://schemas.microsoft.com/office/drawing/2014/main" id="{278A043C-8D35-2B1C-11E2-E1C1C1DFC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5417" y="13611271"/>
            <a:ext cx="13673274" cy="82296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art&#10;&#10;Description automatically generated">
            <a:extLst>
              <a:ext uri="{FF2B5EF4-FFF2-40B4-BE49-F238E27FC236}">
                <a16:creationId xmlns:a16="http://schemas.microsoft.com/office/drawing/2014/main" id="{414EB658-D92D-A204-0DEE-8E4DD58DBA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85" t="53747" r="52329" b="1272"/>
          <a:stretch/>
        </p:blipFill>
        <p:spPr bwMode="auto">
          <a:xfrm>
            <a:off x="29559737" y="11964590"/>
            <a:ext cx="13474487" cy="671382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1548D5DF-EA31-E86C-D7BF-B98E0DD45E42}"/>
              </a:ext>
            </a:extLst>
          </p:cNvPr>
          <p:cNvSpPr txBox="1"/>
          <p:nvPr/>
        </p:nvSpPr>
        <p:spPr>
          <a:xfrm>
            <a:off x="29559738" y="10510368"/>
            <a:ext cx="13576137" cy="1754326"/>
          </a:xfrm>
          <a:prstGeom prst="rect">
            <a:avLst/>
          </a:prstGeom>
          <a:noFill/>
        </p:spPr>
        <p:txBody>
          <a:bodyPr wrap="square" rtlCol="0">
            <a:spAutoFit/>
          </a:bodyPr>
          <a:lstStyle>
            <a:defPPr>
              <a:defRPr kern="1200" smtId="4294967295"/>
            </a:defPPr>
          </a:lstStyle>
          <a:p>
            <a:pPr algn="l"/>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Measuring </a:t>
            </a:r>
            <a:r>
              <a:rPr lang="el-GR"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β</a:t>
            </a:r>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-VAE representation overlap gives insight into how changing utility impacts learned visual representations. </a:t>
            </a:r>
          </a:p>
          <a:p>
            <a:pPr algn="l"/>
            <a:endPar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a:extLst>
              <a:ext uri="{FF2B5EF4-FFF2-40B4-BE49-F238E27FC236}">
                <a16:creationId xmlns:a16="http://schemas.microsoft.com/office/drawing/2014/main" id="{36AA6E56-7AEA-85CB-F53D-EC37CD25D7DF}"/>
              </a:ext>
            </a:extLst>
          </p:cNvPr>
          <p:cNvSpPr txBox="1"/>
          <p:nvPr/>
        </p:nvSpPr>
        <p:spPr>
          <a:xfrm>
            <a:off x="29559737" y="18969960"/>
            <a:ext cx="13474487" cy="1754326"/>
          </a:xfrm>
          <a:prstGeom prst="rect">
            <a:avLst/>
          </a:prstGeom>
          <a:noFill/>
        </p:spPr>
        <p:txBody>
          <a:bodyPr wrap="square" rtlCol="0">
            <a:spAutoFit/>
          </a:bodyPr>
          <a:lstStyle>
            <a:defPPr>
              <a:defRPr kern="1200" smtId="4294967295"/>
            </a:defPPr>
          </a:lstStyle>
          <a:p>
            <a:pPr algn="l"/>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Reconstructing noisy latent samples demonstrates that high-utility representations are more resilient to noise and take up more of the latent representation space. </a:t>
            </a:r>
          </a:p>
        </p:txBody>
      </p:sp>
      <p:pic>
        <p:nvPicPr>
          <p:cNvPr id="3" name="Picture 2" descr="Diagram&#10;&#10;Description automatically generated">
            <a:extLst>
              <a:ext uri="{FF2B5EF4-FFF2-40B4-BE49-F238E27FC236}">
                <a16:creationId xmlns:a16="http://schemas.microsoft.com/office/drawing/2014/main" id="{A8BD89AF-B677-C42D-41E0-C6000582B1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628651" y="20846138"/>
            <a:ext cx="13397791" cy="3534350"/>
          </a:xfrm>
          <a:prstGeom prst="rect">
            <a:avLst/>
          </a:prstGeom>
        </p:spPr>
      </p:pic>
      <p:sp>
        <p:nvSpPr>
          <p:cNvPr id="30" name="TextBox 29">
            <a:extLst>
              <a:ext uri="{FF2B5EF4-FFF2-40B4-BE49-F238E27FC236}">
                <a16:creationId xmlns:a16="http://schemas.microsoft.com/office/drawing/2014/main" id="{45E116F1-7257-C579-63C1-50D06B2CE9E9}"/>
              </a:ext>
            </a:extLst>
          </p:cNvPr>
          <p:cNvSpPr txBox="1"/>
          <p:nvPr/>
        </p:nvSpPr>
        <p:spPr>
          <a:xfrm>
            <a:off x="15302534" y="22653670"/>
            <a:ext cx="13621481" cy="2308324"/>
          </a:xfrm>
          <a:prstGeom prst="rect">
            <a:avLst/>
          </a:prstGeom>
          <a:noFill/>
        </p:spPr>
        <p:txBody>
          <a:bodyPr wrap="square" rtlCol="0">
            <a:spAutoFit/>
          </a:bodyPr>
          <a:lstStyle>
            <a:defPPr>
              <a:defRPr kern="1200" smtId="4294967295"/>
            </a:defPPr>
          </a:lstStyle>
          <a:p>
            <a:pPr algn="l"/>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tabular Feature RL method provides utility predictions to the three deep neural network methods. This FRL model takes as input hand-crafted features instead of visual information.  </a:t>
            </a:r>
          </a:p>
          <a:p>
            <a:pPr algn="l"/>
            <a:endPar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32" name="Picture 8" descr="Logo&#10;&#10;Description automatically generated">
            <a:extLst>
              <a:ext uri="{FF2B5EF4-FFF2-40B4-BE49-F238E27FC236}">
                <a16:creationId xmlns:a16="http://schemas.microsoft.com/office/drawing/2014/main" id="{C32FB190-0559-9382-A3BB-CAD6FEBC2AA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451401" y="25747862"/>
            <a:ext cx="2875634" cy="287563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 picture containing text, clipart&#10;&#10;Description automatically generated">
            <a:extLst>
              <a:ext uri="{FF2B5EF4-FFF2-40B4-BE49-F238E27FC236}">
                <a16:creationId xmlns:a16="http://schemas.microsoft.com/office/drawing/2014/main" id="{90F60DDF-AC74-92AB-3DDA-65AE6AE87F18}"/>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10346"/>
          <a:stretch/>
        </p:blipFill>
        <p:spPr bwMode="auto">
          <a:xfrm>
            <a:off x="20092770" y="29012804"/>
            <a:ext cx="5592897" cy="23003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EAE601C-3452-583B-C5D4-771676501E3C}"/>
              </a:ext>
            </a:extLst>
          </p:cNvPr>
          <p:cNvPicPr>
            <a:picLocks noChangeAspect="1"/>
          </p:cNvPicPr>
          <p:nvPr/>
        </p:nvPicPr>
        <p:blipFill rotWithShape="1">
          <a:blip r:embed="rId8"/>
          <a:srcRect l="23906" t="-971"/>
          <a:stretch/>
        </p:blipFill>
        <p:spPr>
          <a:xfrm>
            <a:off x="685800" y="22735079"/>
            <a:ext cx="13418752" cy="820533"/>
          </a:xfrm>
          <a:prstGeom prst="rect">
            <a:avLst/>
          </a:prstGeom>
        </p:spPr>
      </p:pic>
      <p:sp>
        <p:nvSpPr>
          <p:cNvPr id="32" name="TextBox 31">
            <a:extLst>
              <a:ext uri="{FF2B5EF4-FFF2-40B4-BE49-F238E27FC236}">
                <a16:creationId xmlns:a16="http://schemas.microsoft.com/office/drawing/2014/main" id="{DCA72F13-EDE8-729A-9735-3EF62E309E2C}"/>
              </a:ext>
            </a:extLst>
          </p:cNvPr>
          <p:cNvSpPr txBox="1"/>
          <p:nvPr/>
        </p:nvSpPr>
        <p:spPr>
          <a:xfrm>
            <a:off x="649357" y="22070242"/>
            <a:ext cx="5609912" cy="646331"/>
          </a:xfrm>
          <a:prstGeom prst="rect">
            <a:avLst/>
          </a:prstGeom>
          <a:noFill/>
        </p:spPr>
        <p:txBody>
          <a:bodyPr wrap="square" rtlCol="0">
            <a:spAutoFit/>
          </a:bodyPr>
          <a:lstStyle>
            <a:defPPr>
              <a:defRPr kern="1200" smtId="4294967295"/>
            </a:defPPr>
          </a:lstStyle>
          <a:p>
            <a:pPr algn="l"/>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Reconstruction Accuracy</a:t>
            </a:r>
          </a:p>
        </p:txBody>
      </p:sp>
      <p:sp>
        <p:nvSpPr>
          <p:cNvPr id="34" name="TextBox 33">
            <a:extLst>
              <a:ext uri="{FF2B5EF4-FFF2-40B4-BE49-F238E27FC236}">
                <a16:creationId xmlns:a16="http://schemas.microsoft.com/office/drawing/2014/main" id="{EC4DB1F6-8E50-9109-FAA7-D17757AC486A}"/>
              </a:ext>
            </a:extLst>
          </p:cNvPr>
          <p:cNvSpPr txBox="1"/>
          <p:nvPr/>
        </p:nvSpPr>
        <p:spPr>
          <a:xfrm>
            <a:off x="3962400" y="23705676"/>
            <a:ext cx="7459977" cy="646331"/>
          </a:xfrm>
          <a:prstGeom prst="rect">
            <a:avLst/>
          </a:prstGeom>
          <a:noFill/>
        </p:spPr>
        <p:txBody>
          <a:bodyPr wrap="square" rtlCol="0">
            <a:spAutoFit/>
          </a:bodyPr>
          <a:lstStyle>
            <a:defPPr>
              <a:defRPr kern="1200" smtId="4294967295"/>
            </a:defPPr>
          </a:lstStyle>
          <a:p>
            <a:pPr algn="l"/>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Latent Representation Complexity</a:t>
            </a:r>
          </a:p>
        </p:txBody>
      </p:sp>
      <p:sp>
        <p:nvSpPr>
          <p:cNvPr id="35" name="TextBox 34">
            <a:extLst>
              <a:ext uri="{FF2B5EF4-FFF2-40B4-BE49-F238E27FC236}">
                <a16:creationId xmlns:a16="http://schemas.microsoft.com/office/drawing/2014/main" id="{413CE455-D630-8065-C489-740E7C45EB3C}"/>
              </a:ext>
            </a:extLst>
          </p:cNvPr>
          <p:cNvSpPr txBox="1"/>
          <p:nvPr/>
        </p:nvSpPr>
        <p:spPr>
          <a:xfrm>
            <a:off x="10546077" y="22119925"/>
            <a:ext cx="3558475" cy="646331"/>
          </a:xfrm>
          <a:prstGeom prst="rect">
            <a:avLst/>
          </a:prstGeom>
          <a:noFill/>
        </p:spPr>
        <p:txBody>
          <a:bodyPr wrap="square" rtlCol="0">
            <a:spAutoFit/>
          </a:bodyPr>
          <a:lstStyle>
            <a:defPPr>
              <a:defRPr kern="1200" smtId="4294967295"/>
            </a:defPPr>
          </a:lstStyle>
          <a:p>
            <a:pPr algn="l"/>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Utility Accuracy</a:t>
            </a:r>
          </a:p>
        </p:txBody>
      </p:sp>
      <p:pic>
        <p:nvPicPr>
          <p:cNvPr id="4" name="Picture 3">
            <a:extLst>
              <a:ext uri="{FF2B5EF4-FFF2-40B4-BE49-F238E27FC236}">
                <a16:creationId xmlns:a16="http://schemas.microsoft.com/office/drawing/2014/main" id="{E6310513-87E6-A1B9-0DB2-75A28CA4F8BB}"/>
              </a:ext>
            </a:extLst>
          </p:cNvPr>
          <p:cNvPicPr>
            <a:picLocks noChangeAspect="1"/>
          </p:cNvPicPr>
          <p:nvPr/>
        </p:nvPicPr>
        <p:blipFill>
          <a:blip r:embed="rId9"/>
          <a:stretch>
            <a:fillRect/>
          </a:stretch>
        </p:blipFill>
        <p:spPr>
          <a:xfrm>
            <a:off x="35685049" y="1600200"/>
            <a:ext cx="6831219" cy="6919933"/>
          </a:xfrm>
          <a:prstGeom prst="rect">
            <a:avLst/>
          </a:prstGeom>
        </p:spPr>
      </p:pic>
      <p:sp>
        <p:nvSpPr>
          <p:cNvPr id="33" name="Rectangle 167">
            <a:extLst>
              <a:ext uri="{FF2B5EF4-FFF2-40B4-BE49-F238E27FC236}">
                <a16:creationId xmlns:a16="http://schemas.microsoft.com/office/drawing/2014/main" id="{8E00C9D5-23BE-CE47-AECD-B322B30B38AD}"/>
              </a:ext>
            </a:extLst>
          </p:cNvPr>
          <p:cNvSpPr>
            <a:spLocks noChangeArrowheads="1"/>
          </p:cNvSpPr>
          <p:nvPr/>
        </p:nvSpPr>
        <p:spPr bwMode="auto">
          <a:xfrm>
            <a:off x="15240000" y="9380908"/>
            <a:ext cx="13639800" cy="914400"/>
          </a:xfrm>
          <a:prstGeom prst="roundRect">
            <a:avLst/>
          </a:prstGeom>
          <a:solidFill>
            <a:schemeClr val="accent5"/>
          </a:solidFill>
          <a:ln w="9525">
            <a:noFill/>
            <a:miter lim="800000"/>
          </a:ln>
        </p:spPr>
        <p:txBody>
          <a:bodyPr wrap="none" lIns="137160" tIns="68580" rIns="137160" bIns="68580" anchor="ctr"/>
          <a:lstStyle>
            <a:defPPr>
              <a:defRPr kern="1200" smtId="4294967295"/>
            </a:defPPr>
          </a:lstStyle>
          <a:p>
            <a:pPr defTabSz="3762375"/>
            <a:r>
              <a:rPr lang="en-US" sz="3600" dirty="0">
                <a:solidFill>
                  <a:schemeClr val="bg1"/>
                </a:solidFill>
                <a:latin typeface="Nunito" panose="00000500000000000000" pitchFamily="2" charset="0"/>
              </a:rPr>
              <a:t>Abstract</a:t>
            </a:r>
          </a:p>
        </p:txBody>
      </p:sp>
      <p:sp>
        <p:nvSpPr>
          <p:cNvPr id="36" name="Rectangle 167">
            <a:extLst>
              <a:ext uri="{FF2B5EF4-FFF2-40B4-BE49-F238E27FC236}">
                <a16:creationId xmlns:a16="http://schemas.microsoft.com/office/drawing/2014/main" id="{5C59452F-D2D1-0FFA-F55D-966CAD8E6801}"/>
              </a:ext>
            </a:extLst>
          </p:cNvPr>
          <p:cNvSpPr>
            <a:spLocks noChangeArrowheads="1"/>
          </p:cNvSpPr>
          <p:nvPr/>
        </p:nvSpPr>
        <p:spPr bwMode="auto">
          <a:xfrm>
            <a:off x="29559738" y="9429524"/>
            <a:ext cx="13639800" cy="914400"/>
          </a:xfrm>
          <a:prstGeom prst="roundRect">
            <a:avLst/>
          </a:prstGeom>
          <a:solidFill>
            <a:schemeClr val="accent5"/>
          </a:solidFill>
          <a:ln w="9525">
            <a:noFill/>
            <a:miter lim="800000"/>
          </a:ln>
        </p:spPr>
        <p:txBody>
          <a:bodyPr wrap="none" lIns="137160" tIns="68580" rIns="137160" bIns="68580" anchor="ctr"/>
          <a:lstStyle>
            <a:defPPr>
              <a:defRPr kern="1200" smtId="4294967295"/>
            </a:defPPr>
          </a:lstStyle>
          <a:p>
            <a:pPr defTabSz="3762375"/>
            <a:r>
              <a:rPr lang="en-US" sz="3600" dirty="0">
                <a:solidFill>
                  <a:schemeClr val="bg1"/>
                </a:solidFill>
                <a:latin typeface="Nunito" panose="00000500000000000000" pitchFamily="2" charset="0"/>
              </a:rPr>
              <a:t>Abstract</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ceptualpewter|09-2018"/>
</p:tagLst>
</file>

<file path=ppt/theme/theme1.xml><?xml version="1.0" encoding="utf-8"?>
<a:theme xmlns:a="http://schemas.openxmlformats.org/drawingml/2006/main" name="Default Desig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spDef>
    <a:ln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4640</TotalTime>
  <Words>289</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Nunito</vt:lpstr>
      <vt:lpstr>Open Sans</vt:lpstr>
      <vt:lpstr>Arial</vt:lpstr>
      <vt:lpstr>Default Design</vt:lpstr>
      <vt:lpstr> </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Malloy, Tyler</cp:lastModifiedBy>
  <cp:revision>166</cp:revision>
  <dcterms:modified xsi:type="dcterms:W3CDTF">2022-05-25T15:29:56Z</dcterms:modified>
  <cp:category>science research poster</cp:category>
</cp:coreProperties>
</file>