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Black"/>
      <p:bold r:id="rId17"/>
      <p:boldItalic r:id="rId18"/>
    </p:embeddedFont>
    <p:embeddedFont>
      <p:font typeface="Roboto Medium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Black-bold.fntdata"/><Relationship Id="rId16" Type="http://schemas.openxmlformats.org/officeDocument/2006/relationships/slide" Target="slides/slide11.xml"/><Relationship Id="rId19" Type="http://schemas.openxmlformats.org/officeDocument/2006/relationships/font" Target="fonts/RobotoMedium-regular.fntdata"/><Relationship Id="rId18" Type="http://schemas.openxmlformats.org/officeDocument/2006/relationships/font" Target="fonts/Robo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e3d372e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e3d372e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Start with table overview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go through the analysis/metrics at the bottom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Show the table filtering.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e3d372e4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e3d372e4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e3d372e4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e3d372e4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e3d372e4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e3d372e4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e3d372e4b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e3d372e4b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Event Bridge + DOD =&gt; once a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lambda function that takes the </a:t>
            </a:r>
            <a:r>
              <a:rPr lang="en"/>
              <a:t>scraped</a:t>
            </a:r>
            <a:r>
              <a:rPr lang="en"/>
              <a:t> data and saves it into a DynamoDB 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 interacts </a:t>
            </a:r>
            <a:r>
              <a:rPr lang="en"/>
              <a:t>with</a:t>
            </a:r>
            <a:r>
              <a:rPr lang="en"/>
              <a:t> hosted model to parse the raw contracts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Sends the predictions (you’ll see on the next slide) into another DynamoDB 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Frontend: TS + React dashboard. Pulls data from dynamodb for analysis.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e3d372e4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e3d372e4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e3d372e4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e3d372e4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e3d372e4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e3d372e4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model:</a:t>
            </a:r>
            <a:br>
              <a:rPr lang="en"/>
            </a:br>
            <a:r>
              <a:rPr lang="en"/>
              <a:t>Exact matches in column 'company_location': 6 / 15</a:t>
            </a:r>
            <a:br>
              <a:rPr lang="en"/>
            </a:br>
            <a:r>
              <a:rPr lang="en"/>
              <a:t>Gpt model:</a:t>
            </a:r>
            <a:br>
              <a:rPr lang="en"/>
            </a:br>
            <a:r>
              <a:rPr lang="en"/>
              <a:t>Exact matches in column 'company_location': 14 /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Likely because of the prompting used.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of gpt wrong match: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14 matches (by manual judgment) in contract_reason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Ex: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MANUAL: for post-delivery planning yard services in support of the LHA-7 amphibious assault ship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 sz="1000">
                <a:solidFill>
                  <a:schemeClr val="dk1"/>
                </a:solidFill>
              </a:rPr>
              <a:t>GPT:Post-delivery planning yard services in support of the LHA-7 amphibious assault ship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11 mathes by eyeball judgment in contract_type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Ex: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firm-fixed price, indefinite-delivery/indefinite-quantity, multiple-award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Firm-Fixed-Price, Indefinite-Delivery/Indefinite-Quantity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11 by eyeball in company_name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Ex: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MANUAL:</a:t>
            </a:r>
            <a:r>
              <a:rPr lang="en"/>
              <a:t>VIASAT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GPT: </a:t>
            </a:r>
            <a:r>
              <a:rPr lang="en" sz="1000">
                <a:solidFill>
                  <a:schemeClr val="dk1"/>
                </a:solidFill>
              </a:rPr>
              <a:t>VIASAT Inc.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e3d372e4b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e3d372e4b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e3d372e4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e3d372e4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50A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587" y="744575"/>
            <a:ext cx="5962825" cy="309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419950" y="3502050"/>
            <a:ext cx="4536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4F6FC"/>
                </a:solidFill>
                <a:latin typeface="Roboto Medium"/>
                <a:ea typeface="Roboto Medium"/>
                <a:cs typeface="Roboto Medium"/>
                <a:sym typeface="Roboto Medium"/>
              </a:rPr>
              <a:t>Navigate Contracts with Precision.</a:t>
            </a:r>
            <a:endParaRPr sz="2600">
              <a:solidFill>
                <a:srgbClr val="F4F6F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11688" y="2665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4F6FC"/>
                </a:solidFill>
                <a:latin typeface="Roboto"/>
                <a:ea typeface="Roboto"/>
                <a:cs typeface="Roboto"/>
                <a:sym typeface="Roboto"/>
              </a:rPr>
              <a:t>Demo Time!</a:t>
            </a:r>
            <a:endParaRPr b="1" sz="4100">
              <a:solidFill>
                <a:srgbClr val="F4F6F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26813" l="17534" r="19548" t="24192"/>
          <a:stretch/>
        </p:blipFill>
        <p:spPr>
          <a:xfrm>
            <a:off x="3803625" y="1525525"/>
            <a:ext cx="1536725" cy="11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11700" y="1989775"/>
            <a:ext cx="8520600" cy="13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4F6FC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b="1" sz="4100">
              <a:solidFill>
                <a:srgbClr val="F4F6F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6813" l="17534" r="19548" t="24192"/>
          <a:stretch/>
        </p:blipFill>
        <p:spPr>
          <a:xfrm>
            <a:off x="7953125" y="303925"/>
            <a:ext cx="835100" cy="6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93500" y="1332125"/>
            <a:ext cx="5428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4F6FC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Department of Defense’s contract database is highly disorganized and inefficient to query.</a:t>
            </a:r>
            <a:endParaRPr sz="2900">
              <a:solidFill>
                <a:srgbClr val="F4F6F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482800" y="3093650"/>
            <a:ext cx="6305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4F6FC"/>
                </a:solidFill>
                <a:latin typeface="Roboto Medium"/>
                <a:ea typeface="Roboto Medium"/>
                <a:cs typeface="Roboto Medium"/>
                <a:sym typeface="Roboto Medium"/>
              </a:rPr>
              <a:t>We created an ML-powered, data-centric platform that </a:t>
            </a:r>
            <a:r>
              <a:rPr lang="en" sz="2300">
                <a:solidFill>
                  <a:srgbClr val="F4F6FC"/>
                </a:solidFill>
                <a:latin typeface="Roboto Medium"/>
                <a:ea typeface="Roboto Medium"/>
                <a:cs typeface="Roboto Medium"/>
                <a:sym typeface="Roboto Medium"/>
              </a:rPr>
              <a:t>instantly</a:t>
            </a:r>
            <a:r>
              <a:rPr lang="en" sz="2300">
                <a:solidFill>
                  <a:srgbClr val="F4F6FC"/>
                </a:solidFill>
                <a:latin typeface="Roboto Medium"/>
                <a:ea typeface="Roboto Medium"/>
                <a:cs typeface="Roboto Medium"/>
                <a:sym typeface="Roboto Medium"/>
              </a:rPr>
              <a:t> analyzes thousands of government contracts.</a:t>
            </a:r>
            <a:endParaRPr sz="2900">
              <a:solidFill>
                <a:srgbClr val="F4F6F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482800" y="263113"/>
            <a:ext cx="41784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4F6FC"/>
                </a:solidFill>
                <a:latin typeface="Roboto"/>
                <a:ea typeface="Roboto"/>
                <a:cs typeface="Roboto"/>
                <a:sym typeface="Roboto"/>
              </a:rPr>
              <a:t>Our Project</a:t>
            </a:r>
            <a:endParaRPr b="1" sz="4100">
              <a:solidFill>
                <a:srgbClr val="F4F6F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26813" l="17534" r="19548" t="24192"/>
          <a:stretch/>
        </p:blipFill>
        <p:spPr>
          <a:xfrm>
            <a:off x="7953125" y="303925"/>
            <a:ext cx="835100" cy="6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482800" y="263113"/>
            <a:ext cx="41784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4F6FC"/>
                </a:solidFill>
                <a:latin typeface="Roboto"/>
                <a:ea typeface="Roboto"/>
                <a:cs typeface="Roboto"/>
                <a:sym typeface="Roboto"/>
              </a:rPr>
              <a:t>How It Works</a:t>
            </a:r>
            <a:endParaRPr b="1" sz="4100">
              <a:solidFill>
                <a:srgbClr val="F4F6F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546850" y="1290350"/>
            <a:ext cx="2630100" cy="948600"/>
          </a:xfrm>
          <a:prstGeom prst="roundRect">
            <a:avLst>
              <a:gd fmla="val 16667" name="adj"/>
            </a:avLst>
          </a:prstGeom>
          <a:solidFill>
            <a:srgbClr val="2B2E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ECEC"/>
                </a:solidFill>
                <a:latin typeface="Roboto Medium"/>
                <a:ea typeface="Roboto Medium"/>
                <a:cs typeface="Roboto Medium"/>
                <a:sym typeface="Roboto Medium"/>
              </a:rPr>
              <a:t>Scrape the DoD’s website for new contracts daily</a:t>
            </a:r>
            <a:endParaRPr sz="1600">
              <a:solidFill>
                <a:srgbClr val="ECECE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411346" y="2145665"/>
            <a:ext cx="3168300" cy="948600"/>
          </a:xfrm>
          <a:prstGeom prst="roundRect">
            <a:avLst>
              <a:gd fmla="val 16667" name="adj"/>
            </a:avLst>
          </a:prstGeom>
          <a:solidFill>
            <a:srgbClr val="2B2E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ECEC"/>
                </a:solidFill>
                <a:latin typeface="Roboto Medium"/>
                <a:ea typeface="Roboto Medium"/>
                <a:cs typeface="Roboto Medium"/>
                <a:sym typeface="Roboto Medium"/>
              </a:rPr>
              <a:t>Extract key data from contracts with our fined-tuned ML model</a:t>
            </a:r>
            <a:endParaRPr sz="1600">
              <a:solidFill>
                <a:srgbClr val="ECECE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546525" y="2924750"/>
            <a:ext cx="2630100" cy="948600"/>
          </a:xfrm>
          <a:prstGeom prst="roundRect">
            <a:avLst>
              <a:gd fmla="val 16667" name="adj"/>
            </a:avLst>
          </a:prstGeom>
          <a:solidFill>
            <a:srgbClr val="2B2E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ECEC"/>
                </a:solidFill>
                <a:latin typeface="Roboto Medium"/>
                <a:ea typeface="Roboto Medium"/>
                <a:cs typeface="Roboto Medium"/>
                <a:sym typeface="Roboto Medium"/>
              </a:rPr>
              <a:t>Extracted data is stored in our cloud database</a:t>
            </a:r>
            <a:endParaRPr sz="1600">
              <a:solidFill>
                <a:srgbClr val="ECECE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411350" y="3730150"/>
            <a:ext cx="3168300" cy="948600"/>
          </a:xfrm>
          <a:prstGeom prst="roundRect">
            <a:avLst>
              <a:gd fmla="val 16667" name="adj"/>
            </a:avLst>
          </a:prstGeom>
          <a:solidFill>
            <a:srgbClr val="2B2E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ECEC"/>
                </a:solidFill>
                <a:latin typeface="Roboto Medium"/>
                <a:ea typeface="Roboto Medium"/>
                <a:cs typeface="Roboto Medium"/>
                <a:sym typeface="Roboto Medium"/>
              </a:rPr>
              <a:t>Dashboard displays and analyzes data from the cloud</a:t>
            </a:r>
            <a:endParaRPr sz="1600">
              <a:solidFill>
                <a:srgbClr val="ECECE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6" name="Google Shape;76;p15"/>
          <p:cNvSpPr/>
          <p:nvPr/>
        </p:nvSpPr>
        <p:spPr>
          <a:xfrm rot="5400000">
            <a:off x="4496575" y="1231625"/>
            <a:ext cx="583500" cy="1222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flipH="1" rot="-5400000">
            <a:off x="3629175" y="2130900"/>
            <a:ext cx="455400" cy="1108800"/>
          </a:xfrm>
          <a:prstGeom prst="bentArrow">
            <a:avLst>
              <a:gd fmla="val 34088" name="adj1"/>
              <a:gd fmla="val 30678" name="adj2"/>
              <a:gd fmla="val 25012" name="adj3"/>
              <a:gd fmla="val 43271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flipH="1" rot="10800000">
            <a:off x="3321450" y="3922850"/>
            <a:ext cx="1091400" cy="546600"/>
          </a:xfrm>
          <a:prstGeom prst="bentArrow">
            <a:avLst>
              <a:gd fmla="val 27776" name="adj1"/>
              <a:gd fmla="val 27556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73775" y="1271150"/>
            <a:ext cx="10059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CECEC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5500">
              <a:solidFill>
                <a:srgbClr val="ECECE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440575" y="2078250"/>
            <a:ext cx="10059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CECEC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5500">
              <a:solidFill>
                <a:srgbClr val="ECECE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73775" y="2905550"/>
            <a:ext cx="10059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CECEC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5500">
              <a:solidFill>
                <a:srgbClr val="ECECE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440575" y="3710950"/>
            <a:ext cx="10059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CECEC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5500">
              <a:solidFill>
                <a:srgbClr val="ECECE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525"/>
            <a:ext cx="8839200" cy="475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26813" l="17534" r="19548" t="24192"/>
          <a:stretch/>
        </p:blipFill>
        <p:spPr>
          <a:xfrm>
            <a:off x="7953125" y="303925"/>
            <a:ext cx="835100" cy="6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26813" l="17534" r="19548" t="24192"/>
          <a:stretch/>
        </p:blipFill>
        <p:spPr>
          <a:xfrm>
            <a:off x="7953125" y="303925"/>
            <a:ext cx="835100" cy="6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0" y="0"/>
            <a:ext cx="46404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D2D2D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46500" y="628500"/>
            <a:ext cx="39474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Arizona State University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Tempe, Arizona, was awarded a </a:t>
            </a:r>
            <a:r>
              <a:rPr b="1" lang="en" sz="13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$9,991,533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firm-fixed-price contract to </a:t>
            </a:r>
            <a:r>
              <a:rPr b="1" lang="en" sz="1300">
                <a:solidFill>
                  <a:srgbClr val="D7B500"/>
                </a:solidFill>
                <a:latin typeface="Roboto"/>
                <a:ea typeface="Roboto"/>
                <a:cs typeface="Roboto"/>
                <a:sym typeface="Roboto"/>
              </a:rPr>
              <a:t>design, develop and deliver a foundational approach to accelerate materials discovery, development and manufacturing by creating and leveraging AI and machine learning tools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Bids were solicited via the internet with one received. Work will be performed in </a:t>
            </a:r>
            <a:r>
              <a:rPr b="1" lang="en" sz="1300">
                <a:solidFill>
                  <a:srgbClr val="1EC91E"/>
                </a:solidFill>
                <a:latin typeface="Roboto"/>
                <a:ea typeface="Roboto"/>
                <a:cs typeface="Roboto"/>
                <a:sym typeface="Roboto"/>
              </a:rPr>
              <a:t>Tempe, Arizona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with an estimated completion date of </a:t>
            </a:r>
            <a:r>
              <a:rPr b="1" lang="en" sz="1300">
                <a:solidFill>
                  <a:srgbClr val="52DADA"/>
                </a:solidFill>
                <a:latin typeface="Roboto"/>
                <a:ea typeface="Roboto"/>
                <a:cs typeface="Roboto"/>
                <a:sym typeface="Roboto"/>
              </a:rPr>
              <a:t>March 27, 2026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Fiscal 2023 research, development, test and evaluation, Army funds in the amount of $4,998,407 were obligated at the time of the award. </a:t>
            </a:r>
            <a:r>
              <a:rPr b="1" lang="en" sz="13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U.S. Army Corps of Engineers' Engineer Research and Development Center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Vicksburg, Mississippi, is the contracting activity (</a:t>
            </a:r>
            <a:r>
              <a:rPr b="1" lang="en" sz="13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W912HZ-24-C-0022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6" name="Google Shape;96;p17"/>
          <p:cNvGrpSpPr/>
          <p:nvPr/>
        </p:nvGrpSpPr>
        <p:grpSpPr>
          <a:xfrm>
            <a:off x="5276350" y="1067550"/>
            <a:ext cx="2514925" cy="3008400"/>
            <a:chOff x="5276350" y="1091325"/>
            <a:chExt cx="2514925" cy="3008400"/>
          </a:xfrm>
        </p:grpSpPr>
        <p:sp>
          <p:nvSpPr>
            <p:cNvPr id="97" name="Google Shape;97;p17"/>
            <p:cNvSpPr/>
            <p:nvPr/>
          </p:nvSpPr>
          <p:spPr>
            <a:xfrm>
              <a:off x="5276350" y="1091325"/>
              <a:ext cx="2514900" cy="3008400"/>
            </a:xfrm>
            <a:prstGeom prst="roundRect">
              <a:avLst>
                <a:gd fmla="val 867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5355250" y="1139650"/>
              <a:ext cx="23571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rgbClr val="050A30"/>
                  </a:solidFill>
                  <a:latin typeface="Roboto"/>
                  <a:ea typeface="Roboto"/>
                  <a:cs typeface="Roboto"/>
                  <a:sym typeface="Roboto"/>
                </a:rPr>
                <a:t>Key Data</a:t>
              </a:r>
              <a:endParaRPr b="1" sz="34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9" name="Google Shape;99;p17"/>
            <p:cNvGrpSpPr/>
            <p:nvPr/>
          </p:nvGrpSpPr>
          <p:grpSpPr>
            <a:xfrm>
              <a:off x="5428200" y="1737550"/>
              <a:ext cx="1423475" cy="431100"/>
              <a:chOff x="5428200" y="1737550"/>
              <a:chExt cx="1423475" cy="431100"/>
            </a:xfrm>
          </p:grpSpPr>
          <p:sp>
            <p:nvSpPr>
              <p:cNvPr id="100" name="Google Shape;100;p17"/>
              <p:cNvSpPr/>
              <p:nvPr/>
            </p:nvSpPr>
            <p:spPr>
              <a:xfrm>
                <a:off x="5428200" y="1841650"/>
                <a:ext cx="189900" cy="1899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7"/>
              <p:cNvSpPr txBox="1"/>
              <p:nvPr/>
            </p:nvSpPr>
            <p:spPr>
              <a:xfrm>
                <a:off x="5690375" y="1737550"/>
                <a:ext cx="11613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050A30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Contractor</a:t>
                </a:r>
                <a:endParaRPr sz="1600">
                  <a:solidFill>
                    <a:srgbClr val="050A30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02" name="Google Shape;102;p17"/>
            <p:cNvGrpSpPr/>
            <p:nvPr/>
          </p:nvGrpSpPr>
          <p:grpSpPr>
            <a:xfrm>
              <a:off x="5428200" y="2032300"/>
              <a:ext cx="2363075" cy="431100"/>
              <a:chOff x="5428200" y="1737550"/>
              <a:chExt cx="2363075" cy="431100"/>
            </a:xfrm>
          </p:grpSpPr>
          <p:sp>
            <p:nvSpPr>
              <p:cNvPr id="103" name="Google Shape;103;p17"/>
              <p:cNvSpPr/>
              <p:nvPr/>
            </p:nvSpPr>
            <p:spPr>
              <a:xfrm>
                <a:off x="5428200" y="1841650"/>
                <a:ext cx="189900" cy="1899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7"/>
              <p:cNvSpPr txBox="1"/>
              <p:nvPr/>
            </p:nvSpPr>
            <p:spPr>
              <a:xfrm>
                <a:off x="5690375" y="1737550"/>
                <a:ext cx="21009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050A30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Amount awarded</a:t>
                </a:r>
                <a:endParaRPr sz="1600">
                  <a:solidFill>
                    <a:srgbClr val="050A30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05" name="Google Shape;105;p17"/>
            <p:cNvGrpSpPr/>
            <p:nvPr/>
          </p:nvGrpSpPr>
          <p:grpSpPr>
            <a:xfrm>
              <a:off x="5428200" y="2317550"/>
              <a:ext cx="1423475" cy="431100"/>
              <a:chOff x="5428200" y="1737550"/>
              <a:chExt cx="1423475" cy="431100"/>
            </a:xfrm>
          </p:grpSpPr>
          <p:sp>
            <p:nvSpPr>
              <p:cNvPr id="106" name="Google Shape;106;p17"/>
              <p:cNvSpPr/>
              <p:nvPr/>
            </p:nvSpPr>
            <p:spPr>
              <a:xfrm>
                <a:off x="5428200" y="1841650"/>
                <a:ext cx="189900" cy="189900"/>
              </a:xfrm>
              <a:prstGeom prst="ellipse">
                <a:avLst/>
              </a:prstGeom>
              <a:solidFill>
                <a:srgbClr val="D7B5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7"/>
              <p:cNvSpPr txBox="1"/>
              <p:nvPr/>
            </p:nvSpPr>
            <p:spPr>
              <a:xfrm>
                <a:off x="5690375" y="1737550"/>
                <a:ext cx="11613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050A30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Purpose</a:t>
                </a:r>
                <a:endParaRPr sz="1600">
                  <a:solidFill>
                    <a:srgbClr val="050A30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08" name="Google Shape;108;p17"/>
            <p:cNvGrpSpPr/>
            <p:nvPr/>
          </p:nvGrpSpPr>
          <p:grpSpPr>
            <a:xfrm>
              <a:off x="5428200" y="2612300"/>
              <a:ext cx="2173175" cy="431100"/>
              <a:chOff x="5428200" y="1737550"/>
              <a:chExt cx="2173175" cy="431100"/>
            </a:xfrm>
          </p:grpSpPr>
          <p:sp>
            <p:nvSpPr>
              <p:cNvPr id="109" name="Google Shape;109;p17"/>
              <p:cNvSpPr/>
              <p:nvPr/>
            </p:nvSpPr>
            <p:spPr>
              <a:xfrm>
                <a:off x="5428200" y="1841650"/>
                <a:ext cx="189900" cy="189900"/>
              </a:xfrm>
              <a:prstGeom prst="ellipse">
                <a:avLst/>
              </a:prstGeom>
              <a:solidFill>
                <a:srgbClr val="1EC9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7"/>
              <p:cNvSpPr txBox="1"/>
              <p:nvPr/>
            </p:nvSpPr>
            <p:spPr>
              <a:xfrm>
                <a:off x="5690375" y="1737550"/>
                <a:ext cx="19110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050A30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Work location</a:t>
                </a:r>
                <a:endParaRPr sz="1600">
                  <a:solidFill>
                    <a:srgbClr val="050A30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11" name="Google Shape;111;p17"/>
            <p:cNvGrpSpPr/>
            <p:nvPr/>
          </p:nvGrpSpPr>
          <p:grpSpPr>
            <a:xfrm>
              <a:off x="5428200" y="2897550"/>
              <a:ext cx="2059175" cy="431100"/>
              <a:chOff x="5428200" y="1737550"/>
              <a:chExt cx="2059175" cy="431100"/>
            </a:xfrm>
          </p:grpSpPr>
          <p:sp>
            <p:nvSpPr>
              <p:cNvPr id="112" name="Google Shape;112;p17"/>
              <p:cNvSpPr/>
              <p:nvPr/>
            </p:nvSpPr>
            <p:spPr>
              <a:xfrm>
                <a:off x="5428200" y="1841650"/>
                <a:ext cx="189900" cy="189900"/>
              </a:xfrm>
              <a:prstGeom prst="ellipse">
                <a:avLst/>
              </a:prstGeom>
              <a:solidFill>
                <a:srgbClr val="52DA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7"/>
              <p:cNvSpPr txBox="1"/>
              <p:nvPr/>
            </p:nvSpPr>
            <p:spPr>
              <a:xfrm>
                <a:off x="5690375" y="1737550"/>
                <a:ext cx="17970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050A30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Completion date</a:t>
                </a:r>
                <a:endParaRPr sz="1600">
                  <a:solidFill>
                    <a:srgbClr val="050A30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14" name="Google Shape;114;p17"/>
            <p:cNvGrpSpPr/>
            <p:nvPr/>
          </p:nvGrpSpPr>
          <p:grpSpPr>
            <a:xfrm>
              <a:off x="5428200" y="3192300"/>
              <a:ext cx="2245475" cy="431100"/>
              <a:chOff x="5428200" y="1737550"/>
              <a:chExt cx="2245475" cy="431100"/>
            </a:xfrm>
          </p:grpSpPr>
          <p:sp>
            <p:nvSpPr>
              <p:cNvPr id="115" name="Google Shape;115;p17"/>
              <p:cNvSpPr/>
              <p:nvPr/>
            </p:nvSpPr>
            <p:spPr>
              <a:xfrm>
                <a:off x="5428200" y="1841650"/>
                <a:ext cx="189900" cy="189900"/>
              </a:xfrm>
              <a:prstGeom prst="ellipse">
                <a:avLst/>
              </a:prstGeom>
              <a:solidFill>
                <a:srgbClr val="3A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7"/>
              <p:cNvSpPr txBox="1"/>
              <p:nvPr/>
            </p:nvSpPr>
            <p:spPr>
              <a:xfrm>
                <a:off x="5690375" y="1737550"/>
                <a:ext cx="19833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050A30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Contracting activity</a:t>
                </a:r>
                <a:endParaRPr sz="1600">
                  <a:solidFill>
                    <a:srgbClr val="050A30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17" name="Google Shape;117;p17"/>
            <p:cNvGrpSpPr/>
            <p:nvPr/>
          </p:nvGrpSpPr>
          <p:grpSpPr>
            <a:xfrm>
              <a:off x="5428200" y="3477550"/>
              <a:ext cx="2059175" cy="431100"/>
              <a:chOff x="5428200" y="1737550"/>
              <a:chExt cx="2059175" cy="431100"/>
            </a:xfrm>
          </p:grpSpPr>
          <p:sp>
            <p:nvSpPr>
              <p:cNvPr id="118" name="Google Shape;118;p17"/>
              <p:cNvSpPr/>
              <p:nvPr/>
            </p:nvSpPr>
            <p:spPr>
              <a:xfrm>
                <a:off x="5428200" y="1841650"/>
                <a:ext cx="189900" cy="189900"/>
              </a:xfrm>
              <a:prstGeom prst="ellipse">
                <a:avLst/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7"/>
              <p:cNvSpPr txBox="1"/>
              <p:nvPr/>
            </p:nvSpPr>
            <p:spPr>
              <a:xfrm>
                <a:off x="5690375" y="1737550"/>
                <a:ext cx="17970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050A30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Contract number</a:t>
                </a:r>
                <a:endParaRPr sz="1600">
                  <a:solidFill>
                    <a:srgbClr val="050A30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26813" l="17534" r="19548" t="24192"/>
          <a:stretch/>
        </p:blipFill>
        <p:spPr>
          <a:xfrm>
            <a:off x="7953125" y="303925"/>
            <a:ext cx="835100" cy="6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4">
            <a:alphaModFix/>
          </a:blip>
          <a:srcRect b="0" l="2033" r="2024" t="0"/>
          <a:stretch/>
        </p:blipFill>
        <p:spPr>
          <a:xfrm rot="-2700000">
            <a:off x="5231838" y="1310588"/>
            <a:ext cx="2419925" cy="2522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8"/>
          <p:cNvGrpSpPr/>
          <p:nvPr/>
        </p:nvGrpSpPr>
        <p:grpSpPr>
          <a:xfrm>
            <a:off x="863575" y="308400"/>
            <a:ext cx="4356150" cy="4526700"/>
            <a:chOff x="645300" y="389075"/>
            <a:chExt cx="4356150" cy="4526700"/>
          </a:xfrm>
        </p:grpSpPr>
        <p:sp>
          <p:nvSpPr>
            <p:cNvPr id="127" name="Google Shape;127;p18"/>
            <p:cNvSpPr/>
            <p:nvPr/>
          </p:nvSpPr>
          <p:spPr>
            <a:xfrm>
              <a:off x="645300" y="389075"/>
              <a:ext cx="3724500" cy="4526700"/>
            </a:xfrm>
            <a:prstGeom prst="roundRect">
              <a:avLst>
                <a:gd fmla="val 6801" name="adj"/>
              </a:avLst>
            </a:prstGeom>
            <a:solidFill>
              <a:srgbClr val="2B2E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ECECEC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823050" y="536213"/>
              <a:ext cx="41784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200">
                  <a:solidFill>
                    <a:srgbClr val="F4F6FC"/>
                  </a:solidFill>
                  <a:latin typeface="Roboto"/>
                  <a:ea typeface="Roboto"/>
                  <a:cs typeface="Roboto"/>
                  <a:sym typeface="Roboto"/>
                </a:rPr>
                <a:t>The Model</a:t>
              </a:r>
              <a:endParaRPr b="1" sz="3800">
                <a:solidFill>
                  <a:srgbClr val="F4F6F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806675" y="1184025"/>
              <a:ext cx="30936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D0D0D0"/>
                  </a:solidFill>
                  <a:latin typeface="Roboto"/>
                  <a:ea typeface="Roboto"/>
                  <a:cs typeface="Roboto"/>
                  <a:sym typeface="Roboto"/>
                </a:rPr>
                <a:t>Base model</a:t>
              </a:r>
              <a:endParaRPr sz="1200">
                <a:solidFill>
                  <a:srgbClr val="D0D0D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RoBERTa</a:t>
              </a:r>
              <a:endParaRPr b="1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(Robustly Optimized BERT Training Approach)</a:t>
              </a:r>
              <a:endParaRPr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806675" y="2424750"/>
              <a:ext cx="30936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D0D0D0"/>
                  </a:solidFill>
                  <a:latin typeface="Roboto"/>
                  <a:ea typeface="Roboto"/>
                  <a:cs typeface="Roboto"/>
                  <a:sym typeface="Roboto"/>
                </a:rPr>
                <a:t>Fine-tuning</a:t>
              </a:r>
              <a:endParaRPr sz="1200">
                <a:solidFill>
                  <a:srgbClr val="D0D0D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71450" lvl="0" marL="3429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 Medium"/>
                <a:buAutoNum type="arabicPeriod"/>
              </a:pPr>
              <a:r>
                <a:rPr b="1"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SQuAD2.0 QA Dataset</a:t>
              </a:r>
              <a:endParaRPr b="1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71450" lvl="0" marL="3429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AutoNum type="arabicPeriod"/>
              </a:pPr>
              <a:r>
                <a:rPr b="1"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Custom Contract QA Dataset</a:t>
              </a:r>
              <a:endParaRPr b="1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806675" y="3665500"/>
              <a:ext cx="30936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D0D0D0"/>
                  </a:solidFill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endParaRPr sz="1200">
                <a:solidFill>
                  <a:srgbClr val="D0D0D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83.3</a:t>
              </a:r>
              <a:r>
                <a:rPr b="1" lang="en" sz="2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b="1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Outperforms GPT-3.5 on Contract QA Dataset</a:t>
              </a:r>
              <a:endParaRPr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cxnSp>
          <p:nvCxnSpPr>
            <p:cNvPr id="132" name="Google Shape;132;p18"/>
            <p:cNvCxnSpPr/>
            <p:nvPr/>
          </p:nvCxnSpPr>
          <p:spPr>
            <a:xfrm flipH="1" rot="10800000">
              <a:off x="823050" y="2365225"/>
              <a:ext cx="3369000" cy="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8"/>
            <p:cNvCxnSpPr/>
            <p:nvPr/>
          </p:nvCxnSpPr>
          <p:spPr>
            <a:xfrm flipH="1" rot="10800000">
              <a:off x="823050" y="3605975"/>
              <a:ext cx="3369000" cy="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263750" y="955550"/>
            <a:ext cx="4024800" cy="3667200"/>
          </a:xfrm>
          <a:prstGeom prst="roundRect">
            <a:avLst>
              <a:gd fmla="val 6801" name="adj"/>
            </a:avLst>
          </a:prstGeom>
          <a:solidFill>
            <a:srgbClr val="2B2E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CECE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4847900" y="954200"/>
            <a:ext cx="4024800" cy="3667200"/>
          </a:xfrm>
          <a:prstGeom prst="roundRect">
            <a:avLst>
              <a:gd fmla="val 6801" name="adj"/>
            </a:avLst>
          </a:prstGeom>
          <a:solidFill>
            <a:srgbClr val="2B2E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CECE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26813" l="17534" r="19548" t="24192"/>
          <a:stretch/>
        </p:blipFill>
        <p:spPr>
          <a:xfrm>
            <a:off x="7953125" y="303925"/>
            <a:ext cx="835100" cy="6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492800" y="1065500"/>
            <a:ext cx="35667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4F6FC"/>
              </a:buClr>
              <a:buSzPts val="2000"/>
              <a:buFont typeface="Roboto Medium"/>
              <a:buAutoNum type="arabicPeriod"/>
            </a:pPr>
            <a:r>
              <a:rPr lang="en" sz="2000">
                <a:solidFill>
                  <a:srgbClr val="F4F6FC"/>
                </a:solidFill>
                <a:latin typeface="Roboto Medium"/>
                <a:ea typeface="Roboto Medium"/>
                <a:cs typeface="Roboto Medium"/>
                <a:sym typeface="Roboto Medium"/>
              </a:rPr>
              <a:t>Manually capture relevant information</a:t>
            </a:r>
            <a:endParaRPr sz="2000">
              <a:solidFill>
                <a:srgbClr val="F4F6FC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4F6FC"/>
              </a:buClr>
              <a:buSzPts val="2000"/>
              <a:buFont typeface="Roboto Medium"/>
              <a:buAutoNum type="arabicPeriod"/>
            </a:pPr>
            <a:r>
              <a:rPr lang="en" sz="2000">
                <a:solidFill>
                  <a:srgbClr val="F4F6FC"/>
                </a:solidFill>
                <a:latin typeface="Roboto Medium"/>
                <a:ea typeface="Roboto Medium"/>
                <a:cs typeface="Roboto Medium"/>
                <a:sym typeface="Roboto Medium"/>
              </a:rPr>
              <a:t>Count the exact matches per column and overall.</a:t>
            </a:r>
            <a:endParaRPr sz="2000">
              <a:solidFill>
                <a:srgbClr val="F4F6FC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F6FC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4F6FC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Results:</a:t>
            </a:r>
            <a:endParaRPr sz="2000">
              <a:solidFill>
                <a:srgbClr val="F4F6FC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4F6FC"/>
                </a:solidFill>
                <a:latin typeface="Roboto Medium"/>
                <a:ea typeface="Roboto Medium"/>
                <a:cs typeface="Roboto Medium"/>
                <a:sym typeface="Roboto Medium"/>
              </a:rPr>
              <a:t>Model vs Manual:</a:t>
            </a:r>
            <a:endParaRPr sz="2000">
              <a:solidFill>
                <a:srgbClr val="F4F6FC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4F6FC"/>
                </a:solidFill>
                <a:latin typeface="Roboto Medium"/>
                <a:ea typeface="Roboto Medium"/>
                <a:cs typeface="Roboto Medium"/>
                <a:sym typeface="Roboto Medium"/>
              </a:rPr>
              <a:t>Total exact matches / Total cells: 100/120 = 0.83</a:t>
            </a:r>
            <a:endParaRPr sz="2000">
              <a:solidFill>
                <a:srgbClr val="F4F6F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1374600" y="280375"/>
            <a:ext cx="6394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4F6FC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endParaRPr b="1" sz="4100">
              <a:solidFill>
                <a:srgbClr val="F4F6F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5255775" y="1064150"/>
            <a:ext cx="35667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4F6FC"/>
              </a:buClr>
              <a:buSzPts val="2000"/>
              <a:buFont typeface="Roboto Medium"/>
              <a:buAutoNum type="arabicPeriod"/>
            </a:pPr>
            <a:r>
              <a:rPr lang="en" sz="2000">
                <a:solidFill>
                  <a:srgbClr val="F4F6FC"/>
                </a:solidFill>
                <a:latin typeface="Roboto Medium"/>
                <a:ea typeface="Roboto Medium"/>
                <a:cs typeface="Roboto Medium"/>
                <a:sym typeface="Roboto Medium"/>
              </a:rPr>
              <a:t>Generate output with gpt-powered model</a:t>
            </a:r>
            <a:endParaRPr sz="2000">
              <a:solidFill>
                <a:srgbClr val="F4F6FC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4F6FC"/>
              </a:buClr>
              <a:buSzPts val="2000"/>
              <a:buFont typeface="Roboto Medium"/>
              <a:buAutoNum type="arabicPeriod"/>
            </a:pPr>
            <a:r>
              <a:rPr lang="en" sz="2000">
                <a:solidFill>
                  <a:srgbClr val="F4F6FC"/>
                </a:solidFill>
                <a:latin typeface="Roboto Medium"/>
                <a:ea typeface="Roboto Medium"/>
                <a:cs typeface="Roboto Medium"/>
                <a:sym typeface="Roboto Medium"/>
              </a:rPr>
              <a:t>Count the exact matches per column and overall.</a:t>
            </a:r>
            <a:endParaRPr sz="2000">
              <a:solidFill>
                <a:srgbClr val="F4F6FC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F6FC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4F6FC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Results:</a:t>
            </a:r>
            <a:endParaRPr sz="2000">
              <a:solidFill>
                <a:srgbClr val="F4F6FC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4F6FC"/>
                </a:solidFill>
                <a:latin typeface="Roboto Medium"/>
                <a:ea typeface="Roboto Medium"/>
                <a:cs typeface="Roboto Medium"/>
                <a:sym typeface="Roboto Medium"/>
              </a:rPr>
              <a:t>Gpt vs Manual:</a:t>
            </a:r>
            <a:br>
              <a:rPr lang="en" sz="2000">
                <a:solidFill>
                  <a:srgbClr val="F4F6FC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2000">
                <a:solidFill>
                  <a:srgbClr val="F4F6FC"/>
                </a:solidFill>
                <a:latin typeface="Roboto Medium"/>
                <a:ea typeface="Roboto Medium"/>
                <a:cs typeface="Roboto Medium"/>
                <a:sym typeface="Roboto Medium"/>
              </a:rPr>
              <a:t>Total exact matches / Total cells: 65/120 = 0.54</a:t>
            </a:r>
            <a:endParaRPr sz="2000">
              <a:solidFill>
                <a:srgbClr val="F4F6F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44" name="Google Shape;144;p19"/>
          <p:cNvCxnSpPr/>
          <p:nvPr/>
        </p:nvCxnSpPr>
        <p:spPr>
          <a:xfrm>
            <a:off x="4572000" y="996500"/>
            <a:ext cx="0" cy="358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26813" l="17534" r="19548" t="24192"/>
          <a:stretch/>
        </p:blipFill>
        <p:spPr>
          <a:xfrm>
            <a:off x="7953125" y="303925"/>
            <a:ext cx="835100" cy="6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482800" y="263113"/>
            <a:ext cx="41784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4F6FC"/>
                </a:solidFill>
                <a:latin typeface="Roboto"/>
                <a:ea typeface="Roboto"/>
                <a:cs typeface="Roboto"/>
                <a:sym typeface="Roboto"/>
              </a:rPr>
              <a:t>Future Work</a:t>
            </a:r>
            <a:endParaRPr b="1" sz="4100">
              <a:solidFill>
                <a:srgbClr val="F4F6F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2799500" y="1291975"/>
            <a:ext cx="3634500" cy="724800"/>
          </a:xfrm>
          <a:prstGeom prst="roundRect">
            <a:avLst>
              <a:gd fmla="val 16667" name="adj"/>
            </a:avLst>
          </a:prstGeom>
          <a:solidFill>
            <a:srgbClr val="9DA2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ECEC"/>
                </a:solidFill>
                <a:latin typeface="Roboto Medium"/>
                <a:ea typeface="Roboto Medium"/>
                <a:cs typeface="Roboto Medium"/>
                <a:sym typeface="Roboto Medium"/>
              </a:rPr>
              <a:t>Time series analysis and </a:t>
            </a:r>
            <a:r>
              <a:rPr lang="en" sz="1600">
                <a:solidFill>
                  <a:srgbClr val="ECECEC"/>
                </a:solidFill>
                <a:latin typeface="Roboto Medium"/>
                <a:ea typeface="Roboto Medium"/>
                <a:cs typeface="Roboto Medium"/>
                <a:sym typeface="Roboto Medium"/>
              </a:rPr>
              <a:t>prediction</a:t>
            </a:r>
            <a:endParaRPr sz="1600">
              <a:solidFill>
                <a:srgbClr val="ECECE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2601800" y="2153875"/>
            <a:ext cx="4029900" cy="724800"/>
          </a:xfrm>
          <a:prstGeom prst="roundRect">
            <a:avLst>
              <a:gd fmla="val 16667" name="adj"/>
            </a:avLst>
          </a:prstGeom>
          <a:solidFill>
            <a:srgbClr val="676D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ECEC"/>
                </a:solidFill>
                <a:latin typeface="Roboto Medium"/>
                <a:ea typeface="Roboto Medium"/>
                <a:cs typeface="Roboto Medium"/>
                <a:sym typeface="Roboto Medium"/>
              </a:rPr>
              <a:t>Larger fine-tuning dataset</a:t>
            </a:r>
            <a:endParaRPr sz="1600">
              <a:solidFill>
                <a:srgbClr val="ECECE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2435750" y="3015775"/>
            <a:ext cx="4362000" cy="724800"/>
          </a:xfrm>
          <a:prstGeom prst="roundRect">
            <a:avLst>
              <a:gd fmla="val 16667" name="adj"/>
            </a:avLst>
          </a:prstGeom>
          <a:solidFill>
            <a:srgbClr val="464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ECEC"/>
                </a:solidFill>
                <a:latin typeface="Roboto Medium"/>
                <a:ea typeface="Roboto Medium"/>
                <a:cs typeface="Roboto Medium"/>
                <a:sym typeface="Roboto Medium"/>
              </a:rPr>
              <a:t>AI-assisted search bar</a:t>
            </a:r>
            <a:endParaRPr sz="1600">
              <a:solidFill>
                <a:srgbClr val="ECECE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239600" y="3877675"/>
            <a:ext cx="4719000" cy="724800"/>
          </a:xfrm>
          <a:prstGeom prst="roundRect">
            <a:avLst>
              <a:gd fmla="val 16667" name="adj"/>
            </a:avLst>
          </a:prstGeom>
          <a:solidFill>
            <a:srgbClr val="2329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ECEC"/>
                </a:solidFill>
                <a:latin typeface="Roboto Medium"/>
                <a:ea typeface="Roboto Medium"/>
                <a:cs typeface="Roboto Medium"/>
                <a:sym typeface="Roboto Medium"/>
              </a:rPr>
              <a:t>More data visualizations</a:t>
            </a:r>
            <a:endParaRPr sz="1600">
              <a:solidFill>
                <a:srgbClr val="ECECE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26813" l="17534" r="19548" t="24192"/>
          <a:stretch/>
        </p:blipFill>
        <p:spPr>
          <a:xfrm>
            <a:off x="7953125" y="303925"/>
            <a:ext cx="835100" cy="6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685838" y="1777225"/>
            <a:ext cx="35499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2A2A2"/>
                </a:solidFill>
                <a:latin typeface="Roboto Medium"/>
                <a:ea typeface="Roboto Medium"/>
                <a:cs typeface="Roboto Medium"/>
                <a:sym typeface="Roboto Medium"/>
              </a:rPr>
              <a:t>Tyler</a:t>
            </a:r>
            <a:endParaRPr sz="2600">
              <a:solidFill>
                <a:srgbClr val="A2A2A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CECEC"/>
                </a:solidFill>
                <a:latin typeface="Roboto Medium"/>
                <a:ea typeface="Roboto Medium"/>
                <a:cs typeface="Roboto Medium"/>
                <a:sym typeface="Roboto Medium"/>
              </a:rPr>
              <a:t>Learning how to deploy an ML model on the cloud</a:t>
            </a:r>
            <a:endParaRPr sz="2100">
              <a:solidFill>
                <a:srgbClr val="ECECE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714600" y="802300"/>
            <a:ext cx="6394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4F6FC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  <a:endParaRPr b="1" sz="4100">
              <a:solidFill>
                <a:srgbClr val="F4F6F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4488700" y="1777225"/>
            <a:ext cx="3969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2A2A2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r>
              <a:rPr lang="en" sz="1800">
                <a:solidFill>
                  <a:srgbClr val="A2A2A2"/>
                </a:solidFill>
                <a:latin typeface="Roboto Medium"/>
                <a:ea typeface="Roboto Medium"/>
                <a:cs typeface="Roboto Medium"/>
                <a:sym typeface="Roboto Medium"/>
              </a:rPr>
              <a:t>rian</a:t>
            </a:r>
            <a:endParaRPr sz="2600">
              <a:solidFill>
                <a:srgbClr val="A2A2A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CECEC"/>
                </a:solidFill>
                <a:latin typeface="Roboto Medium"/>
                <a:ea typeface="Roboto Medium"/>
                <a:cs typeface="Roboto Medium"/>
                <a:sym typeface="Roboto Medium"/>
              </a:rPr>
              <a:t>Managing the dataflow of over 70,000 individual contracts</a:t>
            </a:r>
            <a:endParaRPr sz="2100">
              <a:solidFill>
                <a:srgbClr val="ECECE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714588" y="3299975"/>
            <a:ext cx="35499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2A2A2"/>
                </a:solidFill>
                <a:latin typeface="Roboto Medium"/>
                <a:ea typeface="Roboto Medium"/>
                <a:cs typeface="Roboto Medium"/>
                <a:sym typeface="Roboto Medium"/>
              </a:rPr>
              <a:t>Tim</a:t>
            </a:r>
            <a:endParaRPr sz="2600">
              <a:solidFill>
                <a:srgbClr val="A2A2A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CECEC"/>
                </a:solidFill>
                <a:latin typeface="Roboto Medium"/>
                <a:ea typeface="Roboto Medium"/>
                <a:cs typeface="Roboto Medium"/>
                <a:sym typeface="Roboto Medium"/>
              </a:rPr>
              <a:t>Sifting through the context to make the manual validation data</a:t>
            </a:r>
            <a:endParaRPr sz="2100">
              <a:solidFill>
                <a:srgbClr val="ECECE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4908263" y="3299975"/>
            <a:ext cx="35499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2A2A2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Andrew</a:t>
            </a:r>
            <a:endParaRPr sz="2600">
              <a:solidFill>
                <a:srgbClr val="A2A2A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CECEC"/>
                </a:solidFill>
                <a:latin typeface="Roboto Medium"/>
                <a:ea typeface="Roboto Medium"/>
                <a:cs typeface="Roboto Medium"/>
                <a:sym typeface="Roboto Medium"/>
              </a:rPr>
              <a:t>Standardizing and aggregating results into digestible analysis</a:t>
            </a:r>
            <a:endParaRPr sz="2100">
              <a:solidFill>
                <a:srgbClr val="ECECE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