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7" r:id="rId5"/>
    <p:sldId id="278" r:id="rId6"/>
    <p:sldId id="259" r:id="rId7"/>
    <p:sldId id="260" r:id="rId8"/>
    <p:sldId id="262" r:id="rId9"/>
    <p:sldId id="263" r:id="rId10"/>
    <p:sldId id="264" r:id="rId11"/>
    <p:sldId id="265" r:id="rId12"/>
    <p:sldId id="279" r:id="rId13"/>
    <p:sldId id="267" r:id="rId14"/>
    <p:sldId id="270" r:id="rId15"/>
    <p:sldId id="280" r:id="rId16"/>
    <p:sldId id="274" r:id="rId17"/>
    <p:sldId id="275" r:id="rId18"/>
    <p:sldId id="268" r:id="rId19"/>
    <p:sldId id="282" r:id="rId20"/>
    <p:sldId id="285" r:id="rId21"/>
    <p:sldId id="286"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E54C30-3152-467E-9F13-FA4D40E5B821}">
          <p14:sldIdLst>
            <p14:sldId id="256"/>
          </p14:sldIdLst>
        </p14:section>
        <p14:section name="Prep" id="{611A0539-AC51-4231-9B55-5DBD5938F6C3}">
          <p14:sldIdLst>
            <p14:sldId id="272"/>
          </p14:sldIdLst>
        </p14:section>
        <p14:section name="Mobile app" id="{F10E8501-78AB-4071-96AD-CBAAA3BEF65E}">
          <p14:sldIdLst>
            <p14:sldId id="257"/>
            <p14:sldId id="277"/>
            <p14:sldId id="278"/>
            <p14:sldId id="259"/>
            <p14:sldId id="260"/>
            <p14:sldId id="262"/>
            <p14:sldId id="263"/>
            <p14:sldId id="264"/>
            <p14:sldId id="265"/>
            <p14:sldId id="279"/>
            <p14:sldId id="267"/>
            <p14:sldId id="270"/>
            <p14:sldId id="280"/>
          </p14:sldIdLst>
        </p14:section>
        <p14:section name="Customer Email" id="{8604C43B-E4AF-443C-AB12-198977DE438D}">
          <p14:sldIdLst>
            <p14:sldId id="274"/>
          </p14:sldIdLst>
        </p14:section>
        <p14:section name="Claims Adjuster Email" id="{0A9FB2B8-943B-4A51-890B-AFDE32DA1005}">
          <p14:sldIdLst>
            <p14:sldId id="275"/>
          </p14:sldIdLst>
        </p14:section>
        <p14:section name="Web App" id="{BBE64271-D6B7-482F-A7CD-F72D0F99E2D6}">
          <p14:sldIdLst>
            <p14:sldId id="268"/>
            <p14:sldId id="282"/>
            <p14:sldId id="285"/>
            <p14:sldId id="286"/>
          </p14:sldIdLst>
        </p14:section>
        <p14:section name="Customer Email" id="{D3D823A7-0E07-43EE-8582-7EC023ED3045}">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4660"/>
  </p:normalViewPr>
  <p:slideViewPr>
    <p:cSldViewPr snapToGrid="0">
      <p:cViewPr varScale="1">
        <p:scale>
          <a:sx n="88" d="100"/>
          <a:sy n="88" d="100"/>
        </p:scale>
        <p:origin x="80" y="456"/>
      </p:cViewPr>
      <p:guideLst/>
    </p:cSldViewPr>
  </p:slideViewPr>
  <p:notesTextViewPr>
    <p:cViewPr>
      <p:scale>
        <a:sx n="1" d="1"/>
        <a:sy n="1" d="1"/>
      </p:scale>
      <p:origin x="0" y="0"/>
    </p:cViewPr>
  </p:notesTextViewPr>
  <p:sorterViewPr>
    <p:cViewPr>
      <p:scale>
        <a:sx n="100" d="100"/>
        <a:sy n="100"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51428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7858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65939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5703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78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94384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21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3700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67584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4367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13544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1097-5897-4723-9833-9D245DB06627}" type="datetimeFigureOut">
              <a:rPr lang="zh-CN" altLang="en-US" smtClean="0"/>
              <a:t>2016/10/5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101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ortal.offic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804671" y="2600325"/>
            <a:ext cx="6405753" cy="2651200"/>
          </a:xfrm>
        </p:spPr>
        <p:txBody>
          <a:bodyPr anchor="t">
            <a:normAutofit/>
          </a:bodyPr>
          <a:lstStyle/>
          <a:p>
            <a:pPr algn="l"/>
            <a:r>
              <a:rPr lang="en-US" altLang="zh-CN" sz="5400"/>
              <a:t>Demo Script</a:t>
            </a:r>
            <a:endParaRPr lang="zh-CN" altLang="en-US" sz="5400"/>
          </a:p>
        </p:txBody>
      </p:sp>
      <p:sp>
        <p:nvSpPr>
          <p:cNvPr id="3" name="副标题 2"/>
          <p:cNvSpPr>
            <a:spLocks noGrp="1"/>
          </p:cNvSpPr>
          <p:nvPr>
            <p:ph type="subTitle" idx="1"/>
          </p:nvPr>
        </p:nvSpPr>
        <p:spPr>
          <a:xfrm>
            <a:off x="804672" y="1300450"/>
            <a:ext cx="4167376" cy="1155525"/>
          </a:xfrm>
        </p:spPr>
        <p:txBody>
          <a:bodyPr anchor="b">
            <a:normAutofit/>
          </a:bodyPr>
          <a:lstStyle/>
          <a:p>
            <a:pPr algn="l"/>
            <a:r>
              <a:rPr lang="en-US" altLang="zh-CN" sz="2000"/>
              <a:t>Contoso Insurance</a:t>
            </a:r>
          </a:p>
          <a:p>
            <a:pPr algn="l"/>
            <a:r>
              <a:rPr lang="en-US" altLang="zh-CN" sz="2000"/>
              <a:t>Azure App Services Code Sample</a:t>
            </a:r>
            <a:endParaRPr lang="zh-CN" altLang="en-US" sz="2000"/>
          </a:p>
        </p:txBody>
      </p:sp>
    </p:spTree>
    <p:extLst>
      <p:ext uri="{BB962C8B-B14F-4D97-AF65-F5344CB8AC3E}">
        <p14:creationId xmlns:p14="http://schemas.microsoft.com/office/powerpoint/2010/main" val="1926404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driver’s license.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0"/>
            <a:ext cx="2246672" cy="3997637"/>
          </a:xfrm>
          <a:prstGeom prst="rect">
            <a:avLst/>
          </a:prstGeom>
        </p:spPr>
      </p:pic>
    </p:spTree>
    <p:extLst>
      <p:ext uri="{BB962C8B-B14F-4D97-AF65-F5344CB8AC3E}">
        <p14:creationId xmlns:p14="http://schemas.microsoft.com/office/powerpoint/2010/main" val="204415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a:solidFill>
                  <a:schemeClr val="bg1"/>
                </a:solidFill>
              </a:rPr>
              <a:t>Enter a phone number for the 2</a:t>
            </a:r>
            <a:r>
              <a:rPr lang="en-US" altLang="zh-CN" sz="2600" baseline="30000">
                <a:solidFill>
                  <a:schemeClr val="bg1"/>
                </a:solidFill>
              </a:rPr>
              <a:t>nd</a:t>
            </a:r>
            <a:r>
              <a:rPr lang="en-US" altLang="zh-CN" sz="2600">
                <a:solidFill>
                  <a:schemeClr val="bg1"/>
                </a:solidFill>
              </a:rPr>
              <a:t> party.</a:t>
            </a:r>
            <a:br>
              <a:rPr lang="en-US" altLang="zh-CN" sz="2600">
                <a:solidFill>
                  <a:schemeClr val="bg1"/>
                </a:solidFill>
              </a:rPr>
            </a:br>
            <a:br>
              <a:rPr lang="en-US" altLang="zh-CN" sz="2600">
                <a:solidFill>
                  <a:schemeClr val="bg1"/>
                </a:solidFill>
              </a:rPr>
            </a:br>
            <a:r>
              <a:rPr lang="en-US" altLang="zh-CN" sz="260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370" cy="3993541"/>
          </a:xfrm>
          <a:prstGeom prst="rect">
            <a:avLst/>
          </a:prstGeom>
        </p:spPr>
      </p:pic>
    </p:spTree>
    <p:extLst>
      <p:ext uri="{BB962C8B-B14F-4D97-AF65-F5344CB8AC3E}">
        <p14:creationId xmlns:p14="http://schemas.microsoft.com/office/powerpoint/2010/main" val="164735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lnSpc>
                <a:spcPct val="70000"/>
              </a:lnSpc>
            </a:pPr>
            <a:r>
              <a:rPr lang="en-US" altLang="zh-CN" sz="2800" dirty="0">
                <a:solidFill>
                  <a:schemeClr val="bg1"/>
                </a:solidFill>
              </a:rPr>
              <a:t>Click the plus button, click the camera button and select a claim image. </a:t>
            </a:r>
            <a:br>
              <a:rPr lang="en-US" altLang="zh-CN" sz="2800" dirty="0">
                <a:solidFill>
                  <a:schemeClr val="bg1"/>
                </a:solidFill>
              </a:rPr>
            </a:br>
            <a:r>
              <a:rPr lang="en-US" altLang="zh-CN" sz="2800" dirty="0">
                <a:solidFill>
                  <a:schemeClr val="bg1"/>
                </a:solidFill>
              </a:rPr>
              <a:t>Repeat this to add multiple claim images.</a:t>
            </a:r>
            <a:br>
              <a:rPr lang="en-US" altLang="zh-CN" sz="2800" dirty="0">
                <a:solidFill>
                  <a:schemeClr val="bg1"/>
                </a:solidFill>
              </a:rPr>
            </a:br>
            <a:r>
              <a:rPr lang="en-US" altLang="zh-CN" sz="2800" dirty="0">
                <a:solidFill>
                  <a:schemeClr val="bg1"/>
                </a:solidFill>
              </a:rPr>
              <a:t>Click the next icon.</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7840" y="314708"/>
            <a:ext cx="2250493" cy="4000877"/>
          </a:xfrm>
          <a:prstGeom prst="rect">
            <a:avLst/>
          </a:prstGeom>
        </p:spPr>
      </p:pic>
      <p:pic>
        <p:nvPicPr>
          <p:cNvPr id="12"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21840" y="314708"/>
            <a:ext cx="2252321" cy="4004130"/>
          </a:xfrm>
          <a:prstGeom prst="rect">
            <a:avLst/>
          </a:prstGeom>
        </p:spPr>
      </p:pic>
    </p:spTree>
    <p:extLst>
      <p:ext uri="{BB962C8B-B14F-4D97-AF65-F5344CB8AC3E}">
        <p14:creationId xmlns:p14="http://schemas.microsoft.com/office/powerpoint/2010/main" val="8331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3600" dirty="0">
                <a:solidFill>
                  <a:schemeClr val="bg1"/>
                </a:solidFill>
              </a:rPr>
              <a:t>Add a Claim Description. </a:t>
            </a:r>
            <a:br>
              <a:rPr lang="en-US" altLang="zh-CN" sz="3600" dirty="0">
                <a:solidFill>
                  <a:schemeClr val="bg1"/>
                </a:solidFill>
              </a:rPr>
            </a:br>
            <a:r>
              <a:rPr lang="en-US" altLang="zh-CN" sz="3600" dirty="0">
                <a:solidFill>
                  <a:schemeClr val="bg1"/>
                </a:solidFill>
              </a:rPr>
              <a:t>Click Done.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429" cy="3993646"/>
          </a:xfrm>
          <a:prstGeom prst="rect">
            <a:avLst/>
          </a:prstGeom>
        </p:spPr>
      </p:pic>
    </p:spTree>
    <p:extLst>
      <p:ext uri="{BB962C8B-B14F-4D97-AF65-F5344CB8AC3E}">
        <p14:creationId xmlns:p14="http://schemas.microsoft.com/office/powerpoint/2010/main" val="346015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621" y="492573"/>
            <a:ext cx="3307947" cy="5880796"/>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a:solidFill>
                  <a:schemeClr val="bg1"/>
                </a:solidFill>
              </a:rPr>
              <a:t>Click the next icon to submit the claim.</a:t>
            </a:r>
          </a:p>
        </p:txBody>
      </p:sp>
    </p:spTree>
    <p:extLst>
      <p:ext uri="{BB962C8B-B14F-4D97-AF65-F5344CB8AC3E}">
        <p14:creationId xmlns:p14="http://schemas.microsoft.com/office/powerpoint/2010/main" val="415717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4014" r="7237" b="27452"/>
          <a:stretch/>
        </p:blipFill>
        <p:spPr>
          <a:xfrm>
            <a:off x="4818888" y="10"/>
            <a:ext cx="7373112" cy="6857989"/>
          </a:xfrm>
          <a:prstGeom prst="rect">
            <a:avLst/>
          </a:prstGeom>
        </p:spPr>
      </p:pic>
      <p:sp>
        <p:nvSpPr>
          <p:cNvPr id="15"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r>
              <a:rPr lang="en-US" altLang="zh-CN" sz="5400" dirty="0"/>
              <a:t>Click the Close button.</a:t>
            </a:r>
          </a:p>
        </p:txBody>
      </p:sp>
    </p:spTree>
    <p:extLst>
      <p:ext uri="{BB962C8B-B14F-4D97-AF65-F5344CB8AC3E}">
        <p14:creationId xmlns:p14="http://schemas.microsoft.com/office/powerpoint/2010/main" val="25029201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customer’s Microsoft Account you logged into the mobile app with. </a:t>
            </a:r>
          </a:p>
          <a:p>
            <a:pPr marL="0" indent="0">
              <a:lnSpc>
                <a:spcPct val="80000"/>
              </a:lnSpc>
              <a:buNone/>
            </a:pPr>
            <a:endParaRPr lang="en-US" sz="2000"/>
          </a:p>
          <a:p>
            <a:pPr marL="0" indent="0">
              <a:lnSpc>
                <a:spcPct val="80000"/>
              </a:lnSpc>
              <a:buNone/>
            </a:pPr>
            <a:r>
              <a:rPr lang="en-US" sz="2000"/>
              <a:t>(Ex: </a:t>
            </a:r>
            <a:r>
              <a:rPr lang="en-US" sz="2000">
                <a:hlinkClick r:id="rId2"/>
              </a:rPr>
              <a:t>https://www.outlook.com</a:t>
            </a:r>
            <a:r>
              <a:rPr lang="en-US" sz="2000"/>
              <a:t> )</a:t>
            </a:r>
          </a:p>
          <a:p>
            <a:pPr marL="0" indent="0">
              <a:lnSpc>
                <a:spcPct val="80000"/>
              </a:lnSpc>
              <a:buNone/>
            </a:pPr>
            <a:endParaRPr lang="en-US" sz="2000"/>
          </a:p>
          <a:p>
            <a:pPr marL="0" indent="0">
              <a:lnSpc>
                <a:spcPct val="80000"/>
              </a:lnSpc>
              <a:buNone/>
            </a:pPr>
            <a:r>
              <a:rPr lang="en-US" sz="2000"/>
              <a:t>View the email sent to the customer.</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email will state that.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email will state that.</a:t>
            </a:r>
          </a:p>
          <a:p>
            <a:pPr marL="0" indent="0">
              <a:lnSpc>
                <a:spcPct val="80000"/>
              </a:lnSpc>
              <a:buNone/>
            </a:pPr>
            <a:endParaRPr lang="en-US" sz="2000"/>
          </a:p>
        </p:txBody>
      </p:sp>
    </p:spTree>
    <p:extLst>
      <p:ext uri="{BB962C8B-B14F-4D97-AF65-F5344CB8AC3E}">
        <p14:creationId xmlns:p14="http://schemas.microsoft.com/office/powerpoint/2010/main" val="8445533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Claims Adjuster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claim adjuster’s Organizational Account. </a:t>
            </a:r>
          </a:p>
          <a:p>
            <a:pPr marL="0" indent="0">
              <a:lnSpc>
                <a:spcPct val="80000"/>
              </a:lnSpc>
              <a:buNone/>
            </a:pPr>
            <a:endParaRPr lang="en-US" sz="2000"/>
          </a:p>
          <a:p>
            <a:pPr marL="0" indent="0">
              <a:lnSpc>
                <a:spcPct val="80000"/>
              </a:lnSpc>
              <a:buNone/>
            </a:pPr>
            <a:r>
              <a:rPr lang="en-US" sz="2000"/>
              <a:t>(Ex: </a:t>
            </a:r>
            <a:r>
              <a:rPr lang="en-US" sz="2000">
                <a:hlinkClick r:id="rId2"/>
              </a:rPr>
              <a:t>https://portal.office.com</a:t>
            </a:r>
            <a:r>
              <a:rPr lang="en-US" sz="2000"/>
              <a:t> )</a:t>
            </a:r>
          </a:p>
          <a:p>
            <a:pPr marL="0" indent="0">
              <a:lnSpc>
                <a:spcPct val="80000"/>
              </a:lnSpc>
              <a:buNone/>
            </a:pPr>
            <a:endParaRPr lang="en-US" sz="2000"/>
          </a:p>
          <a:p>
            <a:pPr marL="0" indent="0">
              <a:lnSpc>
                <a:spcPct val="80000"/>
              </a:lnSpc>
              <a:buNone/>
            </a:pPr>
            <a:r>
              <a:rPr lang="en-US" sz="2000"/>
              <a:t>View the email sent to the claims adjuster and click the link in the email to open the web app and view the claim detail.</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a:t>
            </a:r>
            <a:r>
              <a:rPr lang="en-US" sz="2000" b="1"/>
              <a:t>claims adjuster will not receive an email</a:t>
            </a:r>
            <a:r>
              <a:rPr lang="en-US" sz="2000"/>
              <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a:t>
            </a:r>
            <a:r>
              <a:rPr lang="en-US" sz="2000" b="1"/>
              <a:t>claims adjuster will receive an email</a:t>
            </a:r>
            <a:r>
              <a:rPr lang="en-US" sz="2000"/>
              <a:t>.</a:t>
            </a:r>
          </a:p>
          <a:p>
            <a:pPr marL="0" indent="0">
              <a:lnSpc>
                <a:spcPct val="80000"/>
              </a:lnSpc>
              <a:buNone/>
            </a:pPr>
            <a:endParaRPr lang="en-US" sz="2000"/>
          </a:p>
        </p:txBody>
      </p:sp>
    </p:spTree>
    <p:extLst>
      <p:ext uri="{BB962C8B-B14F-4D97-AF65-F5344CB8AC3E}">
        <p14:creationId xmlns:p14="http://schemas.microsoft.com/office/powerpoint/2010/main" val="22428805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a:blip r:embed="rId2"/>
          <a:stretch>
            <a:fillRect/>
          </a:stretch>
        </p:blipFill>
        <p:spPr>
          <a:xfrm>
            <a:off x="5153822" y="1098271"/>
            <a:ext cx="6553545" cy="4669399"/>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DETAILS tab.</a:t>
            </a:r>
          </a:p>
        </p:txBody>
      </p:sp>
    </p:spTree>
    <p:extLst>
      <p:ext uri="{BB962C8B-B14F-4D97-AF65-F5344CB8AC3E}">
        <p14:creationId xmlns:p14="http://schemas.microsoft.com/office/powerpoint/2010/main" val="16303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stretch>
            <a:fillRect/>
          </a:stretch>
        </p:blipFill>
        <p:spPr>
          <a:xfrm>
            <a:off x="5153822" y="500260"/>
            <a:ext cx="6553545" cy="5865422"/>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2</a:t>
            </a:r>
            <a:r>
              <a:rPr lang="en-US" altLang="zh-CN" sz="4800" baseline="30000" dirty="0">
                <a:solidFill>
                  <a:schemeClr val="bg1"/>
                </a:solidFill>
              </a:rPr>
              <a:t>nd</a:t>
            </a:r>
            <a:r>
              <a:rPr lang="en-US" altLang="zh-CN" sz="4800" dirty="0">
                <a:solidFill>
                  <a:schemeClr val="bg1"/>
                </a:solidFill>
              </a:rPr>
              <a:t> PARTY tab. </a:t>
            </a:r>
          </a:p>
        </p:txBody>
      </p:sp>
    </p:spTree>
    <p:extLst>
      <p:ext uri="{BB962C8B-B14F-4D97-AF65-F5344CB8AC3E}">
        <p14:creationId xmlns:p14="http://schemas.microsoft.com/office/powerpoint/2010/main" val="41228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Prepare the demo</a:t>
            </a:r>
          </a:p>
        </p:txBody>
      </p:sp>
      <p:sp>
        <p:nvSpPr>
          <p:cNvPr id="3" name="Content Placeholder 2"/>
          <p:cNvSpPr>
            <a:spLocks noGrp="1"/>
          </p:cNvSpPr>
          <p:nvPr>
            <p:ph idx="1"/>
          </p:nvPr>
        </p:nvSpPr>
        <p:spPr>
          <a:xfrm>
            <a:off x="838201" y="2022601"/>
            <a:ext cx="10515598" cy="4154361"/>
          </a:xfrm>
        </p:spPr>
        <p:txBody>
          <a:bodyPr>
            <a:normAutofit/>
          </a:bodyPr>
          <a:lstStyle/>
          <a:p>
            <a:r>
              <a:rPr lang="en-US" sz="2000"/>
              <a:t>Setup the demo according to the instructions in the README.md file in the GitHub repository.</a:t>
            </a:r>
          </a:p>
          <a:p>
            <a:r>
              <a:rPr lang="en-US" sz="2000"/>
              <a:t>Copy the following directories to the Mac machine where you will run the iOS Simulator:</a:t>
            </a:r>
          </a:p>
          <a:p>
            <a:pPr lvl="1"/>
            <a:r>
              <a:rPr lang="fr-FR" sz="2000"/>
              <a:t>/Images/Mobile App Crash Images</a:t>
            </a:r>
          </a:p>
          <a:p>
            <a:pPr lvl="1"/>
            <a:r>
              <a:rPr lang="en-US" sz="2000"/>
              <a:t>/Images/Mobile App OCR Images</a:t>
            </a:r>
          </a:p>
          <a:p>
            <a:r>
              <a:rPr lang="en-US" sz="2000"/>
              <a:t>When the iOS Simulator loads the app for the first time; close the app, then drag the images from the folders you copied to the Mac machine and drop them into the simulator.  This loads the sample images used in the demo into the Pictures app and makes them available in the demo.</a:t>
            </a:r>
          </a:p>
        </p:txBody>
      </p:sp>
    </p:spTree>
    <p:extLst>
      <p:ext uri="{BB962C8B-B14F-4D97-AF65-F5344CB8AC3E}">
        <p14:creationId xmlns:p14="http://schemas.microsoft.com/office/powerpoint/2010/main" val="35720041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2400" dirty="0">
                <a:solidFill>
                  <a:schemeClr val="bg1"/>
                </a:solidFill>
              </a:rPr>
              <a:t>Select the DAMAGE ASSESSMENT value</a:t>
            </a:r>
            <a:br>
              <a:rPr lang="en-US" altLang="zh-CN" sz="2400" dirty="0">
                <a:solidFill>
                  <a:schemeClr val="bg1"/>
                </a:solidFill>
              </a:rPr>
            </a:br>
            <a:r>
              <a:rPr lang="en-US" altLang="zh-CN" sz="2400" dirty="0">
                <a:solidFill>
                  <a:schemeClr val="bg1"/>
                </a:solidFill>
              </a:rPr>
              <a:t>Click APPROVE or REJECT</a:t>
            </a:r>
            <a:br>
              <a:rPr lang="en-US" altLang="zh-CN" sz="2400" dirty="0">
                <a:solidFill>
                  <a:schemeClr val="bg1"/>
                </a:solidFill>
              </a:rPr>
            </a:br>
            <a:r>
              <a:rPr lang="en-US" altLang="zh-CN" sz="2400" dirty="0">
                <a:solidFill>
                  <a:schemeClr val="bg1"/>
                </a:solidFill>
              </a:rPr>
              <a:t>Click OK</a:t>
            </a:r>
          </a:p>
        </p:txBody>
      </p:sp>
      <p:pic>
        <p:nvPicPr>
          <p:cNvPr id="10" name="Content Placeholder 3"/>
          <p:cNvPicPr>
            <a:picLocks noChangeAspect="1"/>
          </p:cNvPicPr>
          <p:nvPr/>
        </p:nvPicPr>
        <p:blipFill>
          <a:blip r:embed="rId2"/>
          <a:stretch>
            <a:fillRect/>
          </a:stretch>
        </p:blipFill>
        <p:spPr>
          <a:xfrm>
            <a:off x="6934087" y="557458"/>
            <a:ext cx="4184865" cy="1308167"/>
          </a:xfrm>
          <a:prstGeom prst="rect">
            <a:avLst/>
          </a:prstGeom>
        </p:spPr>
      </p:pic>
      <p:pic>
        <p:nvPicPr>
          <p:cNvPr id="11" name="Picture 10"/>
          <p:cNvPicPr>
            <a:picLocks noChangeAspect="1"/>
          </p:cNvPicPr>
          <p:nvPr/>
        </p:nvPicPr>
        <p:blipFill>
          <a:blip r:embed="rId3"/>
          <a:stretch>
            <a:fillRect/>
          </a:stretch>
        </p:blipFill>
        <p:spPr>
          <a:xfrm>
            <a:off x="1073049" y="605085"/>
            <a:ext cx="3949903" cy="1212912"/>
          </a:xfrm>
          <a:prstGeom prst="rect">
            <a:avLst/>
          </a:prstGeom>
        </p:spPr>
      </p:pic>
      <p:pic>
        <p:nvPicPr>
          <p:cNvPr id="12" name="Picture 11"/>
          <p:cNvPicPr>
            <a:picLocks noChangeAspect="1"/>
          </p:cNvPicPr>
          <p:nvPr/>
        </p:nvPicPr>
        <p:blipFill>
          <a:blip r:embed="rId4"/>
          <a:stretch>
            <a:fillRect/>
          </a:stretch>
        </p:blipFill>
        <p:spPr>
          <a:xfrm>
            <a:off x="6934087" y="2363822"/>
            <a:ext cx="4191215" cy="1301817"/>
          </a:xfrm>
          <a:prstGeom prst="rect">
            <a:avLst/>
          </a:prstGeom>
        </p:spPr>
      </p:pic>
      <p:pic>
        <p:nvPicPr>
          <p:cNvPr id="13" name="Picture 12"/>
          <p:cNvPicPr>
            <a:picLocks noChangeAspect="1"/>
          </p:cNvPicPr>
          <p:nvPr/>
        </p:nvPicPr>
        <p:blipFill>
          <a:blip r:embed="rId5"/>
          <a:stretch>
            <a:fillRect/>
          </a:stretch>
        </p:blipFill>
        <p:spPr>
          <a:xfrm>
            <a:off x="1663629" y="2465427"/>
            <a:ext cx="2768742" cy="1098606"/>
          </a:xfrm>
          <a:prstGeom prst="rect">
            <a:avLst/>
          </a:prstGeom>
        </p:spPr>
      </p:pic>
    </p:spTree>
    <p:extLst>
      <p:ext uri="{BB962C8B-B14F-4D97-AF65-F5344CB8AC3E}">
        <p14:creationId xmlns:p14="http://schemas.microsoft.com/office/powerpoint/2010/main" val="204554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171192" y="2787246"/>
            <a:ext cx="4908263" cy="29694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dirty="0"/>
              <a:t>Search For Additional Claims</a:t>
            </a:r>
          </a:p>
        </p:txBody>
      </p:sp>
      <p:sp>
        <p:nvSpPr>
          <p:cNvPr id="3" name="Content Placeholder 2"/>
          <p:cNvSpPr>
            <a:spLocks noGrp="1"/>
          </p:cNvSpPr>
          <p:nvPr>
            <p:ph idx="1"/>
          </p:nvPr>
        </p:nvSpPr>
        <p:spPr>
          <a:xfrm>
            <a:off x="1" y="2012865"/>
            <a:ext cx="6082748" cy="4164098"/>
          </a:xfrm>
        </p:spPr>
        <p:txBody>
          <a:bodyPr anchor="ctr">
            <a:normAutofit/>
          </a:bodyPr>
          <a:lstStyle/>
          <a:p>
            <a:r>
              <a:rPr lang="en-US" sz="2000" dirty="0">
                <a:solidFill>
                  <a:schemeClr val="bg1"/>
                </a:solidFill>
              </a:rPr>
              <a:t>Open the </a:t>
            </a:r>
            <a:br>
              <a:rPr lang="en-US" sz="2000" dirty="0">
                <a:solidFill>
                  <a:schemeClr val="bg1"/>
                </a:solidFill>
              </a:rPr>
            </a:br>
            <a:r>
              <a:rPr lang="en-US" sz="2000" dirty="0">
                <a:solidFill>
                  <a:schemeClr val="bg1"/>
                </a:solidFill>
              </a:rPr>
              <a:t>https://&lt;YOUR WEB SITE&gt;.azurewebsites.net/claims/  page in the web browser.</a:t>
            </a:r>
          </a:p>
          <a:p>
            <a:r>
              <a:rPr lang="en-US" sz="2000" dirty="0">
                <a:solidFill>
                  <a:schemeClr val="bg1"/>
                </a:solidFill>
              </a:rPr>
              <a:t>(Optional) Input search criteria</a:t>
            </a:r>
          </a:p>
          <a:p>
            <a:r>
              <a:rPr lang="en-US" sz="2000" dirty="0">
                <a:solidFill>
                  <a:schemeClr val="bg1"/>
                </a:solidFill>
              </a:rPr>
              <a:t>Click SEARCH</a:t>
            </a:r>
          </a:p>
          <a:p>
            <a:r>
              <a:rPr lang="en-US" sz="2000" dirty="0">
                <a:solidFill>
                  <a:schemeClr val="bg1"/>
                </a:solidFill>
              </a:rPr>
              <a:t>Click a claim ID to open the detail page for the claim</a:t>
            </a:r>
          </a:p>
        </p:txBody>
      </p:sp>
    </p:spTree>
    <p:extLst>
      <p:ext uri="{BB962C8B-B14F-4D97-AF65-F5344CB8AC3E}">
        <p14:creationId xmlns:p14="http://schemas.microsoft.com/office/powerpoint/2010/main" val="2343861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buNone/>
            </a:pPr>
            <a:r>
              <a:rPr lang="en-US" sz="2000" dirty="0"/>
              <a:t>In a web browser, open the email Inbox for the customer’s Microsoft Account you logged into the mobile app with. </a:t>
            </a:r>
          </a:p>
          <a:p>
            <a:pPr marL="0" indent="0">
              <a:buNone/>
            </a:pPr>
            <a:endParaRPr lang="en-US" sz="2000" dirty="0"/>
          </a:p>
          <a:p>
            <a:pPr marL="0" indent="0">
              <a:buNone/>
            </a:pPr>
            <a:r>
              <a:rPr lang="en-US" sz="2000" dirty="0"/>
              <a:t>(Ex: </a:t>
            </a:r>
            <a:r>
              <a:rPr lang="en-US" sz="2000" dirty="0">
                <a:hlinkClick r:id="rId2"/>
              </a:rPr>
              <a:t>https://www.outlook.com</a:t>
            </a:r>
            <a:r>
              <a:rPr lang="en-US" sz="2000" dirty="0"/>
              <a:t> )</a:t>
            </a:r>
          </a:p>
          <a:p>
            <a:pPr marL="0" indent="0">
              <a:buNone/>
            </a:pPr>
            <a:endParaRPr lang="en-US" sz="2000" dirty="0"/>
          </a:p>
          <a:p>
            <a:pPr marL="0" indent="0">
              <a:buNone/>
            </a:pPr>
            <a:r>
              <a:rPr lang="en-US" sz="2000" dirty="0"/>
              <a:t>View the email that indicates if the claim was manually approved or rejected.</a:t>
            </a:r>
          </a:p>
          <a:p>
            <a:pPr marL="0" indent="0">
              <a:buNone/>
            </a:pPr>
            <a:endParaRPr lang="en-US" sz="2000" dirty="0"/>
          </a:p>
        </p:txBody>
      </p:sp>
    </p:spTree>
    <p:extLst>
      <p:ext uri="{BB962C8B-B14F-4D97-AF65-F5344CB8AC3E}">
        <p14:creationId xmlns:p14="http://schemas.microsoft.com/office/powerpoint/2010/main" val="33594864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586" r="9090" b="22537"/>
          <a:stretch/>
        </p:blipFill>
        <p:spPr>
          <a:xfrm>
            <a:off x="7379797" y="10"/>
            <a:ext cx="4812202" cy="6857989"/>
          </a:xfrm>
          <a:prstGeom prst="rect">
            <a:avLst/>
          </a:prstGeom>
        </p:spPr>
      </p:pic>
      <p:sp>
        <p:nvSpPr>
          <p:cNvPr id="2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pPr>
              <a:lnSpc>
                <a:spcPct val="70000"/>
              </a:lnSpc>
            </a:pPr>
            <a:r>
              <a:rPr lang="en-US" altLang="zh-CN" sz="3800"/>
              <a:t>Open the Contoso Insurance mobile app</a:t>
            </a:r>
            <a:br>
              <a:rPr lang="en-US" altLang="zh-CN" sz="3800"/>
            </a:br>
            <a:br>
              <a:rPr lang="en-US" altLang="zh-CN" sz="3800"/>
            </a:br>
            <a:r>
              <a:rPr lang="en-US" altLang="zh-CN" sz="3800"/>
              <a:t>Click OK</a:t>
            </a:r>
            <a:br>
              <a:rPr lang="en-US" altLang="zh-CN" sz="3800"/>
            </a:br>
            <a:br>
              <a:rPr lang="en-US" altLang="zh-CN" sz="3800"/>
            </a:br>
            <a:endParaRPr lang="en-US" altLang="zh-CN" sz="3800"/>
          </a:p>
        </p:txBody>
      </p:sp>
    </p:spTree>
    <p:extLst>
      <p:ext uri="{BB962C8B-B14F-4D97-AF65-F5344CB8AC3E}">
        <p14:creationId xmlns:p14="http://schemas.microsoft.com/office/powerpoint/2010/main" val="40274560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4"/>
          <p:cNvPicPr>
            <a:picLocks noChangeAspect="1"/>
          </p:cNvPicPr>
          <p:nvPr/>
        </p:nvPicPr>
        <p:blipFill rotWithShape="1">
          <a:blip r:embed="rId2"/>
          <a:srcRect/>
          <a:stretch/>
        </p:blipFill>
        <p:spPr>
          <a:xfrm>
            <a:off x="9290172" y="1828800"/>
            <a:ext cx="1188243"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图片 4"/>
          <p:cNvPicPr>
            <a:picLocks noChangeAspect="1"/>
          </p:cNvPicPr>
          <p:nvPr/>
        </p:nvPicPr>
        <p:blipFill rotWithShape="1">
          <a:blip r:embed="rId3"/>
          <a:srcRect/>
          <a:stretch/>
        </p:blipFill>
        <p:spPr>
          <a:xfrm>
            <a:off x="6908801" y="4102100"/>
            <a:ext cx="3627874"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4" name="Straight Arrow Connector 3"/>
          <p:cNvCxnSpPr/>
          <p:nvPr/>
        </p:nvCxnSpPr>
        <p:spPr>
          <a:xfrm flipH="1" flipV="1">
            <a:off x="10472541" y="1923374"/>
            <a:ext cx="315475" cy="132588"/>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标题 1"/>
          <p:cNvSpPr>
            <a:spLocks noGrp="1"/>
          </p:cNvSpPr>
          <p:nvPr>
            <p:ph type="title"/>
          </p:nvPr>
        </p:nvSpPr>
        <p:spPr>
          <a:xfrm>
            <a:off x="838200" y="365125"/>
            <a:ext cx="10515600" cy="1325563"/>
          </a:xfrm>
        </p:spPr>
        <p:txBody>
          <a:bodyPr>
            <a:normAutofit/>
          </a:bodyPr>
          <a:lstStyle/>
          <a:p>
            <a:r>
              <a:rPr lang="en-US" altLang="zh-CN"/>
              <a:t>Configure Mobile App</a:t>
            </a:r>
            <a:endParaRPr lang="zh-CN" altLang="en-US"/>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a:solidFill>
                  <a:schemeClr val="bg1"/>
                </a:solidFill>
              </a:rPr>
              <a:t>Click the Settings icon</a:t>
            </a:r>
            <a:endParaRPr lang="zh-CN" altLang="en-US" sz="2000">
              <a:solidFill>
                <a:schemeClr val="bg1"/>
              </a:solidFill>
            </a:endParaRPr>
          </a:p>
          <a:p>
            <a:r>
              <a:rPr lang="en-US" sz="2000">
                <a:solidFill>
                  <a:schemeClr val="bg1"/>
                </a:solidFill>
              </a:rPr>
              <a:t>Set the APP SERVICE URL to the API App you created during setup.</a:t>
            </a:r>
          </a:p>
          <a:p>
            <a:r>
              <a:rPr lang="en-US" sz="2000">
                <a:solidFill>
                  <a:schemeClr val="bg1"/>
                </a:solidFill>
              </a:rPr>
              <a:t>Click Save.</a:t>
            </a:r>
          </a:p>
        </p:txBody>
      </p:sp>
    </p:spTree>
    <p:extLst>
      <p:ext uri="{BB962C8B-B14F-4D97-AF65-F5344CB8AC3E}">
        <p14:creationId xmlns:p14="http://schemas.microsoft.com/office/powerpoint/2010/main" val="2178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en-US" altLang="zh-CN" dirty="0"/>
              <a:t>Sign In</a:t>
            </a:r>
            <a:endParaRPr lang="zh-CN" altLang="en-US" dirty="0"/>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dirty="0">
                <a:solidFill>
                  <a:schemeClr val="bg1"/>
                </a:solidFill>
              </a:rPr>
              <a:t>Click the LOGIN button.</a:t>
            </a:r>
          </a:p>
        </p:txBody>
      </p:sp>
      <p:pic>
        <p:nvPicPr>
          <p:cNvPr id="9" name="Content Placeholder 4"/>
          <p:cNvPicPr>
            <a:picLocks noChangeAspect="1"/>
          </p:cNvPicPr>
          <p:nvPr/>
        </p:nvPicPr>
        <p:blipFill rotWithShape="1">
          <a:blip r:embed="rId2"/>
          <a:srcRect r="-1" b="36774"/>
          <a:stretch/>
        </p:blipFill>
        <p:spPr>
          <a:xfrm>
            <a:off x="7760472" y="2015406"/>
            <a:ext cx="4057815" cy="4561005"/>
          </a:xfrm>
          <a:prstGeom prst="rect">
            <a:avLst/>
          </a:prstGeom>
          <a:effectLst/>
        </p:spPr>
      </p:pic>
    </p:spTree>
    <p:extLst>
      <p:ext uri="{BB962C8B-B14F-4D97-AF65-F5344CB8AC3E}">
        <p14:creationId xmlns:p14="http://schemas.microsoft.com/office/powerpoint/2010/main" val="161666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内容占位符 3"/>
          <p:cNvPicPr>
            <a:picLocks noChangeAspect="1"/>
          </p:cNvPicPr>
          <p:nvPr/>
        </p:nvPicPr>
        <p:blipFill>
          <a:blip r:embed="rId2"/>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pPr>
              <a:lnSpc>
                <a:spcPct val="70000"/>
              </a:lnSpc>
            </a:pPr>
            <a:br>
              <a:rPr lang="en-US" altLang="zh-CN" sz="3700">
                <a:solidFill>
                  <a:schemeClr val="bg1"/>
                </a:solidFill>
              </a:rPr>
            </a:br>
            <a:r>
              <a:rPr lang="en-US" altLang="zh-CN" sz="3700">
                <a:solidFill>
                  <a:schemeClr val="bg1"/>
                </a:solidFill>
              </a:rPr>
              <a:t>Sign in</a:t>
            </a:r>
            <a:br>
              <a:rPr lang="en-US" altLang="zh-CN" sz="3700">
                <a:solidFill>
                  <a:schemeClr val="bg1"/>
                </a:solidFill>
              </a:rPr>
            </a:br>
            <a:endParaRPr lang="zh-CN" altLang="en-US" sz="3700">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dirty="0">
                <a:solidFill>
                  <a:schemeClr val="bg1"/>
                </a:solidFill>
              </a:rPr>
              <a:t>Enter the customer account credentials</a:t>
            </a:r>
          </a:p>
          <a:p>
            <a:r>
              <a:rPr lang="en-US" altLang="zh-CN" sz="2000" dirty="0">
                <a:solidFill>
                  <a:schemeClr val="bg1"/>
                </a:solidFill>
              </a:rPr>
              <a:t>Click Sign in.</a:t>
            </a:r>
          </a:p>
          <a:p>
            <a:endParaRPr lang="en-US" altLang="zh-CN" sz="2000" dirty="0">
              <a:solidFill>
                <a:schemeClr val="bg1"/>
              </a:solidFill>
            </a:endParaRPr>
          </a:p>
          <a:p>
            <a:pPr marL="0" indent="0">
              <a:buNone/>
            </a:pPr>
            <a:r>
              <a:rPr lang="en-US" altLang="zh-CN" sz="2000" dirty="0">
                <a:solidFill>
                  <a:schemeClr val="bg1"/>
                </a:solidFill>
              </a:rPr>
              <a:t>NOTE: This account needs to be a Microsoft Account that you set up as part of the demo setup process.</a:t>
            </a:r>
            <a:endParaRPr lang="en-US" sz="2000" dirty="0">
              <a:solidFill>
                <a:schemeClr val="bg1"/>
              </a:solidFill>
            </a:endParaRPr>
          </a:p>
        </p:txBody>
      </p:sp>
    </p:spTree>
    <p:extLst>
      <p:ext uri="{BB962C8B-B14F-4D97-AF65-F5344CB8AC3E}">
        <p14:creationId xmlns:p14="http://schemas.microsoft.com/office/powerpoint/2010/main" val="37076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r>
              <a:rPr lang="en-US" altLang="zh-CN">
                <a:solidFill>
                  <a:schemeClr val="bg1"/>
                </a:solidFill>
              </a:rPr>
              <a:t>Select Vehicle</a:t>
            </a:r>
            <a:endParaRPr lang="zh-CN" altLang="en-US">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a:solidFill>
                  <a:schemeClr val="bg1"/>
                </a:solidFill>
              </a:rPr>
              <a:t>Select a vehicle.</a:t>
            </a:r>
          </a:p>
          <a:p>
            <a:r>
              <a:rPr lang="en-US" altLang="zh-CN" sz="2000">
                <a:solidFill>
                  <a:schemeClr val="bg1"/>
                </a:solidFill>
              </a:rPr>
              <a:t>Click the next icon.</a:t>
            </a:r>
            <a:endParaRPr lang="zh-CN" alt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281490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9750" y="304368"/>
            <a:ext cx="2248670" cy="3997637"/>
          </a:xfrm>
          <a:prstGeom prst="rect">
            <a:avLst/>
          </a:prstGeom>
        </p:spPr>
      </p:pic>
      <p:cxnSp>
        <p:nvCxnSpPr>
          <p:cNvPr id="41" name="Straight Connector 4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959" y="307729"/>
            <a:ext cx="2248670" cy="3997637"/>
          </a:xfrm>
          <a:prstGeom prst="rect">
            <a:avLst/>
          </a:prstGeom>
        </p:spPr>
      </p:pic>
      <p:sp>
        <p:nvSpPr>
          <p:cNvPr id="2" name="标题 1"/>
          <p:cNvSpPr>
            <a:spLocks noGrp="1"/>
          </p:cNvSpPr>
          <p:nvPr>
            <p:ph type="title"/>
          </p:nvPr>
        </p:nvSpPr>
        <p:spPr>
          <a:xfrm>
            <a:off x="527538" y="4723076"/>
            <a:ext cx="11139854" cy="938254"/>
          </a:xfrm>
        </p:spPr>
        <p:txBody>
          <a:bodyPr vert="horz" lIns="91440" tIns="45720" rIns="91440" bIns="45720" rtlCol="0" anchor="b">
            <a:normAutofit/>
          </a:bodyPr>
          <a:lstStyle/>
          <a:p>
            <a:pPr algn="ctr">
              <a:lnSpc>
                <a:spcPct val="70000"/>
              </a:lnSpc>
            </a:pPr>
            <a:r>
              <a:rPr lang="en-US" altLang="zh-CN" sz="2600" dirty="0">
                <a:solidFill>
                  <a:schemeClr val="bg1"/>
                </a:solidFill>
              </a:rPr>
              <a:t>Click OK.</a:t>
            </a:r>
            <a:br>
              <a:rPr lang="en-US" altLang="zh-CN" sz="2600" dirty="0">
                <a:solidFill>
                  <a:schemeClr val="bg1"/>
                </a:solidFill>
              </a:rPr>
            </a:br>
            <a:r>
              <a:rPr lang="en-US" altLang="zh-CN" sz="2600" dirty="0">
                <a:solidFill>
                  <a:schemeClr val="bg1"/>
                </a:solidFill>
              </a:rPr>
              <a:t>Click the camera button and select a 2</a:t>
            </a:r>
            <a:r>
              <a:rPr lang="en-US" altLang="zh-CN" sz="2600" baseline="30000" dirty="0">
                <a:solidFill>
                  <a:schemeClr val="bg1"/>
                </a:solidFill>
              </a:rPr>
              <a:t>nd</a:t>
            </a:r>
            <a:r>
              <a:rPr lang="en-US" altLang="zh-CN" sz="2600" dirty="0">
                <a:solidFill>
                  <a:schemeClr val="bg1"/>
                </a:solidFill>
              </a:rPr>
              <a:t> party license plate.</a:t>
            </a:r>
            <a:br>
              <a:rPr lang="en-US" altLang="zh-CN" sz="2600" dirty="0">
                <a:solidFill>
                  <a:schemeClr val="bg1"/>
                </a:solidFill>
              </a:rPr>
            </a:br>
            <a:r>
              <a:rPr lang="en-US" altLang="zh-CN" sz="2600" dirty="0">
                <a:solidFill>
                  <a:schemeClr val="bg1"/>
                </a:solidFill>
              </a:rPr>
              <a:t>Click the next icon.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8451" y="304368"/>
            <a:ext cx="2244783" cy="3994276"/>
          </a:xfrm>
          <a:prstGeom prst="rect">
            <a:avLst/>
          </a:prstGeom>
        </p:spPr>
      </p:pic>
    </p:spTree>
    <p:extLst>
      <p:ext uri="{BB962C8B-B14F-4D97-AF65-F5344CB8AC3E}">
        <p14:creationId xmlns:p14="http://schemas.microsoft.com/office/powerpoint/2010/main" val="305856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insurance card.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8776" y="301010"/>
            <a:ext cx="2250449" cy="4004358"/>
          </a:xfrm>
          <a:prstGeom prst="rect">
            <a:avLst/>
          </a:prstGeom>
        </p:spPr>
      </p:pic>
    </p:spTree>
    <p:extLst>
      <p:ext uri="{BB962C8B-B14F-4D97-AF65-F5344CB8AC3E}">
        <p14:creationId xmlns:p14="http://schemas.microsoft.com/office/powerpoint/2010/main" val="1338658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554</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宋体</vt:lpstr>
      <vt:lpstr>Arial</vt:lpstr>
      <vt:lpstr>Calibri</vt:lpstr>
      <vt:lpstr>Calibri Light</vt:lpstr>
      <vt:lpstr>Office 主题</vt:lpstr>
      <vt:lpstr>Demo Script</vt:lpstr>
      <vt:lpstr>Prepare the demo</vt:lpstr>
      <vt:lpstr>Open the Contoso Insurance mobile app  Click OK  </vt:lpstr>
      <vt:lpstr>Configure Mobile App</vt:lpstr>
      <vt:lpstr>Sign In</vt:lpstr>
      <vt:lpstr> Sign in </vt:lpstr>
      <vt:lpstr>Select Vehicle</vt:lpstr>
      <vt:lpstr>Click OK. Click the camera button and select a 2nd party license plate. Click the next icon.</vt:lpstr>
      <vt:lpstr>Click the camera button and select the 2nd party insurance card.   Click the next icon.</vt:lpstr>
      <vt:lpstr>Click the camera button and select the 2nd party driver’s license.   Click the next icon.</vt:lpstr>
      <vt:lpstr>Enter a phone number for the 2nd party.  Click the next icon.</vt:lpstr>
      <vt:lpstr>Click the plus button, click the camera button and select a claim image.  Repeat this to add multiple claim images. Click the next icon.</vt:lpstr>
      <vt:lpstr>Add a Claim Description.  Click Done.</vt:lpstr>
      <vt:lpstr>Click the next icon to submit the claim.</vt:lpstr>
      <vt:lpstr>Click the Close button.</vt:lpstr>
      <vt:lpstr>View Customer Email</vt:lpstr>
      <vt:lpstr>View Claims Adjuster Email</vt:lpstr>
      <vt:lpstr>Open the web app and view the data in the DETAILS tab.</vt:lpstr>
      <vt:lpstr>Open the web app and view the data in the 2nd PARTY tab. </vt:lpstr>
      <vt:lpstr>Select the DAMAGE ASSESSMENT value Click APPROVE or REJECT Click OK</vt:lpstr>
      <vt:lpstr>Search For Additional Claims</vt:lpstr>
      <vt:lpstr>View Customer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Demo</dc:title>
  <dc:creator>heimawangzi</dc:creator>
  <cp:lastModifiedBy>Todd Baginski</cp:lastModifiedBy>
  <cp:revision>24</cp:revision>
  <dcterms:created xsi:type="dcterms:W3CDTF">2016-09-20T11:43:11Z</dcterms:created>
  <dcterms:modified xsi:type="dcterms:W3CDTF">2016-10-05T20:35:52Z</dcterms:modified>
</cp:coreProperties>
</file>