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49"/>
  </p:notesMasterIdLst>
  <p:handoutMasterIdLst>
    <p:handoutMasterId r:id="rId50"/>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86383" autoAdjust="0"/>
  </p:normalViewPr>
  <p:slideViewPr>
    <p:cSldViewPr>
      <p:cViewPr varScale="1">
        <p:scale>
          <a:sx n="73" d="100"/>
          <a:sy n="73" d="100"/>
        </p:scale>
        <p:origin x="246"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1/6/2017 3:19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1/6/2017 3:19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smtClean="0"/>
              <a:t>Admin needs to consent when first go to admin panel.</a:t>
            </a:r>
          </a:p>
          <a:p>
            <a:pPr marL="571500" indent="-571500">
              <a:buFont typeface="Arial" panose="020B0604020202020204" pitchFamily="34" charset="0"/>
              <a:buChar char="•"/>
            </a:pPr>
            <a:r>
              <a:rPr lang="en-US" dirty="0" smtClean="0"/>
              <a:t>Click </a:t>
            </a:r>
            <a:r>
              <a:rPr lang="en-US" b="1" dirty="0" smtClean="0"/>
              <a:t>Consent</a:t>
            </a:r>
            <a:r>
              <a:rPr lang="en-US" dirty="0" smtClean="0"/>
              <a:t> button to login and accept and then consent success. </a:t>
            </a:r>
            <a:endParaRPr lang="en-US" dirty="0"/>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a:t>
            </a:r>
            <a:r>
              <a:rPr lang="en-US" dirty="0" smtClean="0"/>
              <a:t>- Admin Consent and Unconsent</a:t>
            </a:r>
            <a:endParaRPr lang="en-US" dirty="0"/>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smtClean="0"/>
              <a:t>Admin can click consent and unconsent buttons to apply/re-apply admin consent.</a:t>
            </a:r>
          </a:p>
          <a:p>
            <a:r>
              <a:rPr lang="en-US" dirty="0" smtClean="0"/>
              <a:t>If clicks </a:t>
            </a:r>
            <a:r>
              <a:rPr lang="en-US" dirty="0"/>
              <a:t>consent and unconsent buttons </a:t>
            </a:r>
            <a:r>
              <a:rPr lang="en-US" dirty="0" smtClean="0"/>
              <a:t>admin needs to login again and then continue. </a:t>
            </a:r>
            <a:endParaRPr lang="en-US" dirty="0"/>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smtClean="0"/>
              <a:t>Admin can click </a:t>
            </a:r>
            <a:r>
              <a:rPr lang="en-US" b="1" dirty="0" smtClean="0"/>
              <a:t>Enable User Access</a:t>
            </a:r>
            <a:r>
              <a:rPr lang="en-US" dirty="0" smtClean="0"/>
              <a:t> button to enable access to all tenant users.</a:t>
            </a:r>
          </a:p>
          <a:p>
            <a:pPr marL="571500" indent="-571500">
              <a:buFont typeface="Arial" panose="020B0604020202020204" pitchFamily="34" charset="0"/>
              <a:buChar char="•"/>
            </a:pPr>
            <a:r>
              <a:rPr lang="en-US" dirty="0" smtClean="0"/>
              <a:t>It will take a while to effect after the button is clicked.</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dirty="0" smtClean="0"/>
              <a:t>Enable User Access</a:t>
            </a:r>
            <a:endParaRPr lang="en-US" dirty="0"/>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5" name="Picture 4"/>
          <p:cNvPicPr>
            <a:picLocks noChangeAspect="1"/>
          </p:cNvPicPr>
          <p:nvPr/>
        </p:nvPicPr>
        <p:blipFill>
          <a:blip r:embed="rId2"/>
          <a:stretch>
            <a:fillRect/>
          </a:stretch>
        </p:blipFill>
        <p:spPr>
          <a:xfrm>
            <a:off x="427037" y="1592262"/>
            <a:ext cx="11125200" cy="515449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O365 Account </a:t>
            </a:r>
            <a:r>
              <a:rPr lang="en-US" dirty="0" smtClean="0"/>
              <a:t>button to login and then </a:t>
            </a:r>
            <a:r>
              <a:rPr lang="en-US" dirty="0"/>
              <a:t>link the </a:t>
            </a:r>
            <a:r>
              <a:rPr lang="en-US" dirty="0" smtClean="0"/>
              <a:t>accounts.</a:t>
            </a:r>
          </a:p>
          <a:p>
            <a:pPr marL="571500" indent="-571500">
              <a:buFont typeface="Arial" panose="020B0604020202020204" pitchFamily="34" charset="0"/>
              <a:buChar char="•"/>
            </a:pPr>
            <a:r>
              <a:rPr lang="en-US" dirty="0" smtClean="0"/>
              <a:t>After link succeed it will go to all schools page.</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show a basic page and stop.</a:t>
            </a:r>
          </a:p>
        </p:txBody>
      </p:sp>
      <p:sp>
        <p:nvSpPr>
          <p:cNvPr id="3" name="Title 2"/>
          <p:cNvSpPr>
            <a:spLocks noGrp="1"/>
          </p:cNvSpPr>
          <p:nvPr>
            <p:ph type="title"/>
          </p:nvPr>
        </p:nvSpPr>
        <p:spPr/>
        <p:txBody>
          <a:bodyPr/>
          <a:lstStyle/>
          <a:p>
            <a:r>
              <a:rPr lang="en-US" dirty="0"/>
              <a:t>Link the Local Account to an Office 365 Account</a:t>
            </a:r>
          </a:p>
        </p:txBody>
      </p:sp>
      <p:pic>
        <p:nvPicPr>
          <p:cNvPr id="5" name="Picture 4"/>
          <p:cNvPicPr>
            <a:picLocks noChangeAspect="1"/>
          </p:cNvPicPr>
          <p:nvPr/>
        </p:nvPicPr>
        <p:blipFill>
          <a:blip r:embed="rId3"/>
          <a:stretch>
            <a:fillRect/>
          </a:stretch>
        </p:blipFill>
        <p:spPr>
          <a:xfrm>
            <a:off x="274639" y="1943291"/>
            <a:ext cx="4532351" cy="1020571"/>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919604"/>
            <a:ext cx="121920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86087" y="3545884"/>
            <a:ext cx="11266667" cy="2866667"/>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a:t>
            </a:r>
            <a:r>
              <a:rPr lang="en-US" dirty="0" smtClean="0"/>
              <a:t>DETAILS</a:t>
            </a:r>
          </a:p>
          <a:p>
            <a:r>
              <a:rPr lang="en-US" altLang="zh-CN" dirty="0" smtClean="0"/>
              <a:t>Teachers/Students</a:t>
            </a:r>
            <a:endParaRPr lang="en-US" dirty="0" smtClean="0"/>
          </a:p>
          <a:p>
            <a:r>
              <a:rPr lang="en-US" dirty="0" smtClean="0"/>
              <a:t>Demo Helper</a:t>
            </a:r>
            <a:endParaRPr lang="en-US" dirty="0"/>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“Login” 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5" name="Picture 4"/>
          <p:cNvPicPr>
            <a:picLocks noChangeAspect="1"/>
          </p:cNvPicPr>
          <p:nvPr/>
        </p:nvPicPr>
        <p:blipFill>
          <a:blip r:embed="rId5"/>
          <a:stretch>
            <a:fillRect/>
          </a:stretch>
        </p:blipFill>
        <p:spPr>
          <a:xfrm>
            <a:off x="281487" y="4823533"/>
            <a:ext cx="4196493" cy="1645529"/>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Local Account </a:t>
            </a:r>
            <a:r>
              <a:rPr lang="en-US" dirty="0" smtClean="0"/>
              <a:t>button </a:t>
            </a:r>
            <a:r>
              <a:rPr lang="en-US" dirty="0"/>
              <a:t>to link the </a:t>
            </a:r>
            <a:r>
              <a:rPr lang="en-US" dirty="0" smtClean="0"/>
              <a:t>account to an existing account.</a:t>
            </a:r>
          </a:p>
          <a:p>
            <a:pPr marL="571500" indent="-571500">
              <a:buFont typeface="Arial" panose="020B0604020202020204" pitchFamily="34" charset="0"/>
              <a:buChar char="•"/>
            </a:pPr>
            <a:r>
              <a:rPr lang="en-US" dirty="0" smtClean="0"/>
              <a:t>Click </a:t>
            </a:r>
            <a:r>
              <a:rPr lang="en-US" b="1" dirty="0" smtClean="0"/>
              <a:t>Create Local account button </a:t>
            </a:r>
            <a:r>
              <a:rPr lang="en-US" dirty="0" smtClean="0"/>
              <a:t>to create a new local account and then link.</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a:t>
            </a:r>
            <a:r>
              <a:rPr lang="en-US" dirty="0" smtClean="0"/>
              <a:t>show a message and then stop.</a:t>
            </a:r>
            <a:endParaRPr lang="en-US" dirty="0"/>
          </a:p>
        </p:txBody>
      </p:sp>
      <p:sp>
        <p:nvSpPr>
          <p:cNvPr id="3" name="Title 2"/>
          <p:cNvSpPr>
            <a:spLocks noGrp="1"/>
          </p:cNvSpPr>
          <p:nvPr>
            <p:ph type="title"/>
          </p:nvPr>
        </p:nvSpPr>
        <p:spPr/>
        <p:txBody>
          <a:bodyPr/>
          <a:lstStyle/>
          <a:p>
            <a:r>
              <a:rPr lang="en-US" dirty="0"/>
              <a:t>Link an Office 365 Account to a Local Account</a:t>
            </a:r>
          </a:p>
        </p:txBody>
      </p:sp>
      <p:pic>
        <p:nvPicPr>
          <p:cNvPr id="4" name="Picture 3"/>
          <p:cNvPicPr>
            <a:picLocks noChangeAspect="1"/>
          </p:cNvPicPr>
          <p:nvPr/>
        </p:nvPicPr>
        <p:blipFill>
          <a:blip r:embed="rId3"/>
          <a:stretch>
            <a:fillRect/>
          </a:stretch>
        </p:blipFill>
        <p:spPr>
          <a:xfrm>
            <a:off x="274639" y="1925833"/>
            <a:ext cx="4535493" cy="885629"/>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2400657"/>
          </a:xfrm>
          <a:prstGeom prst="rect">
            <a:avLst/>
          </a:prstGeom>
        </p:spPr>
        <p:txBody>
          <a:bodyPr/>
          <a:lstStyle/>
          <a:p>
            <a:r>
              <a:rPr lang="en-US" dirty="0" smtClean="0"/>
              <a:t>Input local account’s email and password and then click </a:t>
            </a:r>
            <a:r>
              <a:rPr lang="en-US" b="1" dirty="0" smtClean="0"/>
              <a:t>Login and Link </a:t>
            </a:r>
            <a:r>
              <a:rPr lang="en-US" dirty="0" smtClean="0"/>
              <a:t>button to link.</a:t>
            </a:r>
            <a:endParaRPr lang="en-US" dirty="0"/>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Input the fields </a:t>
            </a:r>
            <a:r>
              <a:rPr lang="en-US" b="1" dirty="0"/>
              <a:t>Favorite color</a:t>
            </a:r>
            <a:r>
              <a:rPr lang="en-US" dirty="0"/>
              <a:t>, </a:t>
            </a:r>
            <a:r>
              <a:rPr lang="en-US" b="1" dirty="0"/>
              <a:t>Password</a:t>
            </a:r>
            <a:r>
              <a:rPr lang="en-US" dirty="0"/>
              <a:t> and </a:t>
            </a:r>
            <a:r>
              <a:rPr lang="en-US" b="1" dirty="0"/>
              <a:t>Confirm Password</a:t>
            </a:r>
            <a:r>
              <a:rPr lang="en-US" dirty="0"/>
              <a:t>.</a:t>
            </a:r>
          </a:p>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“Login with local account” or “Create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7" name="Picture 6"/>
          <p:cNvPicPr>
            <a:picLocks noChangeAspect="1"/>
          </p:cNvPicPr>
          <p:nvPr/>
        </p:nvPicPr>
        <p:blipFill>
          <a:blip r:embed="rId5"/>
          <a:stretch>
            <a:fillRect/>
          </a:stretch>
        </p:blipFill>
        <p:spPr>
          <a:xfrm>
            <a:off x="338409" y="4823533"/>
            <a:ext cx="2958288" cy="188706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smtClean="0"/>
              <a:t>CLASSES</a:t>
            </a:r>
            <a:r>
              <a:rPr lang="en-US" sz="2800" dirty="0" smtClean="0"/>
              <a:t> to </a:t>
            </a:r>
            <a:r>
              <a:rPr lang="en-US" sz="2800" dirty="0"/>
              <a:t>go to the classes page.</a:t>
            </a:r>
          </a:p>
          <a:p>
            <a:r>
              <a:rPr lang="en-US" sz="2800" dirty="0"/>
              <a:t>Click the </a:t>
            </a:r>
            <a:r>
              <a:rPr lang="en-US" sz="2800" b="1" dirty="0"/>
              <a:t>Bing map icon </a:t>
            </a:r>
            <a:r>
              <a:rPr lang="en-US" sz="2800" dirty="0"/>
              <a:t>to show a map of the selected school. </a:t>
            </a:r>
            <a:endParaRPr lang="en-US" sz="2800" dirty="0" smtClean="0"/>
          </a:p>
          <a:p>
            <a:r>
              <a:rPr lang="en-US" sz="2800" dirty="0"/>
              <a:t>Click </a:t>
            </a:r>
            <a:r>
              <a:rPr lang="en-US" sz="2800" b="1" dirty="0" smtClean="0"/>
              <a:t>Teachers/students</a:t>
            </a:r>
            <a:r>
              <a:rPr lang="en-US" sz="2800" dirty="0" smtClean="0"/>
              <a:t> to show teachers/students of current school.</a:t>
            </a:r>
            <a:endParaRPr lang="en-US" sz="2800" dirty="0"/>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4" name="Picture 3"/>
          <p:cNvPicPr>
            <a:picLocks noChangeAspect="1"/>
          </p:cNvPicPr>
          <p:nvPr/>
        </p:nvPicPr>
        <p:blipFill>
          <a:blip r:embed="rId3"/>
          <a:stretch>
            <a:fillRect/>
          </a:stretch>
        </p:blipFill>
        <p:spPr>
          <a:xfrm>
            <a:off x="579437" y="4411662"/>
            <a:ext cx="5047562" cy="2384056"/>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a:t>
            </a:r>
            <a:r>
              <a:rPr lang="en-US" dirty="0" smtClean="0"/>
              <a:t>4 </a:t>
            </a:r>
            <a:r>
              <a:rPr lang="en-US" dirty="0"/>
              <a:t>tabs containing  students, class </a:t>
            </a:r>
            <a:r>
              <a:rPr lang="en-US" dirty="0" smtClean="0"/>
              <a:t>documents, conversations and seating chart. </a:t>
            </a:r>
            <a:endParaRPr lang="en-US" dirty="0"/>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a:t>
            </a:r>
            <a:r>
              <a:rPr lang="en-US" dirty="0" smtClean="0"/>
              <a:t>hen login as a student, his assigned seat will display on the chart.</a:t>
            </a:r>
          </a:p>
          <a:p>
            <a:pPr marL="571500" indent="-571500">
              <a:buFont typeface="Arial" panose="020B0604020202020204" pitchFamily="34" charset="0"/>
              <a:buChar char="•"/>
            </a:pPr>
            <a:r>
              <a:rPr lang="en-US" dirty="0" smtClean="0"/>
              <a:t>Current student’s seat will high lighted with the color of his favorite color.</a:t>
            </a:r>
          </a:p>
          <a:p>
            <a:pPr marL="571500" indent="-571500">
              <a:buFont typeface="Arial" panose="020B0604020202020204" pitchFamily="34" charset="0"/>
              <a:buChar char="•"/>
            </a:pPr>
            <a:r>
              <a:rPr lang="en-US" dirty="0" smtClean="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student</a:t>
            </a:r>
            <a:endParaRPr lang="en-US" dirty="0"/>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a:t>
            </a:r>
            <a:r>
              <a:rPr lang="en-US" dirty="0" smtClean="0"/>
              <a:t>hen login as a teacher, he can see all students’ seat on the chart.</a:t>
            </a:r>
          </a:p>
          <a:p>
            <a:pPr marL="571500" indent="-571500">
              <a:buFont typeface="Arial" panose="020B0604020202020204" pitchFamily="34" charset="0"/>
              <a:buChar char="•"/>
            </a:pPr>
            <a:r>
              <a:rPr lang="en-US" dirty="0" smtClean="0"/>
              <a:t>A teacher can click edit button and then drag/drop/delete a student’s seat.</a:t>
            </a:r>
          </a:p>
          <a:p>
            <a:pPr marL="571500" indent="-571500">
              <a:buFont typeface="Arial" panose="020B0604020202020204" pitchFamily="34" charset="0"/>
              <a:buChar char="•"/>
            </a:pPr>
            <a:r>
              <a:rPr lang="en-US" dirty="0" smtClean="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teacher</a:t>
            </a:r>
            <a:endParaRPr lang="en-US" dirty="0"/>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smtClean="0"/>
              <a:t>Click </a:t>
            </a:r>
            <a:r>
              <a:rPr lang="en-US" sz="2800" b="1" dirty="0"/>
              <a:t>Teachers/students</a:t>
            </a:r>
            <a:r>
              <a:rPr lang="en-US" sz="2800" dirty="0"/>
              <a:t> </a:t>
            </a:r>
            <a:r>
              <a:rPr lang="en-US" sz="2800" dirty="0" smtClean="0"/>
              <a:t> on all schools page and then go to  all users page.</a:t>
            </a:r>
          </a:p>
          <a:p>
            <a:r>
              <a:rPr lang="en-US" sz="2800" dirty="0" smtClean="0"/>
              <a:t>All teachers/students will list here. </a:t>
            </a:r>
          </a:p>
          <a:p>
            <a:r>
              <a:rPr lang="en-US" sz="2800" dirty="0" smtClean="0"/>
              <a:t>Click the filter on top right corn to filer teachers/students.</a:t>
            </a:r>
          </a:p>
          <a:p>
            <a:r>
              <a:rPr lang="en-US" sz="2800" dirty="0"/>
              <a:t> </a:t>
            </a:r>
            <a:r>
              <a:rPr lang="en-US" sz="2800" dirty="0" smtClean="0"/>
              <a:t>teachers/students will be displayed with paginations.</a:t>
            </a:r>
            <a:endParaRPr lang="en-US" sz="2800" dirty="0"/>
          </a:p>
        </p:txBody>
      </p:sp>
      <p:sp>
        <p:nvSpPr>
          <p:cNvPr id="3" name="Title 2"/>
          <p:cNvSpPr>
            <a:spLocks noGrp="1"/>
          </p:cNvSpPr>
          <p:nvPr>
            <p:ph type="title"/>
          </p:nvPr>
        </p:nvSpPr>
        <p:spPr/>
        <p:txBody>
          <a:bodyPr/>
          <a:lstStyle/>
          <a:p>
            <a:r>
              <a:rPr lang="en-US" dirty="0"/>
              <a:t>ALL </a:t>
            </a:r>
            <a:r>
              <a:rPr lang="en-US" dirty="0" smtClean="0"/>
              <a:t>SCHOOLS – Teachers/Students</a:t>
            </a:r>
            <a:endParaRPr lang="en-US" dirty="0"/>
          </a:p>
        </p:txBody>
      </p:sp>
      <p:pic>
        <p:nvPicPr>
          <p:cNvPr id="5" name="Picture 4"/>
          <p:cNvPicPr>
            <a:picLocks noChangeAspect="1"/>
          </p:cNvPicPr>
          <p:nvPr/>
        </p:nvPicPr>
        <p:blipFill>
          <a:blip r:embed="rId3"/>
          <a:stretch>
            <a:fillRect/>
          </a:stretch>
        </p:blipFill>
        <p:spPr>
          <a:xfrm>
            <a:off x="503237" y="3421062"/>
            <a:ext cx="6128638" cy="3166028"/>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Helper</a:t>
            </a:r>
            <a:endParaRPr lang="en-US" dirty="0"/>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Click </a:t>
            </a:r>
            <a:r>
              <a:rPr lang="en-US" b="1" dirty="0" smtClean="0"/>
              <a:t>Demo Helper </a:t>
            </a:r>
            <a:r>
              <a:rPr lang="en-US" dirty="0" smtClean="0"/>
              <a:t>on top right corner to open helper.</a:t>
            </a:r>
          </a:p>
          <a:p>
            <a:pPr marL="571500" indent="-571500">
              <a:buFont typeface="Arial" panose="020B0604020202020204" pitchFamily="34" charset="0"/>
              <a:buChar char="•"/>
            </a:pPr>
            <a:r>
              <a:rPr lang="en-US" dirty="0" smtClean="0"/>
              <a:t>It will show information like Controller, View, Services, </a:t>
            </a:r>
            <a:r>
              <a:rPr lang="en-US" dirty="0" err="1" smtClean="0"/>
              <a:t>ViewModel</a:t>
            </a:r>
            <a:r>
              <a:rPr lang="en-US" dirty="0" smtClean="0"/>
              <a:t> of current page.</a:t>
            </a:r>
          </a:p>
          <a:p>
            <a:pPr marL="571500" indent="-571500">
              <a:buFont typeface="Arial" panose="020B0604020202020204" pitchFamily="34" charset="0"/>
              <a:buChar char="•"/>
            </a:pPr>
            <a:r>
              <a:rPr lang="en-US" dirty="0" smtClean="0"/>
              <a:t>Click </a:t>
            </a:r>
            <a:r>
              <a:rPr lang="en-US" b="1" dirty="0" smtClean="0"/>
              <a:t>X</a:t>
            </a:r>
            <a:r>
              <a:rPr lang="en-US" dirty="0" smtClean="0"/>
              <a:t> to hide helper.</a:t>
            </a:r>
            <a:endParaRPr lang="en-US" dirty="0"/>
          </a:p>
        </p:txBody>
      </p:sp>
      <p:sp>
        <p:nvSpPr>
          <p:cNvPr id="3" name="Title 2"/>
          <p:cNvSpPr>
            <a:spLocks noGrp="1"/>
          </p:cNvSpPr>
          <p:nvPr>
            <p:ph type="title"/>
          </p:nvPr>
        </p:nvSpPr>
        <p:spPr/>
        <p:txBody>
          <a:bodyPr/>
          <a:lstStyle/>
          <a:p>
            <a:r>
              <a:rPr lang="en-US" dirty="0" smtClean="0"/>
              <a:t>Demo Helper</a:t>
            </a:r>
            <a:endParaRPr lang="en-US" dirty="0"/>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smtClean="0">
                <a:latin typeface="+mj-lt"/>
              </a:rPr>
              <a:t>Admin can link use an existing local account.</a:t>
            </a:r>
          </a:p>
          <a:p>
            <a:pPr marL="527050" lvl="1" indent="-285750"/>
            <a:r>
              <a:rPr lang="en-US" sz="2800" dirty="0" smtClean="0">
                <a:latin typeface="+mj-lt"/>
              </a:rPr>
              <a:t>Admin can create a local account and then link.</a:t>
            </a:r>
          </a:p>
          <a:p>
            <a:pPr marL="527050" lvl="1" indent="-285750"/>
            <a:r>
              <a:rPr lang="en-US" sz="2800" dirty="0" smtClean="0">
                <a:latin typeface="+mj-lt"/>
              </a:rPr>
              <a:t>Click </a:t>
            </a:r>
            <a:r>
              <a:rPr lang="en-US" sz="2800" b="1" dirty="0" smtClean="0">
                <a:latin typeface="+mj-lt"/>
              </a:rPr>
              <a:t>Cancel</a:t>
            </a:r>
            <a:r>
              <a:rPr lang="en-US" sz="2800" dirty="0" smtClean="0">
                <a:latin typeface="+mj-lt"/>
              </a:rPr>
              <a:t> button will show a message to tell user that O365 account and local account must be linked..</a:t>
            </a:r>
            <a:endParaRPr lang="en-US" sz="2800" dirty="0">
              <a:latin typeface="+mj-lt"/>
            </a:endParaRP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503237" y="4106862"/>
            <a:ext cx="7866667" cy="1657143"/>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smtClean="0">
                <a:latin typeface="+mj-lt"/>
              </a:rPr>
              <a:t>If a local account already exists with the same email as O365 email, Create Local Account will be disabled.</a:t>
            </a:r>
            <a:endParaRPr lang="en-US" sz="2800" dirty="0">
              <a:latin typeface="+mj-lt"/>
            </a:endParaRPr>
          </a:p>
        </p:txBody>
      </p:sp>
      <p:sp>
        <p:nvSpPr>
          <p:cNvPr id="3" name="Title 2"/>
          <p:cNvSpPr>
            <a:spLocks noGrp="1"/>
          </p:cNvSpPr>
          <p:nvPr>
            <p:ph type="title"/>
          </p:nvPr>
        </p:nvSpPr>
        <p:spPr/>
        <p:txBody>
          <a:bodyPr/>
          <a:lstStyle/>
          <a:p>
            <a:r>
              <a:rPr lang="en-US" dirty="0" smtClean="0"/>
              <a:t>If Account with Same Email Exists</a:t>
            </a:r>
            <a:endParaRPr lang="en-US" dirty="0"/>
          </a:p>
        </p:txBody>
      </p:sp>
      <p:pic>
        <p:nvPicPr>
          <p:cNvPr id="5" name="Picture 4"/>
          <p:cNvPicPr>
            <a:picLocks noChangeAspect="1"/>
          </p:cNvPicPr>
          <p:nvPr/>
        </p:nvPicPr>
        <p:blipFill>
          <a:blip r:embed="rId3"/>
          <a:stretch>
            <a:fillRect/>
          </a:stretch>
        </p:blipFill>
        <p:spPr>
          <a:xfrm>
            <a:off x="427037" y="2825553"/>
            <a:ext cx="9219048" cy="1895238"/>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75237" y="2812823"/>
            <a:ext cx="7088966" cy="914400"/>
          </a:xfrm>
        </p:spPr>
        <p:txBody>
          <a:bodyPr/>
          <a:lstStyle/>
          <a:p>
            <a:pPr marL="571500" indent="-571500">
              <a:buFont typeface="Arial" panose="020B0604020202020204" pitchFamily="34" charset="0"/>
              <a:buChar char="•"/>
            </a:pPr>
            <a:r>
              <a:rPr lang="en-US" dirty="0"/>
              <a:t>If you have a </a:t>
            </a:r>
            <a:r>
              <a:rPr lang="en-US" dirty="0" smtClean="0"/>
              <a:t>local </a:t>
            </a:r>
            <a:r>
              <a:rPr lang="en-US" dirty="0"/>
              <a:t>account, login and then link the </a:t>
            </a:r>
            <a:r>
              <a:rPr lang="en-US" dirty="0" smtClean="0"/>
              <a:t>local account with O365 account.</a:t>
            </a:r>
          </a:p>
          <a:p>
            <a:pPr marL="571500" indent="-571500">
              <a:buFont typeface="Arial" panose="020B0604020202020204" pitchFamily="34" charset="0"/>
              <a:buChar char="•"/>
            </a:pPr>
            <a:r>
              <a:rPr lang="en-US" dirty="0" smtClean="0"/>
              <a:t>After link succeed it will go to all schools page. </a:t>
            </a:r>
          </a:p>
          <a:p>
            <a:pPr marL="571500" indent="-571500">
              <a:buFont typeface="Arial" panose="020B0604020202020204" pitchFamily="34" charset="0"/>
              <a:buChar char="•"/>
            </a:pPr>
            <a:r>
              <a:rPr lang="en-US" dirty="0" smtClean="0"/>
              <a:t>Admin can also go to admin panel on top navigation.</a:t>
            </a:r>
            <a:endParaRPr lang="en-US" dirty="0"/>
          </a:p>
        </p:txBody>
      </p:sp>
      <p:sp>
        <p:nvSpPr>
          <p:cNvPr id="3" name="Title 2"/>
          <p:cNvSpPr>
            <a:spLocks noGrp="1"/>
          </p:cNvSpPr>
          <p:nvPr>
            <p:ph type="title"/>
          </p:nvPr>
        </p:nvSpPr>
        <p:spPr>
          <a:xfrm>
            <a:off x="46037" y="295274"/>
            <a:ext cx="11889564" cy="917575"/>
          </a:xfrm>
        </p:spPr>
        <p:txBody>
          <a:bodyPr/>
          <a:lstStyle/>
          <a:p>
            <a:r>
              <a:rPr lang="en-US" dirty="0"/>
              <a:t>Link the Admin Account </a:t>
            </a:r>
            <a:r>
              <a:rPr lang="en-US" dirty="0" smtClean="0"/>
              <a:t>to Existing Local </a:t>
            </a:r>
            <a:r>
              <a:rPr lang="en-US" dirty="0"/>
              <a:t>Account</a:t>
            </a:r>
          </a:p>
        </p:txBody>
      </p:sp>
      <p:pic>
        <p:nvPicPr>
          <p:cNvPr id="4" name="Picture 3"/>
          <p:cNvPicPr>
            <a:picLocks noChangeAspect="1"/>
          </p:cNvPicPr>
          <p:nvPr/>
        </p:nvPicPr>
        <p:blipFill>
          <a:blip r:embed="rId3"/>
          <a:stretch>
            <a:fillRect/>
          </a:stretch>
        </p:blipFill>
        <p:spPr>
          <a:xfrm>
            <a:off x="274640" y="1668462"/>
            <a:ext cx="4952998" cy="16002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Local account and Link</a:t>
            </a:r>
            <a:endParaRPr lang="en-US" dirty="0"/>
          </a:p>
        </p:txBody>
      </p:sp>
      <p:sp>
        <p:nvSpPr>
          <p:cNvPr id="8" name="Text Placeholder 1"/>
          <p:cNvSpPr>
            <a:spLocks noGrp="1"/>
          </p:cNvSpPr>
          <p:nvPr>
            <p:ph type="body" sz="quarter" idx="4294967295"/>
          </p:nvPr>
        </p:nvSpPr>
        <p:spPr>
          <a:xfrm>
            <a:off x="274640" y="1820862"/>
            <a:ext cx="6248398" cy="4739759"/>
          </a:xfrm>
          <a:prstGeom prst="rect">
            <a:avLst/>
          </a:prstGeom>
        </p:spPr>
        <p:txBody>
          <a:bodyPr/>
          <a:lstStyle/>
          <a:p>
            <a:r>
              <a:rPr lang="en-US" dirty="0" smtClean="0"/>
              <a:t>If there’s no local account admin can create a new local account and then link.</a:t>
            </a:r>
          </a:p>
          <a:p>
            <a:r>
              <a:rPr lang="en-US" dirty="0" smtClean="0"/>
              <a:t>Input password and confirm password and then click </a:t>
            </a:r>
            <a:r>
              <a:rPr lang="en-US" b="1" dirty="0" smtClean="0"/>
              <a:t>Create and Link</a:t>
            </a:r>
            <a:r>
              <a:rPr lang="en-US" dirty="0" smtClean="0"/>
              <a:t> button.</a:t>
            </a:r>
            <a:endParaRPr lang="en-US" dirty="0"/>
          </a:p>
        </p:txBody>
      </p:sp>
      <p:pic>
        <p:nvPicPr>
          <p:cNvPr id="2" name="Picture 1"/>
          <p:cNvPicPr>
            <a:picLocks noChangeAspect="1"/>
          </p:cNvPicPr>
          <p:nvPr/>
        </p:nvPicPr>
        <p:blipFill>
          <a:blip r:embed="rId3"/>
          <a:stretch>
            <a:fillRect/>
          </a:stretch>
        </p:blipFill>
        <p:spPr>
          <a:xfrm>
            <a:off x="6370637" y="1592262"/>
            <a:ext cx="5580952" cy="3952381"/>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41543473-98BF-41A8-AEE8-AF1C274C4D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5914</Words>
  <Application>Microsoft Office PowerPoint</Application>
  <PresentationFormat>Custom</PresentationFormat>
  <Paragraphs>290</Paragraphs>
  <Slides>42</Slides>
  <Notes>39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2017-01-06T07:30:40Z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