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278" r:id="rId2"/>
    <p:sldMasterId id="2147484307" r:id="rId3"/>
  </p:sldMasterIdLst>
  <p:notesMasterIdLst>
    <p:notesMasterId r:id="rId56"/>
  </p:notesMasterIdLst>
  <p:handoutMasterIdLst>
    <p:handoutMasterId r:id="rId57"/>
  </p:handoutMasterIdLst>
  <p:sldIdLst>
    <p:sldId id="258" r:id="rId4"/>
    <p:sldId id="275" r:id="rId5"/>
    <p:sldId id="301" r:id="rId6"/>
    <p:sldId id="335" r:id="rId7"/>
    <p:sldId id="302" r:id="rId8"/>
    <p:sldId id="303" r:id="rId9"/>
    <p:sldId id="304" r:id="rId10"/>
    <p:sldId id="344" r:id="rId11"/>
    <p:sldId id="345" r:id="rId12"/>
    <p:sldId id="305" r:id="rId13"/>
    <p:sldId id="337" r:id="rId14"/>
    <p:sldId id="306" r:id="rId15"/>
    <p:sldId id="355" r:id="rId16"/>
    <p:sldId id="352" r:id="rId17"/>
    <p:sldId id="307" r:id="rId18"/>
    <p:sldId id="334" r:id="rId19"/>
    <p:sldId id="336" r:id="rId20"/>
    <p:sldId id="308" r:id="rId21"/>
    <p:sldId id="309" r:id="rId22"/>
    <p:sldId id="311" r:id="rId23"/>
    <p:sldId id="338" r:id="rId24"/>
    <p:sldId id="339" r:id="rId25"/>
    <p:sldId id="353" r:id="rId26"/>
    <p:sldId id="312" r:id="rId27"/>
    <p:sldId id="333" r:id="rId28"/>
    <p:sldId id="313" r:id="rId29"/>
    <p:sldId id="314" r:id="rId30"/>
    <p:sldId id="315" r:id="rId31"/>
    <p:sldId id="316" r:id="rId32"/>
    <p:sldId id="340" r:id="rId33"/>
    <p:sldId id="341" r:id="rId34"/>
    <p:sldId id="354" r:id="rId35"/>
    <p:sldId id="317" r:id="rId36"/>
    <p:sldId id="318" r:id="rId37"/>
    <p:sldId id="319" r:id="rId38"/>
    <p:sldId id="320" r:id="rId39"/>
    <p:sldId id="321" r:id="rId40"/>
    <p:sldId id="322" r:id="rId41"/>
    <p:sldId id="323" r:id="rId42"/>
    <p:sldId id="356" r:id="rId43"/>
    <p:sldId id="342" r:id="rId44"/>
    <p:sldId id="343" r:id="rId45"/>
    <p:sldId id="347" r:id="rId46"/>
    <p:sldId id="348" r:id="rId47"/>
    <p:sldId id="324" r:id="rId48"/>
    <p:sldId id="325" r:id="rId49"/>
    <p:sldId id="326" r:id="rId50"/>
    <p:sldId id="331" r:id="rId51"/>
    <p:sldId id="328" r:id="rId52"/>
    <p:sldId id="329" r:id="rId53"/>
    <p:sldId id="330" r:id="rId54"/>
    <p:sldId id="332" r:id="rId5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dmin Login Authentication Flow" id="{407A367E-21DF-4E60-AAB1-2663FA1C9135}">
          <p14:sldIdLst>
            <p14:sldId id="301"/>
            <p14:sldId id="335"/>
            <p14:sldId id="302"/>
            <p14:sldId id="303"/>
            <p14:sldId id="304"/>
            <p14:sldId id="344"/>
            <p14:sldId id="345"/>
            <p14:sldId id="305"/>
            <p14:sldId id="337"/>
            <p14:sldId id="306"/>
            <p14:sldId id="355"/>
            <p14:sldId id="352"/>
          </p14:sldIdLst>
        </p14:section>
        <p14:section name="Local Login Authentication Flow" id="{25416694-119D-4363-B320-6A7BB1A3E3D2}">
          <p14:sldIdLst>
            <p14:sldId id="307"/>
            <p14:sldId id="334"/>
            <p14:sldId id="336"/>
            <p14:sldId id="308"/>
            <p14:sldId id="309"/>
            <p14:sldId id="311"/>
            <p14:sldId id="338"/>
            <p14:sldId id="339"/>
            <p14:sldId id="353"/>
          </p14:sldIdLst>
        </p14:section>
        <p14:section name="O365 Login Authentication Flow" id="{C63FAAB1-855C-443B-849C-93575DC9D136}">
          <p14:sldIdLst>
            <p14:sldId id="312"/>
            <p14:sldId id="333"/>
            <p14:sldId id="313"/>
            <p14:sldId id="314"/>
            <p14:sldId id="315"/>
            <p14:sldId id="316"/>
            <p14:sldId id="340"/>
            <p14:sldId id="341"/>
            <p14:sldId id="354"/>
          </p14:sldIdLst>
        </p14:section>
        <p14:section name="ALL SCHOOLS" id="{8D67A21E-4116-4C6A-AAF3-2646FA38759A}">
          <p14:sldIdLst>
            <p14:sldId id="317"/>
            <p14:sldId id="318"/>
          </p14:sldIdLst>
        </p14:section>
        <p14:section name="SCHOOL CLASSES" id="{B5F0D9CB-476A-4BDD-B801-CB5CD30C1CDB}">
          <p14:sldIdLst>
            <p14:sldId id="319"/>
            <p14:sldId id="320"/>
            <p14:sldId id="321"/>
          </p14:sldIdLst>
        </p14:section>
        <p14:section name="CLASS DETAILS" id="{1A0879B6-DE39-4869-A490-3BB2B39F8009}">
          <p14:sldIdLst>
            <p14:sldId id="322"/>
            <p14:sldId id="323"/>
            <p14:sldId id="356"/>
            <p14:sldId id="342"/>
            <p14:sldId id="343"/>
          </p14:sldIdLst>
        </p14:section>
        <p14:section name="Demo Helper" id="{4E7ABD03-156A-423B-8919-765633C8C604}">
          <p14:sldIdLst>
            <p14:sldId id="347"/>
            <p14:sldId id="348"/>
          </p14:sldIdLst>
        </p14:section>
        <p14:section name="Sync Data With Web Job" id="{52C44756-F222-4E35-BC90-DF52BC5FAB49}">
          <p14:sldIdLst>
            <p14:sldId id="324"/>
            <p14:sldId id="325"/>
            <p14:sldId id="326"/>
            <p14:sldId id="331"/>
            <p14:sldId id="328"/>
            <p14:sldId id="329"/>
            <p14:sldId id="330"/>
            <p14:sldId id="3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42" y="72"/>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5/24/2018 6:55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5/24/2018 6:55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5/24/2018</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026973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608144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633352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5/24/2018</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094861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5/24/2018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796512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767268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079953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160785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499110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533442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5/24/2018</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459406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5/24/2018</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76893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5/24/2018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27117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934531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906853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528904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370500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470729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796095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5/24/2018</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968014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5/24/2018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6576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5/24/2018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777518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808479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5/24/2018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09730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222582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882451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5/24/2018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03112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1336823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11190025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36629956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2906120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8390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CF63DAE-D37E-4C44-BD81-0E251F1BE300}"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5/24/2018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6"/>
          <p:cNvSpPr>
            <a:spLocks noGrp="1"/>
          </p:cNvSpPr>
          <p:nvPr>
            <p:ph type="hdr" sz="quarter" idx="13"/>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2014</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718552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2014</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F00D60D-1703-4D24-8308-FEE06A50A69C}"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5/24/2018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088366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CF63DAE-D37E-4C44-BD81-0E251F1BE300}"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5/24/2018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6"/>
          <p:cNvSpPr>
            <a:spLocks noGrp="1"/>
          </p:cNvSpPr>
          <p:nvPr>
            <p:ph type="hdr" sz="quarter" idx="13"/>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2014</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095818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2014</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F00D60D-1703-4D24-8308-FEE06A50A69C}"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5/24/2018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487034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2014</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F00D60D-1703-4D24-8308-FEE06A50A69C}"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5/24/2018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642540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2014</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F00D60D-1703-4D24-8308-FEE06A50A69C}"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5/24/2018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96010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2014</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F00D60D-1703-4D24-8308-FEE06A50A69C}"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5/24/2018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217141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2014</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F00D60D-1703-4D24-8308-FEE06A50A69C}"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5/24/2018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976721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2014</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F00D60D-1703-4D24-8308-FEE06A50A69C}"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5/24/2018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880903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2014</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F00D60D-1703-4D24-8308-FEE06A50A69C}"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5/24/2018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8338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53832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17740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822678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626112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597269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rgbClr val="777778"/>
                    </a:gs>
                    <a:gs pos="30000">
                      <a:srgbClr val="777778"/>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675668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4636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1377970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1066525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466586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1640973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659752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891249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565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5778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777778"/>
                    </a:gs>
                    <a:gs pos="100000">
                      <a:srgbClr val="777778"/>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41318223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324369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EDU GRAPH-API Demo Script</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763049"/>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8.xml"/><Relationship Id="rId5" Type="http://schemas.openxmlformats.org/officeDocument/2006/relationships/image" Target="../media/image32.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image" Target="../media/image43.png"/></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5.xml"/><Relationship Id="rId1" Type="http://schemas.openxmlformats.org/officeDocument/2006/relationships/slideLayout" Target="../slideLayouts/slideLayout8.xml"/><Relationship Id="rId4" Type="http://schemas.openxmlformats.org/officeDocument/2006/relationships/image" Target="../media/image46.png"/></Relationships>
</file>

<file path=ppt/slides/_rels/slide49.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59779" y="5783262"/>
            <a:ext cx="6856097" cy="902608"/>
          </a:xfrm>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br>
              <a:rPr lang="en-US" dirty="0"/>
            </a:br>
            <a:r>
              <a:rPr lang="en-US" dirty="0"/>
              <a:t>Demo Script</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Panel - Admin Consent and Unconsent</a:t>
            </a:r>
          </a:p>
        </p:txBody>
      </p:sp>
      <p:sp>
        <p:nvSpPr>
          <p:cNvPr id="8" name="Text Placeholder 1"/>
          <p:cNvSpPr>
            <a:spLocks noGrp="1"/>
          </p:cNvSpPr>
          <p:nvPr>
            <p:ph type="body" sz="quarter" idx="4294967295"/>
          </p:nvPr>
        </p:nvSpPr>
        <p:spPr>
          <a:xfrm>
            <a:off x="274640" y="1820862"/>
            <a:ext cx="7532888" cy="3631763"/>
          </a:xfrm>
          <a:prstGeom prst="rect">
            <a:avLst/>
          </a:prstGeom>
        </p:spPr>
        <p:txBody>
          <a:bodyPr/>
          <a:lstStyle/>
          <a:p>
            <a:r>
              <a:rPr lang="en-US" dirty="0"/>
              <a:t>Admin can click consent and unconsent buttons to apply/re-apply admin consent.</a:t>
            </a:r>
          </a:p>
          <a:p>
            <a:r>
              <a:rPr lang="en-US" dirty="0"/>
              <a:t>If clicks consent and unconsent buttons admin needs to login again and then continue. </a:t>
            </a:r>
          </a:p>
        </p:txBody>
      </p:sp>
      <p:pic>
        <p:nvPicPr>
          <p:cNvPr id="2" name="Picture 1"/>
          <p:cNvPicPr>
            <a:picLocks noChangeAspect="1"/>
          </p:cNvPicPr>
          <p:nvPr/>
        </p:nvPicPr>
        <p:blipFill>
          <a:blip r:embed="rId3"/>
          <a:stretch>
            <a:fillRect/>
          </a:stretch>
        </p:blipFill>
        <p:spPr>
          <a:xfrm>
            <a:off x="7807528" y="1540541"/>
            <a:ext cx="4192142" cy="1651922"/>
          </a:xfrm>
          <a:prstGeom prst="rect">
            <a:avLst/>
          </a:prstGeom>
        </p:spPr>
      </p:pic>
    </p:spTree>
    <p:extLst>
      <p:ext uri="{BB962C8B-B14F-4D97-AF65-F5344CB8AC3E}">
        <p14:creationId xmlns:p14="http://schemas.microsoft.com/office/powerpoint/2010/main" val="15571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9" y="1516062"/>
            <a:ext cx="11351435" cy="1600200"/>
          </a:xfrm>
        </p:spPr>
        <p:txBody>
          <a:bodyPr/>
          <a:lstStyle/>
          <a:p>
            <a:pPr marL="571500" indent="-571500">
              <a:buFont typeface="Arial" panose="020B0604020202020204" pitchFamily="34" charset="0"/>
              <a:buChar char="•"/>
            </a:pPr>
            <a:r>
              <a:rPr lang="en-US" dirty="0"/>
              <a:t>All linked users are displayed here.</a:t>
            </a:r>
          </a:p>
          <a:p>
            <a:pPr marL="571500" indent="-571500">
              <a:buFont typeface="Arial" panose="020B0604020202020204" pitchFamily="34" charset="0"/>
              <a:buChar char="•"/>
            </a:pPr>
            <a:r>
              <a:rPr lang="en-US" dirty="0"/>
              <a:t>Click the </a:t>
            </a:r>
            <a:r>
              <a:rPr lang="en-US" b="1" dirty="0"/>
              <a:t>Unlink</a:t>
            </a:r>
            <a:r>
              <a:rPr lang="en-US" dirty="0"/>
              <a:t> link to unlink a user.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Manage linked accounts</a:t>
            </a:r>
          </a:p>
        </p:txBody>
      </p:sp>
      <p:pic>
        <p:nvPicPr>
          <p:cNvPr id="5" name="Picture 4"/>
          <p:cNvPicPr>
            <a:picLocks noChangeAspect="1"/>
          </p:cNvPicPr>
          <p:nvPr/>
        </p:nvPicPr>
        <p:blipFill>
          <a:blip r:embed="rId3"/>
          <a:stretch>
            <a:fillRect/>
          </a:stretch>
        </p:blipFill>
        <p:spPr>
          <a:xfrm>
            <a:off x="427037" y="3149690"/>
            <a:ext cx="11028571" cy="2114286"/>
          </a:xfrm>
          <a:prstGeom prst="rect">
            <a:avLst/>
          </a:prstGeom>
        </p:spPr>
      </p:pic>
    </p:spTree>
    <p:extLst>
      <p:ext uri="{BB962C8B-B14F-4D97-AF65-F5344CB8AC3E}">
        <p14:creationId xmlns:p14="http://schemas.microsoft.com/office/powerpoint/2010/main" val="8812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1744662"/>
            <a:ext cx="6093637" cy="3505200"/>
          </a:xfrm>
        </p:spPr>
        <p:txBody>
          <a:bodyPr/>
          <a:lstStyle/>
          <a:p>
            <a:pPr marL="571500" indent="-571500">
              <a:buFont typeface="Arial" panose="020B0604020202020204" pitchFamily="34" charset="0"/>
              <a:buChar char="•"/>
            </a:pPr>
            <a:r>
              <a:rPr lang="en-US" dirty="0"/>
              <a:t>Admin can click </a:t>
            </a:r>
            <a:r>
              <a:rPr lang="en-US" b="1" dirty="0"/>
              <a:t>Enable User Access</a:t>
            </a:r>
            <a:r>
              <a:rPr lang="en-US" dirty="0"/>
              <a:t> button to enable access to all tenant users.</a:t>
            </a:r>
          </a:p>
          <a:p>
            <a:pPr marL="571500" indent="-571500">
              <a:buFont typeface="Arial" panose="020B0604020202020204" pitchFamily="34" charset="0"/>
              <a:buChar char="•"/>
            </a:pPr>
            <a:r>
              <a:rPr lang="en-US" dirty="0"/>
              <a:t>It will take a while to effect after the button is clicked.</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Enable User Access</a:t>
            </a:r>
          </a:p>
        </p:txBody>
      </p:sp>
      <p:pic>
        <p:nvPicPr>
          <p:cNvPr id="8" name="Picture 7"/>
          <p:cNvPicPr>
            <a:picLocks noChangeAspect="1"/>
          </p:cNvPicPr>
          <p:nvPr/>
        </p:nvPicPr>
        <p:blipFill>
          <a:blip r:embed="rId3"/>
          <a:stretch>
            <a:fillRect/>
          </a:stretch>
        </p:blipFill>
        <p:spPr>
          <a:xfrm>
            <a:off x="295276" y="1516062"/>
            <a:ext cx="4638095" cy="1380952"/>
          </a:xfrm>
          <a:prstGeom prst="rect">
            <a:avLst/>
          </a:prstGeom>
        </p:spPr>
      </p:pic>
    </p:spTree>
    <p:extLst>
      <p:ext uri="{BB962C8B-B14F-4D97-AF65-F5344CB8AC3E}">
        <p14:creationId xmlns:p14="http://schemas.microsoft.com/office/powerpoint/2010/main" val="118719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237" y="1744662"/>
            <a:ext cx="11122837" cy="3505200"/>
          </a:xfrm>
        </p:spPr>
        <p:txBody>
          <a:bodyPr/>
          <a:lstStyle/>
          <a:p>
            <a:pPr marL="571500" indent="-571500">
              <a:buFont typeface="Arial" panose="020B0604020202020204" pitchFamily="34" charset="0"/>
              <a:buChar char="•"/>
            </a:pPr>
            <a:r>
              <a:rPr lang="en-US" dirty="0"/>
              <a:t>Admin can click </a:t>
            </a:r>
            <a:r>
              <a:rPr lang="en-US" b="1" dirty="0"/>
              <a:t>Clear Login Cache</a:t>
            </a:r>
            <a:r>
              <a:rPr lang="en-US" dirty="0"/>
              <a:t> button to reset a login cache.</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a:t>
            </a:r>
            <a:r>
              <a:rPr lang="en-US" altLang="zh-CN" dirty="0"/>
              <a:t>Clear Login Cache</a:t>
            </a:r>
            <a:endParaRPr lang="en-US" dirty="0"/>
          </a:p>
        </p:txBody>
      </p:sp>
      <p:pic>
        <p:nvPicPr>
          <p:cNvPr id="4" name="Picture 3">
            <a:extLst>
              <a:ext uri="{FF2B5EF4-FFF2-40B4-BE49-F238E27FC236}">
                <a16:creationId xmlns:a16="http://schemas.microsoft.com/office/drawing/2014/main" id="{2A193D34-CB9E-48D8-A27B-56E645C93C7F}"/>
              </a:ext>
            </a:extLst>
          </p:cNvPr>
          <p:cNvPicPr>
            <a:picLocks noChangeAspect="1"/>
          </p:cNvPicPr>
          <p:nvPr/>
        </p:nvPicPr>
        <p:blipFill>
          <a:blip r:embed="rId3"/>
          <a:stretch>
            <a:fillRect/>
          </a:stretch>
        </p:blipFill>
        <p:spPr>
          <a:xfrm>
            <a:off x="1189037" y="4259262"/>
            <a:ext cx="8923809" cy="800000"/>
          </a:xfrm>
          <a:prstGeom prst="rect">
            <a:avLst/>
          </a:prstGeom>
        </p:spPr>
      </p:pic>
    </p:spTree>
    <p:extLst>
      <p:ext uri="{BB962C8B-B14F-4D97-AF65-F5344CB8AC3E}">
        <p14:creationId xmlns:p14="http://schemas.microsoft.com/office/powerpoint/2010/main" val="284607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dirty="0"/>
              <a:t>Admin </a:t>
            </a:r>
            <a:r>
              <a:rPr lang="en-US" altLang="zh-CN" dirty="0"/>
              <a:t>– login with O365 account</a:t>
            </a:r>
            <a:endParaRPr lang="en-US" dirty="0"/>
          </a:p>
        </p:txBody>
      </p:sp>
      <p:pic>
        <p:nvPicPr>
          <p:cNvPr id="4" name="Picture 3"/>
          <p:cNvPicPr>
            <a:picLocks noChangeAspect="1"/>
          </p:cNvPicPr>
          <p:nvPr/>
        </p:nvPicPr>
        <p:blipFill>
          <a:blip r:embed="rId3"/>
          <a:stretch>
            <a:fillRect/>
          </a:stretch>
        </p:blipFill>
        <p:spPr>
          <a:xfrm>
            <a:off x="6446837" y="1668462"/>
            <a:ext cx="5228571" cy="3019048"/>
          </a:xfrm>
          <a:prstGeom prst="rect">
            <a:avLst/>
          </a:prstGeom>
        </p:spPr>
      </p:pic>
    </p:spTree>
    <p:extLst>
      <p:ext uri="{BB962C8B-B14F-4D97-AF65-F5344CB8AC3E}">
        <p14:creationId xmlns:p14="http://schemas.microsoft.com/office/powerpoint/2010/main" val="338590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Account Login Authentication Flow</a:t>
            </a:r>
          </a:p>
        </p:txBody>
      </p:sp>
    </p:spTree>
    <p:extLst>
      <p:ext uri="{BB962C8B-B14F-4D97-AF65-F5344CB8AC3E}">
        <p14:creationId xmlns:p14="http://schemas.microsoft.com/office/powerpoint/2010/main" val="14231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Local Account Login Authentication Flow</a:t>
            </a:r>
          </a:p>
        </p:txBody>
      </p:sp>
      <p:pic>
        <p:nvPicPr>
          <p:cNvPr id="4" name="Picture 3"/>
          <p:cNvPicPr>
            <a:picLocks noChangeAspect="1"/>
          </p:cNvPicPr>
          <p:nvPr/>
        </p:nvPicPr>
        <p:blipFill>
          <a:blip r:embed="rId2"/>
          <a:stretch>
            <a:fillRect/>
          </a:stretch>
        </p:blipFill>
        <p:spPr>
          <a:xfrm>
            <a:off x="503237" y="1363662"/>
            <a:ext cx="10831380" cy="4495800"/>
          </a:xfrm>
          <a:prstGeom prst="rect">
            <a:avLst/>
          </a:prstGeom>
        </p:spPr>
      </p:pic>
    </p:spTree>
    <p:extLst>
      <p:ext uri="{BB962C8B-B14F-4D97-AF65-F5344CB8AC3E}">
        <p14:creationId xmlns:p14="http://schemas.microsoft.com/office/powerpoint/2010/main" val="11499321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06662"/>
            <a:ext cx="7315203" cy="838200"/>
          </a:xfrm>
        </p:spPr>
        <p:txBody>
          <a:bodyPr/>
          <a:lstStyle/>
          <a:p>
            <a:pPr marL="571500" indent="-571500">
              <a:buFont typeface="Arial" panose="020B0604020202020204" pitchFamily="34" charset="0"/>
              <a:buChar char="•"/>
            </a:pPr>
            <a:r>
              <a:rPr lang="en-US" dirty="0"/>
              <a:t>Go to site login page and click the </a:t>
            </a:r>
            <a:r>
              <a:rPr lang="en-US" b="1" dirty="0"/>
              <a:t>Register as a new user</a:t>
            </a:r>
            <a:r>
              <a:rPr lang="en-US" dirty="0"/>
              <a:t> link.</a:t>
            </a:r>
          </a:p>
          <a:p>
            <a:pPr marL="571500" indent="-571500">
              <a:buFont typeface="Arial" panose="020B0604020202020204" pitchFamily="34" charset="0"/>
              <a:buChar char="•"/>
            </a:pPr>
            <a:r>
              <a:rPr lang="en-US" dirty="0"/>
              <a:t>Fill the form fields: </a:t>
            </a:r>
            <a:r>
              <a:rPr lang="en-US" altLang="zh-CN" b="1" dirty="0"/>
              <a:t>Email</a:t>
            </a:r>
            <a:r>
              <a:rPr lang="en-US" altLang="zh-CN" dirty="0"/>
              <a:t>, </a:t>
            </a:r>
            <a:r>
              <a:rPr lang="en-US" altLang="zh-CN" b="1" dirty="0"/>
              <a:t>Password</a:t>
            </a:r>
            <a:r>
              <a:rPr lang="en-US" altLang="zh-CN" dirty="0"/>
              <a:t> etc. , then click the </a:t>
            </a:r>
            <a:r>
              <a:rPr lang="en-US" altLang="zh-CN" b="1" dirty="0"/>
              <a:t>Register</a:t>
            </a:r>
            <a:r>
              <a:rPr lang="en-US" altLang="zh-CN" dirty="0"/>
              <a:t> button. </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Create Local Account</a:t>
            </a:r>
          </a:p>
        </p:txBody>
      </p:sp>
      <p:pic>
        <p:nvPicPr>
          <p:cNvPr id="5" name="Picture 4"/>
          <p:cNvPicPr>
            <a:picLocks noChangeAspect="1"/>
          </p:cNvPicPr>
          <p:nvPr/>
        </p:nvPicPr>
        <p:blipFill>
          <a:blip r:embed="rId3"/>
          <a:stretch>
            <a:fillRect/>
          </a:stretch>
        </p:blipFill>
        <p:spPr>
          <a:xfrm>
            <a:off x="427037" y="1444601"/>
            <a:ext cx="3180487" cy="2311743"/>
          </a:xfrm>
          <a:prstGeom prst="rect">
            <a:avLst/>
          </a:prstGeom>
        </p:spPr>
      </p:pic>
      <p:pic>
        <p:nvPicPr>
          <p:cNvPr id="6" name="Picture 5"/>
          <p:cNvPicPr>
            <a:picLocks noChangeAspect="1"/>
          </p:cNvPicPr>
          <p:nvPr/>
        </p:nvPicPr>
        <p:blipFill>
          <a:blip r:embed="rId4"/>
          <a:stretch>
            <a:fillRect/>
          </a:stretch>
        </p:blipFill>
        <p:spPr>
          <a:xfrm>
            <a:off x="427037" y="3988097"/>
            <a:ext cx="3461306" cy="2333229"/>
          </a:xfrm>
          <a:prstGeom prst="rect">
            <a:avLst/>
          </a:prstGeom>
        </p:spPr>
      </p:pic>
    </p:spTree>
    <p:extLst>
      <p:ext uri="{BB962C8B-B14F-4D97-AF65-F5344CB8AC3E}">
        <p14:creationId xmlns:p14="http://schemas.microsoft.com/office/powerpoint/2010/main" val="129423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the Local Account</a:t>
            </a:r>
          </a:p>
        </p:txBody>
      </p:sp>
      <p:sp>
        <p:nvSpPr>
          <p:cNvPr id="8" name="Text Placeholder 1"/>
          <p:cNvSpPr>
            <a:spLocks noGrp="1"/>
          </p:cNvSpPr>
          <p:nvPr>
            <p:ph type="body" sz="quarter" idx="4294967295"/>
          </p:nvPr>
        </p:nvSpPr>
        <p:spPr>
          <a:xfrm>
            <a:off x="274640" y="1820862"/>
            <a:ext cx="6248398" cy="2092881"/>
          </a:xfrm>
          <a:prstGeom prst="rect">
            <a:avLst/>
          </a:prstGeom>
        </p:spPr>
        <p:txBody>
          <a:bodyPr/>
          <a:lstStyle/>
          <a:p>
            <a:r>
              <a:rPr lang="en-US" dirty="0"/>
              <a:t>Go to the site login page. </a:t>
            </a:r>
          </a:p>
          <a:p>
            <a:r>
              <a:rPr lang="en-US" dirty="0"/>
              <a:t>Input email and password.</a:t>
            </a:r>
          </a:p>
          <a:p>
            <a:r>
              <a:rPr lang="en-US" dirty="0"/>
              <a:t>Click the </a:t>
            </a:r>
            <a:r>
              <a:rPr lang="en-US" b="1" dirty="0"/>
              <a:t>SIGN IN</a:t>
            </a:r>
            <a:r>
              <a:rPr lang="en-US" dirty="0"/>
              <a:t> button.</a:t>
            </a:r>
          </a:p>
        </p:txBody>
      </p:sp>
      <p:pic>
        <p:nvPicPr>
          <p:cNvPr id="2" name="Picture 1"/>
          <p:cNvPicPr>
            <a:picLocks noChangeAspect="1"/>
          </p:cNvPicPr>
          <p:nvPr/>
        </p:nvPicPr>
        <p:blipFill>
          <a:blip r:embed="rId3"/>
          <a:stretch>
            <a:fillRect/>
          </a:stretch>
        </p:blipFill>
        <p:spPr>
          <a:xfrm>
            <a:off x="7589837" y="1429206"/>
            <a:ext cx="4567838" cy="3896855"/>
          </a:xfrm>
          <a:prstGeom prst="rect">
            <a:avLst/>
          </a:prstGeom>
        </p:spPr>
      </p:pic>
    </p:spTree>
    <p:extLst>
      <p:ext uri="{BB962C8B-B14F-4D97-AF65-F5344CB8AC3E}">
        <p14:creationId xmlns:p14="http://schemas.microsoft.com/office/powerpoint/2010/main" val="34133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80037" y="2430462"/>
            <a:ext cx="7315203" cy="914400"/>
          </a:xfrm>
        </p:spPr>
        <p:txBody>
          <a:bodyPr/>
          <a:lstStyle/>
          <a:p>
            <a:pPr marL="571500" indent="-571500">
              <a:buFont typeface="Arial" panose="020B0604020202020204" pitchFamily="34" charset="0"/>
              <a:buChar char="•"/>
            </a:pPr>
            <a:r>
              <a:rPr lang="en-US" dirty="0"/>
              <a:t>Click the </a:t>
            </a:r>
            <a:r>
              <a:rPr lang="en-US" b="1" dirty="0"/>
              <a:t>Link to existing O365 account </a:t>
            </a:r>
            <a:r>
              <a:rPr lang="en-US" dirty="0"/>
              <a:t>button to login and then link the accounts.</a:t>
            </a:r>
          </a:p>
          <a:p>
            <a:pPr marL="571500" indent="-571500">
              <a:buFont typeface="Arial" panose="020B0604020202020204" pitchFamily="34" charset="0"/>
              <a:buChar char="•"/>
            </a:pPr>
            <a:r>
              <a:rPr lang="en-US" dirty="0"/>
              <a:t>After link succeed it will go to all schools page.</a:t>
            </a:r>
          </a:p>
        </p:txBody>
      </p:sp>
      <p:sp>
        <p:nvSpPr>
          <p:cNvPr id="3" name="Title 2"/>
          <p:cNvSpPr>
            <a:spLocks noGrp="1"/>
          </p:cNvSpPr>
          <p:nvPr>
            <p:ph type="title"/>
          </p:nvPr>
        </p:nvSpPr>
        <p:spPr/>
        <p:txBody>
          <a:bodyPr/>
          <a:lstStyle/>
          <a:p>
            <a:r>
              <a:rPr lang="en-US" dirty="0"/>
              <a:t>Link the Local Account to an Office 365 Account</a:t>
            </a:r>
          </a:p>
        </p:txBody>
      </p:sp>
      <p:pic>
        <p:nvPicPr>
          <p:cNvPr id="6" name="Picture 5"/>
          <p:cNvPicPr>
            <a:picLocks noChangeAspect="1"/>
          </p:cNvPicPr>
          <p:nvPr/>
        </p:nvPicPr>
        <p:blipFill>
          <a:blip r:embed="rId3"/>
          <a:stretch>
            <a:fillRect/>
          </a:stretch>
        </p:blipFill>
        <p:spPr>
          <a:xfrm>
            <a:off x="503237" y="1840119"/>
            <a:ext cx="4695238" cy="1657143"/>
          </a:xfrm>
          <a:prstGeom prst="rect">
            <a:avLst/>
          </a:prstGeom>
        </p:spPr>
      </p:pic>
    </p:spTree>
    <p:extLst>
      <p:ext uri="{BB962C8B-B14F-4D97-AF65-F5344CB8AC3E}">
        <p14:creationId xmlns:p14="http://schemas.microsoft.com/office/powerpoint/2010/main" val="335671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344862"/>
            <a:ext cx="7315203" cy="914400"/>
          </a:xfrm>
        </p:spPr>
        <p:txBody>
          <a:bodyPr/>
          <a:lstStyle/>
          <a:p>
            <a:r>
              <a:rPr lang="en-US" dirty="0"/>
              <a:t>Admin Login Authentication Flow</a:t>
            </a:r>
          </a:p>
          <a:p>
            <a:r>
              <a:rPr lang="en-US" dirty="0"/>
              <a:t>Local Login Authentication Flow</a:t>
            </a:r>
          </a:p>
          <a:p>
            <a:r>
              <a:rPr lang="en-US" dirty="0"/>
              <a:t>O365 Login Authentication Flow</a:t>
            </a:r>
          </a:p>
          <a:p>
            <a:r>
              <a:rPr lang="en-US" dirty="0"/>
              <a:t>ALL SCHOOLS</a:t>
            </a:r>
          </a:p>
          <a:p>
            <a:r>
              <a:rPr lang="en-US" dirty="0"/>
              <a:t>SCHOOL CLASSES</a:t>
            </a:r>
          </a:p>
          <a:p>
            <a:r>
              <a:rPr lang="en-US" dirty="0"/>
              <a:t>CLASS DETAILS</a:t>
            </a:r>
          </a:p>
          <a:p>
            <a:r>
              <a:rPr lang="en-US" dirty="0"/>
              <a:t>Demo Helper</a:t>
            </a:r>
          </a:p>
          <a:p>
            <a:endParaRPr lang="en-US" dirty="0"/>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9" name="Picture Placeholder 8"/>
          <p:cNvPicPr>
            <a:picLocks noGrp="1" noChangeAspect="1"/>
          </p:cNvPicPr>
          <p:nvPr>
            <p:ph type="pic" sz="quarter" idx="16"/>
          </p:nvPr>
        </p:nvPicPr>
        <p:blipFill>
          <a:blip r:embed="rId3"/>
          <a:srcRect l="10183" r="10183"/>
          <a:stretch>
            <a:fillRect/>
          </a:stretch>
        </p:blipFill>
        <p:spPr>
          <a:xfrm>
            <a:off x="122236" y="1820862"/>
            <a:ext cx="4953001" cy="3657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03837" y="1919604"/>
            <a:ext cx="7315203" cy="914400"/>
          </a:xfrm>
        </p:spPr>
        <p:txBody>
          <a:bodyPr/>
          <a:lstStyle/>
          <a:p>
            <a:pPr marL="571500" indent="-571500">
              <a:buFont typeface="Arial" panose="020B0604020202020204" pitchFamily="34" charset="0"/>
              <a:buChar char="•"/>
            </a:pPr>
            <a:r>
              <a:rPr lang="en-US" dirty="0"/>
              <a:t>After linking the accounts succeeds the app displays all schools. </a:t>
            </a:r>
          </a:p>
        </p:txBody>
      </p:sp>
      <p:sp>
        <p:nvSpPr>
          <p:cNvPr id="3" name="Title 2"/>
          <p:cNvSpPr>
            <a:spLocks noGrp="1"/>
          </p:cNvSpPr>
          <p:nvPr>
            <p:ph type="title"/>
          </p:nvPr>
        </p:nvSpPr>
        <p:spPr/>
        <p:txBody>
          <a:bodyPr/>
          <a:lstStyle/>
          <a:p>
            <a:r>
              <a:rPr lang="en-US" dirty="0"/>
              <a:t>Login succeeded</a:t>
            </a:r>
          </a:p>
        </p:txBody>
      </p:sp>
      <p:pic>
        <p:nvPicPr>
          <p:cNvPr id="6" name="Picture 5">
            <a:extLst>
              <a:ext uri="{FF2B5EF4-FFF2-40B4-BE49-F238E27FC236}">
                <a16:creationId xmlns:a16="http://schemas.microsoft.com/office/drawing/2014/main" id="{B0A01391-03CF-4ED7-A2A7-F7710AD130A3}"/>
              </a:ext>
            </a:extLst>
          </p:cNvPr>
          <p:cNvPicPr>
            <a:picLocks noChangeAspect="1"/>
          </p:cNvPicPr>
          <p:nvPr/>
        </p:nvPicPr>
        <p:blipFill>
          <a:blip r:embed="rId3"/>
          <a:stretch>
            <a:fillRect/>
          </a:stretch>
        </p:blipFill>
        <p:spPr>
          <a:xfrm>
            <a:off x="294283" y="1668462"/>
            <a:ext cx="5009554" cy="1720886"/>
          </a:xfrm>
          <a:prstGeom prst="rect">
            <a:avLst/>
          </a:prstGeom>
        </p:spPr>
      </p:pic>
    </p:spTree>
    <p:extLst>
      <p:ext uri="{BB962C8B-B14F-4D97-AF65-F5344CB8AC3E}">
        <p14:creationId xmlns:p14="http://schemas.microsoft.com/office/powerpoint/2010/main" val="298750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and user can change and save it.</a:t>
            </a:r>
          </a:p>
          <a:p>
            <a:r>
              <a:rPr lang="en-US" dirty="0"/>
              <a:t>If user is linked to O365 his(her) classes will display here.</a:t>
            </a:r>
          </a:p>
        </p:txBody>
      </p:sp>
      <p:pic>
        <p:nvPicPr>
          <p:cNvPr id="6" name="Picture 5"/>
          <p:cNvPicPr>
            <a:picLocks noChangeAspect="1"/>
          </p:cNvPicPr>
          <p:nvPr/>
        </p:nvPicPr>
        <p:blipFill>
          <a:blip r:embed="rId3"/>
          <a:stretch>
            <a:fillRect/>
          </a:stretch>
        </p:blipFill>
        <p:spPr>
          <a:xfrm>
            <a:off x="8809037" y="1485036"/>
            <a:ext cx="2114286" cy="1885714"/>
          </a:xfrm>
          <a:prstGeom prst="rect">
            <a:avLst/>
          </a:prstGeom>
        </p:spPr>
      </p:pic>
      <p:pic>
        <p:nvPicPr>
          <p:cNvPr id="7" name="Picture 6"/>
          <p:cNvPicPr>
            <a:picLocks noChangeAspect="1"/>
          </p:cNvPicPr>
          <p:nvPr/>
        </p:nvPicPr>
        <p:blipFill>
          <a:blip r:embed="rId4"/>
          <a:stretch>
            <a:fillRect/>
          </a:stretch>
        </p:blipFill>
        <p:spPr>
          <a:xfrm>
            <a:off x="8847133" y="3645885"/>
            <a:ext cx="2076190" cy="2009524"/>
          </a:xfrm>
          <a:prstGeom prst="rect">
            <a:avLst/>
          </a:prstGeom>
        </p:spPr>
      </p:pic>
    </p:spTree>
    <p:extLst>
      <p:ext uri="{BB962C8B-B14F-4D97-AF65-F5344CB8AC3E}">
        <p14:creationId xmlns:p14="http://schemas.microsoft.com/office/powerpoint/2010/main" val="303073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587475"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O365 account.</a:t>
            </a:r>
          </a:p>
          <a:p>
            <a:pPr marL="571500" indent="-571500">
              <a:buFont typeface="Arial" panose="020B0604020202020204" pitchFamily="34" charset="0"/>
              <a:buChar char="•"/>
            </a:pPr>
            <a:r>
              <a:rPr lang="en-US" altLang="zh-CN" dirty="0"/>
              <a:t>If local account is not linked to O365 account it will show option “Link to existing O365 account” and then link.</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427037" y="3476977"/>
            <a:ext cx="3461340" cy="1318969"/>
          </a:xfrm>
          <a:prstGeom prst="rect">
            <a:avLst/>
          </a:prstGeom>
        </p:spPr>
      </p:pic>
      <p:pic>
        <p:nvPicPr>
          <p:cNvPr id="8" name="Picture 7"/>
          <p:cNvPicPr>
            <a:picLocks noChangeAspect="1"/>
          </p:cNvPicPr>
          <p:nvPr/>
        </p:nvPicPr>
        <p:blipFill>
          <a:blip r:embed="rId4"/>
          <a:stretch>
            <a:fillRect/>
          </a:stretch>
        </p:blipFill>
        <p:spPr>
          <a:xfrm>
            <a:off x="427037" y="1212849"/>
            <a:ext cx="2114286" cy="1885714"/>
          </a:xfrm>
          <a:prstGeom prst="rect">
            <a:avLst/>
          </a:prstGeom>
        </p:spPr>
      </p:pic>
      <p:pic>
        <p:nvPicPr>
          <p:cNvPr id="9" name="Picture 8"/>
          <p:cNvPicPr>
            <a:picLocks noChangeAspect="1"/>
          </p:cNvPicPr>
          <p:nvPr/>
        </p:nvPicPr>
        <p:blipFill>
          <a:blip r:embed="rId5"/>
          <a:stretch>
            <a:fillRect/>
          </a:stretch>
        </p:blipFill>
        <p:spPr>
          <a:xfrm>
            <a:off x="353966" y="5123621"/>
            <a:ext cx="7314286" cy="1495238"/>
          </a:xfrm>
          <a:prstGeom prst="rect">
            <a:avLst/>
          </a:prstGeom>
        </p:spPr>
      </p:pic>
    </p:spTree>
    <p:extLst>
      <p:ext uri="{BB962C8B-B14F-4D97-AF65-F5344CB8AC3E}">
        <p14:creationId xmlns:p14="http://schemas.microsoft.com/office/powerpoint/2010/main" val="15001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288715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Login Authentication Flow</a:t>
            </a:r>
          </a:p>
        </p:txBody>
      </p:sp>
    </p:spTree>
    <p:extLst>
      <p:ext uri="{BB962C8B-B14F-4D97-AF65-F5344CB8AC3E}">
        <p14:creationId xmlns:p14="http://schemas.microsoft.com/office/powerpoint/2010/main" val="476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Login Authentication Flow</a:t>
            </a:r>
          </a:p>
        </p:txBody>
      </p:sp>
      <p:pic>
        <p:nvPicPr>
          <p:cNvPr id="2" name="Picture 1"/>
          <p:cNvPicPr>
            <a:picLocks noChangeAspect="1"/>
          </p:cNvPicPr>
          <p:nvPr/>
        </p:nvPicPr>
        <p:blipFill>
          <a:blip r:embed="rId2"/>
          <a:stretch>
            <a:fillRect/>
          </a:stretch>
        </p:blipFill>
        <p:spPr>
          <a:xfrm>
            <a:off x="579437" y="1222840"/>
            <a:ext cx="10292286" cy="5170022"/>
          </a:xfrm>
          <a:prstGeom prst="rect">
            <a:avLst/>
          </a:prstGeom>
        </p:spPr>
      </p:pic>
    </p:spTree>
    <p:extLst>
      <p:ext uri="{BB962C8B-B14F-4D97-AF65-F5344CB8AC3E}">
        <p14:creationId xmlns:p14="http://schemas.microsoft.com/office/powerpoint/2010/main" val="43812636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an Office 365 account.</a:t>
            </a:r>
          </a:p>
        </p:txBody>
      </p:sp>
      <p:pic>
        <p:nvPicPr>
          <p:cNvPr id="5" name="图片 4"/>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5922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735262"/>
            <a:ext cx="7315203" cy="914400"/>
          </a:xfrm>
        </p:spPr>
        <p:txBody>
          <a:bodyPr/>
          <a:lstStyle/>
          <a:p>
            <a:pPr marL="571500" indent="-571500">
              <a:buFont typeface="Arial" panose="020B0604020202020204" pitchFamily="34" charset="0"/>
              <a:buChar char="•"/>
            </a:pPr>
            <a:r>
              <a:rPr lang="en-US" dirty="0"/>
              <a:t>Click the </a:t>
            </a:r>
            <a:r>
              <a:rPr lang="en-US" b="1" dirty="0"/>
              <a:t>Link with existing Local Account </a:t>
            </a:r>
            <a:r>
              <a:rPr lang="en-US" dirty="0"/>
              <a:t>button to link the account to an existing account.</a:t>
            </a:r>
          </a:p>
          <a:p>
            <a:pPr marL="571500" indent="-571500">
              <a:buFont typeface="Arial" panose="020B0604020202020204" pitchFamily="34" charset="0"/>
              <a:buChar char="•"/>
            </a:pPr>
            <a:r>
              <a:rPr lang="en-US" dirty="0"/>
              <a:t>Click </a:t>
            </a:r>
            <a:r>
              <a:rPr lang="en-US" b="1" dirty="0"/>
              <a:t>Continue with new Local Account </a:t>
            </a:r>
            <a:r>
              <a:rPr lang="en-US" dirty="0"/>
              <a:t>to create a new local account and then link.</a:t>
            </a:r>
          </a:p>
        </p:txBody>
      </p:sp>
      <p:sp>
        <p:nvSpPr>
          <p:cNvPr id="3" name="Title 2"/>
          <p:cNvSpPr>
            <a:spLocks noGrp="1"/>
          </p:cNvSpPr>
          <p:nvPr>
            <p:ph type="title"/>
          </p:nvPr>
        </p:nvSpPr>
        <p:spPr/>
        <p:txBody>
          <a:bodyPr/>
          <a:lstStyle/>
          <a:p>
            <a:r>
              <a:rPr lang="en-US" dirty="0"/>
              <a:t>Link an Office 365 Account to a Local Account</a:t>
            </a:r>
          </a:p>
        </p:txBody>
      </p:sp>
      <p:pic>
        <p:nvPicPr>
          <p:cNvPr id="6" name="Picture 5"/>
          <p:cNvPicPr>
            <a:picLocks noChangeAspect="1"/>
          </p:cNvPicPr>
          <p:nvPr/>
        </p:nvPicPr>
        <p:blipFill>
          <a:blip r:embed="rId3"/>
          <a:stretch>
            <a:fillRect/>
          </a:stretch>
        </p:blipFill>
        <p:spPr>
          <a:xfrm>
            <a:off x="274640" y="1744662"/>
            <a:ext cx="4724398" cy="1590476"/>
          </a:xfrm>
          <a:prstGeom prst="rect">
            <a:avLst/>
          </a:prstGeom>
        </p:spPr>
      </p:pic>
      <p:pic>
        <p:nvPicPr>
          <p:cNvPr id="7" name="Picture 6"/>
          <p:cNvPicPr>
            <a:picLocks noChangeAspect="1"/>
          </p:cNvPicPr>
          <p:nvPr/>
        </p:nvPicPr>
        <p:blipFill>
          <a:blip r:embed="rId4"/>
          <a:stretch>
            <a:fillRect/>
          </a:stretch>
        </p:blipFill>
        <p:spPr>
          <a:xfrm>
            <a:off x="350837" y="3754595"/>
            <a:ext cx="4497015" cy="1647667"/>
          </a:xfrm>
          <a:prstGeom prst="rect">
            <a:avLst/>
          </a:prstGeom>
        </p:spPr>
      </p:pic>
    </p:spTree>
    <p:extLst>
      <p:ext uri="{BB962C8B-B14F-4D97-AF65-F5344CB8AC3E}">
        <p14:creationId xmlns:p14="http://schemas.microsoft.com/office/powerpoint/2010/main" val="32219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a Local Account and Link the accounts</a:t>
            </a:r>
          </a:p>
        </p:txBody>
      </p:sp>
      <p:sp>
        <p:nvSpPr>
          <p:cNvPr id="8" name="Text Placeholder 1"/>
          <p:cNvSpPr>
            <a:spLocks noGrp="1"/>
          </p:cNvSpPr>
          <p:nvPr>
            <p:ph type="body" sz="quarter" idx="4294967295"/>
          </p:nvPr>
        </p:nvSpPr>
        <p:spPr>
          <a:xfrm>
            <a:off x="274640" y="1820862"/>
            <a:ext cx="6248398" cy="5293757"/>
          </a:xfrm>
          <a:prstGeom prst="rect">
            <a:avLst/>
          </a:prstGeom>
        </p:spPr>
        <p:txBody>
          <a:bodyPr/>
          <a:lstStyle/>
          <a:p>
            <a:r>
              <a:rPr lang="en-US" dirty="0"/>
              <a:t>Input local account’s email and password and then click </a:t>
            </a:r>
            <a:r>
              <a:rPr lang="en-US" b="1" dirty="0"/>
              <a:t>Login and Link </a:t>
            </a:r>
            <a:r>
              <a:rPr lang="en-US" dirty="0"/>
              <a:t>button to link.</a:t>
            </a:r>
          </a:p>
          <a:p>
            <a:r>
              <a:rPr lang="en-US" dirty="0"/>
              <a:t>If there’s a local account with the same email as O365 email, these input fields will no show and link directly.</a:t>
            </a:r>
          </a:p>
        </p:txBody>
      </p:sp>
      <p:pic>
        <p:nvPicPr>
          <p:cNvPr id="4" name="Picture 3"/>
          <p:cNvPicPr>
            <a:picLocks noChangeAspect="1"/>
          </p:cNvPicPr>
          <p:nvPr/>
        </p:nvPicPr>
        <p:blipFill>
          <a:blip r:embed="rId3"/>
          <a:stretch>
            <a:fillRect/>
          </a:stretch>
        </p:blipFill>
        <p:spPr>
          <a:xfrm>
            <a:off x="6827837" y="1812924"/>
            <a:ext cx="4990476" cy="1771429"/>
          </a:xfrm>
          <a:prstGeom prst="rect">
            <a:avLst/>
          </a:prstGeom>
        </p:spPr>
      </p:pic>
    </p:spTree>
    <p:extLst>
      <p:ext uri="{BB962C8B-B14F-4D97-AF65-F5344CB8AC3E}">
        <p14:creationId xmlns:p14="http://schemas.microsoft.com/office/powerpoint/2010/main" val="157337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a:t>Select </a:t>
            </a:r>
            <a:r>
              <a:rPr lang="en-US" b="1" dirty="0"/>
              <a:t>Favorite color</a:t>
            </a:r>
            <a:r>
              <a:rPr lang="en-US" dirty="0"/>
              <a:t>.</a:t>
            </a:r>
          </a:p>
          <a:p>
            <a:pPr marL="571500" indent="-571500">
              <a:buFont typeface="Arial" panose="020B0604020202020204" pitchFamily="34" charset="0"/>
              <a:buChar char="•"/>
            </a:pPr>
            <a:r>
              <a:rPr lang="en-US" dirty="0"/>
              <a:t>Click the </a:t>
            </a:r>
            <a:r>
              <a:rPr lang="en-US" b="1" dirty="0"/>
              <a:t>Create and Link</a:t>
            </a:r>
            <a:r>
              <a:rPr lang="en-US" dirty="0"/>
              <a:t> button to create a new local account and then link the accounts.</a:t>
            </a:r>
          </a:p>
        </p:txBody>
      </p:sp>
      <p:sp>
        <p:nvSpPr>
          <p:cNvPr id="3" name="Title 2"/>
          <p:cNvSpPr>
            <a:spLocks noGrp="1"/>
          </p:cNvSpPr>
          <p:nvPr>
            <p:ph type="title"/>
          </p:nvPr>
        </p:nvSpPr>
        <p:spPr/>
        <p:txBody>
          <a:bodyPr/>
          <a:lstStyle/>
          <a:p>
            <a:r>
              <a:rPr lang="en-US" dirty="0"/>
              <a:t>Create a Local Account and Link the accounts</a:t>
            </a:r>
          </a:p>
        </p:txBody>
      </p:sp>
      <p:pic>
        <p:nvPicPr>
          <p:cNvPr id="4" name="Picture 3"/>
          <p:cNvPicPr>
            <a:picLocks noChangeAspect="1"/>
          </p:cNvPicPr>
          <p:nvPr/>
        </p:nvPicPr>
        <p:blipFill>
          <a:blip r:embed="rId3"/>
          <a:stretch>
            <a:fillRect/>
          </a:stretch>
        </p:blipFill>
        <p:spPr>
          <a:xfrm>
            <a:off x="350837" y="1977215"/>
            <a:ext cx="4498163" cy="1514286"/>
          </a:xfrm>
          <a:prstGeom prst="rect">
            <a:avLst/>
          </a:prstGeom>
        </p:spPr>
      </p:pic>
    </p:spTree>
    <p:extLst>
      <p:ext uri="{BB962C8B-B14F-4D97-AF65-F5344CB8AC3E}">
        <p14:creationId xmlns:p14="http://schemas.microsoft.com/office/powerpoint/2010/main" val="409096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 Account Login Authentication Flow</a:t>
            </a:r>
          </a:p>
        </p:txBody>
      </p:sp>
    </p:spTree>
    <p:extLst>
      <p:ext uri="{BB962C8B-B14F-4D97-AF65-F5344CB8AC3E}">
        <p14:creationId xmlns:p14="http://schemas.microsoft.com/office/powerpoint/2010/main" val="1412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if linked to local account and user can change/save it.</a:t>
            </a:r>
          </a:p>
          <a:p>
            <a:r>
              <a:rPr lang="en-US" dirty="0"/>
              <a:t>User classes will display here.</a:t>
            </a:r>
          </a:p>
        </p:txBody>
      </p:sp>
      <p:pic>
        <p:nvPicPr>
          <p:cNvPr id="4" name="Picture 3"/>
          <p:cNvPicPr>
            <a:picLocks noChangeAspect="1"/>
          </p:cNvPicPr>
          <p:nvPr/>
        </p:nvPicPr>
        <p:blipFill>
          <a:blip r:embed="rId3"/>
          <a:stretch>
            <a:fillRect/>
          </a:stretch>
        </p:blipFill>
        <p:spPr>
          <a:xfrm>
            <a:off x="8643890" y="1058862"/>
            <a:ext cx="3047619" cy="1857143"/>
          </a:xfrm>
          <a:prstGeom prst="rect">
            <a:avLst/>
          </a:prstGeom>
        </p:spPr>
      </p:pic>
      <p:pic>
        <p:nvPicPr>
          <p:cNvPr id="6" name="Picture 5"/>
          <p:cNvPicPr>
            <a:picLocks noChangeAspect="1"/>
          </p:cNvPicPr>
          <p:nvPr/>
        </p:nvPicPr>
        <p:blipFill>
          <a:blip r:embed="rId4"/>
          <a:stretch>
            <a:fillRect/>
          </a:stretch>
        </p:blipFill>
        <p:spPr>
          <a:xfrm>
            <a:off x="8885237" y="3233797"/>
            <a:ext cx="2266667" cy="3019048"/>
          </a:xfrm>
          <a:prstGeom prst="rect">
            <a:avLst/>
          </a:prstGeom>
        </p:spPr>
      </p:pic>
    </p:spTree>
    <p:extLst>
      <p:ext uri="{BB962C8B-B14F-4D97-AF65-F5344CB8AC3E}">
        <p14:creationId xmlns:p14="http://schemas.microsoft.com/office/powerpoint/2010/main" val="255141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local account.</a:t>
            </a:r>
          </a:p>
          <a:p>
            <a:pPr marL="571500" indent="-571500">
              <a:buFont typeface="Arial" panose="020B0604020202020204" pitchFamily="34" charset="0"/>
              <a:buChar char="•"/>
            </a:pPr>
            <a:r>
              <a:rPr lang="en-US" altLang="zh-CN" dirty="0"/>
              <a:t>If O365 account is not linked to local account it will show link options like “Continue with new Local Account” or “Link with existing Local Account”.</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338409" y="3272313"/>
            <a:ext cx="3461340" cy="1318969"/>
          </a:xfrm>
          <a:prstGeom prst="rect">
            <a:avLst/>
          </a:prstGeom>
        </p:spPr>
      </p:pic>
      <p:pic>
        <p:nvPicPr>
          <p:cNvPr id="8" name="Picture 7"/>
          <p:cNvPicPr>
            <a:picLocks noChangeAspect="1"/>
          </p:cNvPicPr>
          <p:nvPr/>
        </p:nvPicPr>
        <p:blipFill>
          <a:blip r:embed="rId4"/>
          <a:stretch>
            <a:fillRect/>
          </a:stretch>
        </p:blipFill>
        <p:spPr>
          <a:xfrm>
            <a:off x="545269" y="1314009"/>
            <a:ext cx="3047619" cy="1857143"/>
          </a:xfrm>
          <a:prstGeom prst="rect">
            <a:avLst/>
          </a:prstGeom>
        </p:spPr>
      </p:pic>
      <p:pic>
        <p:nvPicPr>
          <p:cNvPr id="5" name="Picture 4"/>
          <p:cNvPicPr>
            <a:picLocks noChangeAspect="1"/>
          </p:cNvPicPr>
          <p:nvPr/>
        </p:nvPicPr>
        <p:blipFill>
          <a:blip r:embed="rId5"/>
          <a:stretch>
            <a:fillRect/>
          </a:stretch>
        </p:blipFill>
        <p:spPr>
          <a:xfrm>
            <a:off x="347435" y="4945062"/>
            <a:ext cx="5000000" cy="1428571"/>
          </a:xfrm>
          <a:prstGeom prst="rect">
            <a:avLst/>
          </a:prstGeom>
        </p:spPr>
      </p:pic>
    </p:spTree>
    <p:extLst>
      <p:ext uri="{BB962C8B-B14F-4D97-AF65-F5344CB8AC3E}">
        <p14:creationId xmlns:p14="http://schemas.microsoft.com/office/powerpoint/2010/main" val="143974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394453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 SCHOOLS</a:t>
            </a:r>
          </a:p>
        </p:txBody>
      </p:sp>
    </p:spTree>
    <p:extLst>
      <p:ext uri="{BB962C8B-B14F-4D97-AF65-F5344CB8AC3E}">
        <p14:creationId xmlns:p14="http://schemas.microsoft.com/office/powerpoint/2010/main" val="329789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Login with a teacher/student account &amp; go to the all schools page. </a:t>
            </a:r>
          </a:p>
          <a:p>
            <a:r>
              <a:rPr lang="en-US" sz="2800" dirty="0"/>
              <a:t>Teacher/student’s id is displayed in the top right corner. </a:t>
            </a:r>
          </a:p>
          <a:p>
            <a:r>
              <a:rPr lang="en-US" sz="2800" dirty="0"/>
              <a:t>Current school(s) enrolled are marked with green color.</a:t>
            </a:r>
          </a:p>
          <a:p>
            <a:r>
              <a:rPr lang="en-US" sz="2800" dirty="0"/>
              <a:t>Click </a:t>
            </a:r>
            <a:r>
              <a:rPr lang="en-US" sz="2800" b="1" dirty="0"/>
              <a:t>CLASSES</a:t>
            </a:r>
            <a:r>
              <a:rPr lang="en-US" sz="2800" dirty="0"/>
              <a:t> to go to the classes page.</a:t>
            </a:r>
          </a:p>
        </p:txBody>
      </p:sp>
      <p:sp>
        <p:nvSpPr>
          <p:cNvPr id="3" name="Title 2"/>
          <p:cNvSpPr>
            <a:spLocks noGrp="1"/>
          </p:cNvSpPr>
          <p:nvPr>
            <p:ph type="title"/>
          </p:nvPr>
        </p:nvSpPr>
        <p:spPr/>
        <p:txBody>
          <a:bodyPr/>
          <a:lstStyle/>
          <a:p>
            <a:r>
              <a:rPr lang="en-US" dirty="0"/>
              <a:t>ALL SCHOOLS</a:t>
            </a:r>
          </a:p>
        </p:txBody>
      </p:sp>
      <p:pic>
        <p:nvPicPr>
          <p:cNvPr id="5" name="Picture 4">
            <a:extLst>
              <a:ext uri="{FF2B5EF4-FFF2-40B4-BE49-F238E27FC236}">
                <a16:creationId xmlns:a16="http://schemas.microsoft.com/office/drawing/2014/main" id="{0AD1B9E5-0679-4BAB-966D-A7716253818D}"/>
              </a:ext>
            </a:extLst>
          </p:cNvPr>
          <p:cNvPicPr>
            <a:picLocks noChangeAspect="1"/>
          </p:cNvPicPr>
          <p:nvPr/>
        </p:nvPicPr>
        <p:blipFill>
          <a:blip r:embed="rId3"/>
          <a:stretch>
            <a:fillRect/>
          </a:stretch>
        </p:blipFill>
        <p:spPr>
          <a:xfrm>
            <a:off x="641349" y="3497262"/>
            <a:ext cx="11153775" cy="2819400"/>
          </a:xfrm>
          <a:prstGeom prst="rect">
            <a:avLst/>
          </a:prstGeom>
        </p:spPr>
      </p:pic>
    </p:spTree>
    <p:extLst>
      <p:ext uri="{BB962C8B-B14F-4D97-AF65-F5344CB8AC3E}">
        <p14:creationId xmlns:p14="http://schemas.microsoft.com/office/powerpoint/2010/main" val="167510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SCHOOL CLASSES</a:t>
            </a:r>
          </a:p>
        </p:txBody>
      </p:sp>
    </p:spTree>
    <p:extLst>
      <p:ext uri="{BB962C8B-B14F-4D97-AF65-F5344CB8AC3E}">
        <p14:creationId xmlns:p14="http://schemas.microsoft.com/office/powerpoint/2010/main" val="12233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All classes are displayed on the school classes page.</a:t>
            </a:r>
          </a:p>
          <a:p>
            <a:r>
              <a:rPr lang="en-US" sz="2800" dirty="0"/>
              <a:t>My classes are highlighted with a green color.</a:t>
            </a:r>
          </a:p>
          <a:p>
            <a:r>
              <a:rPr lang="en-US" sz="2800" dirty="0"/>
              <a:t>Classes that the current users are highlighted with the gray color.</a:t>
            </a:r>
          </a:p>
          <a:p>
            <a:r>
              <a:rPr lang="en-US" sz="2800" dirty="0"/>
              <a:t>Hover on a class to pop up the class details window.</a:t>
            </a:r>
          </a:p>
          <a:p>
            <a:r>
              <a:rPr lang="en-US" sz="2800" dirty="0"/>
              <a:t>Click on a green highlighted class to go to the class detail page.</a:t>
            </a:r>
          </a:p>
          <a:p>
            <a:r>
              <a:rPr lang="en-US" sz="2800" dirty="0"/>
              <a:t>Click the </a:t>
            </a:r>
            <a:r>
              <a:rPr lang="en-US" sz="2800" b="1" dirty="0"/>
              <a:t>My Classes</a:t>
            </a:r>
            <a:r>
              <a:rPr lang="en-US" sz="2800" dirty="0"/>
              <a:t> or </a:t>
            </a:r>
            <a:r>
              <a:rPr lang="en-US" sz="2800" b="1" dirty="0"/>
              <a:t>All Classes</a:t>
            </a:r>
            <a:r>
              <a:rPr lang="en-US" sz="2800" dirty="0"/>
              <a:t> links to switch views.</a:t>
            </a:r>
          </a:p>
        </p:txBody>
      </p:sp>
      <p:sp>
        <p:nvSpPr>
          <p:cNvPr id="3" name="Title 2"/>
          <p:cNvSpPr>
            <a:spLocks noGrp="1"/>
          </p:cNvSpPr>
          <p:nvPr>
            <p:ph type="title"/>
          </p:nvPr>
        </p:nvSpPr>
        <p:spPr/>
        <p:txBody>
          <a:bodyPr/>
          <a:lstStyle/>
          <a:p>
            <a:r>
              <a:rPr lang="en-US" dirty="0"/>
              <a:t>SCHOOL CLASSES</a:t>
            </a:r>
          </a:p>
        </p:txBody>
      </p:sp>
      <p:pic>
        <p:nvPicPr>
          <p:cNvPr id="5" name="Picture 4">
            <a:extLst>
              <a:ext uri="{FF2B5EF4-FFF2-40B4-BE49-F238E27FC236}">
                <a16:creationId xmlns:a16="http://schemas.microsoft.com/office/drawing/2014/main" id="{52E50480-0385-4A1C-980B-C5A87D0AEB1E}"/>
              </a:ext>
            </a:extLst>
          </p:cNvPr>
          <p:cNvPicPr>
            <a:picLocks noChangeAspect="1"/>
          </p:cNvPicPr>
          <p:nvPr/>
        </p:nvPicPr>
        <p:blipFill>
          <a:blip r:embed="rId3"/>
          <a:stretch>
            <a:fillRect/>
          </a:stretch>
        </p:blipFill>
        <p:spPr>
          <a:xfrm>
            <a:off x="731837" y="4259262"/>
            <a:ext cx="5638800" cy="2543175"/>
          </a:xfrm>
          <a:prstGeom prst="rect">
            <a:avLst/>
          </a:prstGeom>
        </p:spPr>
      </p:pic>
    </p:spTree>
    <p:extLst>
      <p:ext uri="{BB962C8B-B14F-4D97-AF65-F5344CB8AC3E}">
        <p14:creationId xmlns:p14="http://schemas.microsoft.com/office/powerpoint/2010/main" val="315071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683183" y="1767204"/>
            <a:ext cx="7315203" cy="914400"/>
          </a:xfrm>
        </p:spPr>
        <p:txBody>
          <a:bodyPr/>
          <a:lstStyle/>
          <a:p>
            <a:pPr marL="571500" indent="-571500">
              <a:buFont typeface="Arial" panose="020B0604020202020204" pitchFamily="34" charset="0"/>
              <a:buChar char="•"/>
            </a:pPr>
            <a:r>
              <a:rPr lang="en-US" dirty="0"/>
              <a:t>Hover on a class tile to pop up the class detail window.</a:t>
            </a:r>
          </a:p>
        </p:txBody>
      </p:sp>
      <p:sp>
        <p:nvSpPr>
          <p:cNvPr id="3" name="Title 2"/>
          <p:cNvSpPr>
            <a:spLocks noGrp="1"/>
          </p:cNvSpPr>
          <p:nvPr>
            <p:ph type="title"/>
          </p:nvPr>
        </p:nvSpPr>
        <p:spPr/>
        <p:txBody>
          <a:bodyPr/>
          <a:lstStyle/>
          <a:p>
            <a:r>
              <a:rPr lang="en-US" dirty="0"/>
              <a:t>Class detail information</a:t>
            </a:r>
          </a:p>
        </p:txBody>
      </p:sp>
      <p:pic>
        <p:nvPicPr>
          <p:cNvPr id="6" name="Picture 5">
            <a:extLst>
              <a:ext uri="{FF2B5EF4-FFF2-40B4-BE49-F238E27FC236}">
                <a16:creationId xmlns:a16="http://schemas.microsoft.com/office/drawing/2014/main" id="{E4A67208-5CFD-4084-A8D0-02035C4C2F00}"/>
              </a:ext>
            </a:extLst>
          </p:cNvPr>
          <p:cNvPicPr>
            <a:picLocks noChangeAspect="1"/>
          </p:cNvPicPr>
          <p:nvPr/>
        </p:nvPicPr>
        <p:blipFill>
          <a:blip r:embed="rId3"/>
          <a:stretch>
            <a:fillRect/>
          </a:stretch>
        </p:blipFill>
        <p:spPr>
          <a:xfrm>
            <a:off x="274639" y="1750301"/>
            <a:ext cx="4647729" cy="2415859"/>
          </a:xfrm>
          <a:prstGeom prst="rect">
            <a:avLst/>
          </a:prstGeom>
        </p:spPr>
      </p:pic>
    </p:spTree>
    <p:extLst>
      <p:ext uri="{BB962C8B-B14F-4D97-AF65-F5344CB8AC3E}">
        <p14:creationId xmlns:p14="http://schemas.microsoft.com/office/powerpoint/2010/main" val="36694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DETAILS</a:t>
            </a:r>
          </a:p>
        </p:txBody>
      </p:sp>
    </p:spTree>
    <p:extLst>
      <p:ext uri="{BB962C8B-B14F-4D97-AF65-F5344CB8AC3E}">
        <p14:creationId xmlns:p14="http://schemas.microsoft.com/office/powerpoint/2010/main" val="242321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3268662"/>
            <a:ext cx="7315203" cy="914400"/>
          </a:xfrm>
        </p:spPr>
        <p:txBody>
          <a:bodyPr/>
          <a:lstStyle/>
          <a:p>
            <a:pPr marL="571500" indent="-571500">
              <a:buFont typeface="Arial" panose="020B0604020202020204" pitchFamily="34" charset="0"/>
              <a:buChar char="•"/>
            </a:pPr>
            <a:r>
              <a:rPr lang="en-US" dirty="0"/>
              <a:t>Class detail are displayed on this page.</a:t>
            </a:r>
          </a:p>
          <a:p>
            <a:pPr marL="571500" indent="-571500">
              <a:buFont typeface="Arial" panose="020B0604020202020204" pitchFamily="34" charset="0"/>
              <a:buChar char="•"/>
            </a:pPr>
            <a:r>
              <a:rPr lang="en-US" dirty="0"/>
              <a:t>There are 5 tabs containing  students, Assignments, class documents, conversations and seating chart. </a:t>
            </a:r>
          </a:p>
          <a:p>
            <a:pPr marL="571500" indent="-571500">
              <a:buFont typeface="Arial" panose="020B0604020202020204" pitchFamily="34" charset="0"/>
              <a:buChar char="•"/>
            </a:pPr>
            <a:r>
              <a:rPr lang="en-US" dirty="0"/>
              <a:t>Click each tab to see detailed information.</a:t>
            </a:r>
          </a:p>
          <a:p>
            <a:pPr marL="571500" indent="-571500">
              <a:buFont typeface="Arial" panose="020B0604020202020204" pitchFamily="34" charset="0"/>
              <a:buChar char="•"/>
            </a:pPr>
            <a:r>
              <a:rPr lang="en-US" dirty="0"/>
              <a:t>The owner can add a co-teacher to the class.</a:t>
            </a:r>
          </a:p>
        </p:txBody>
      </p:sp>
      <p:sp>
        <p:nvSpPr>
          <p:cNvPr id="3" name="Title 2"/>
          <p:cNvSpPr>
            <a:spLocks noGrp="1"/>
          </p:cNvSpPr>
          <p:nvPr>
            <p:ph type="title"/>
          </p:nvPr>
        </p:nvSpPr>
        <p:spPr/>
        <p:txBody>
          <a:bodyPr/>
          <a:lstStyle/>
          <a:p>
            <a:r>
              <a:rPr lang="en-US" dirty="0"/>
              <a:t>Class detail</a:t>
            </a:r>
          </a:p>
        </p:txBody>
      </p:sp>
      <p:pic>
        <p:nvPicPr>
          <p:cNvPr id="6" name="Picture 5">
            <a:extLst>
              <a:ext uri="{FF2B5EF4-FFF2-40B4-BE49-F238E27FC236}">
                <a16:creationId xmlns:a16="http://schemas.microsoft.com/office/drawing/2014/main" id="{F89D93ED-0409-489D-93C4-396509142305}"/>
              </a:ext>
            </a:extLst>
          </p:cNvPr>
          <p:cNvPicPr>
            <a:picLocks noChangeAspect="1"/>
          </p:cNvPicPr>
          <p:nvPr/>
        </p:nvPicPr>
        <p:blipFill>
          <a:blip r:embed="rId3"/>
          <a:stretch>
            <a:fillRect/>
          </a:stretch>
        </p:blipFill>
        <p:spPr>
          <a:xfrm>
            <a:off x="302579" y="1264136"/>
            <a:ext cx="4406547" cy="2019000"/>
          </a:xfrm>
          <a:prstGeom prst="rect">
            <a:avLst/>
          </a:prstGeom>
        </p:spPr>
      </p:pic>
    </p:spTree>
    <p:extLst>
      <p:ext uri="{BB962C8B-B14F-4D97-AF65-F5344CB8AC3E}">
        <p14:creationId xmlns:p14="http://schemas.microsoft.com/office/powerpoint/2010/main" val="30700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Account Login Authentication Flow</a:t>
            </a:r>
          </a:p>
        </p:txBody>
      </p:sp>
      <p:pic>
        <p:nvPicPr>
          <p:cNvPr id="5" name="Picture 4"/>
          <p:cNvPicPr>
            <a:picLocks noChangeAspect="1"/>
          </p:cNvPicPr>
          <p:nvPr/>
        </p:nvPicPr>
        <p:blipFill>
          <a:blip r:embed="rId2"/>
          <a:stretch>
            <a:fillRect/>
          </a:stretch>
        </p:blipFill>
        <p:spPr>
          <a:xfrm>
            <a:off x="503236" y="1516062"/>
            <a:ext cx="10783181" cy="4343400"/>
          </a:xfrm>
          <a:prstGeom prst="rect">
            <a:avLst/>
          </a:prstGeom>
        </p:spPr>
      </p:pic>
    </p:spTree>
    <p:extLst>
      <p:ext uri="{BB962C8B-B14F-4D97-AF65-F5344CB8AC3E}">
        <p14:creationId xmlns:p14="http://schemas.microsoft.com/office/powerpoint/2010/main" val="316900096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1439862"/>
            <a:ext cx="11708072" cy="2057400"/>
          </a:xfrm>
        </p:spPr>
        <p:txBody>
          <a:bodyPr/>
          <a:lstStyle/>
          <a:p>
            <a:pPr marL="571500" indent="-571500">
              <a:buFont typeface="Arial" panose="020B0604020202020204" pitchFamily="34" charset="0"/>
              <a:buChar char="•"/>
            </a:pPr>
            <a:r>
              <a:rPr lang="en-US" dirty="0"/>
              <a:t>A teacher can add/publish an assignment.</a:t>
            </a:r>
          </a:p>
          <a:p>
            <a:pPr marL="571500" indent="-571500">
              <a:buFont typeface="Arial" panose="020B0604020202020204" pitchFamily="34" charset="0"/>
              <a:buChar char="•"/>
            </a:pPr>
            <a:r>
              <a:rPr lang="en-US" dirty="0"/>
              <a:t>A student can add hand ins for an assignment. </a:t>
            </a:r>
          </a:p>
        </p:txBody>
      </p:sp>
      <p:sp>
        <p:nvSpPr>
          <p:cNvPr id="3" name="Title 2"/>
          <p:cNvSpPr>
            <a:spLocks noGrp="1"/>
          </p:cNvSpPr>
          <p:nvPr>
            <p:ph type="title"/>
          </p:nvPr>
        </p:nvSpPr>
        <p:spPr/>
        <p:txBody>
          <a:bodyPr/>
          <a:lstStyle/>
          <a:p>
            <a:r>
              <a:rPr lang="en-US" dirty="0"/>
              <a:t>Class detail - Assignment</a:t>
            </a:r>
          </a:p>
        </p:txBody>
      </p:sp>
      <p:pic>
        <p:nvPicPr>
          <p:cNvPr id="5" name="Picture 4">
            <a:extLst>
              <a:ext uri="{FF2B5EF4-FFF2-40B4-BE49-F238E27FC236}">
                <a16:creationId xmlns:a16="http://schemas.microsoft.com/office/drawing/2014/main" id="{DE2F1989-32F1-4257-80C8-2488FFD4D677}"/>
              </a:ext>
            </a:extLst>
          </p:cNvPr>
          <p:cNvPicPr>
            <a:picLocks noChangeAspect="1"/>
          </p:cNvPicPr>
          <p:nvPr/>
        </p:nvPicPr>
        <p:blipFill>
          <a:blip r:embed="rId3"/>
          <a:stretch>
            <a:fillRect/>
          </a:stretch>
        </p:blipFill>
        <p:spPr>
          <a:xfrm>
            <a:off x="632523" y="3344862"/>
            <a:ext cx="11171428" cy="2685714"/>
          </a:xfrm>
          <a:prstGeom prst="rect">
            <a:avLst/>
          </a:prstGeom>
        </p:spPr>
      </p:pic>
    </p:spTree>
    <p:extLst>
      <p:ext uri="{BB962C8B-B14F-4D97-AF65-F5344CB8AC3E}">
        <p14:creationId xmlns:p14="http://schemas.microsoft.com/office/powerpoint/2010/main" val="134676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08526" y="3532002"/>
            <a:ext cx="7315203" cy="914400"/>
          </a:xfrm>
        </p:spPr>
        <p:txBody>
          <a:bodyPr/>
          <a:lstStyle/>
          <a:p>
            <a:pPr marL="571500" indent="-571500">
              <a:buFont typeface="Arial" panose="020B0604020202020204" pitchFamily="34" charset="0"/>
              <a:buChar char="•"/>
            </a:pPr>
            <a:r>
              <a:rPr lang="en-US" dirty="0"/>
              <a:t>When login as a student, his assigned seat will display on the chart.</a:t>
            </a:r>
          </a:p>
          <a:p>
            <a:pPr marL="571500" indent="-571500">
              <a:buFont typeface="Arial" panose="020B0604020202020204" pitchFamily="34" charset="0"/>
              <a:buChar char="•"/>
            </a:pPr>
            <a:r>
              <a:rPr lang="en-US" dirty="0"/>
              <a:t>Current student’s seat will high lighted with the color of his favorite color.</a:t>
            </a:r>
          </a:p>
          <a:p>
            <a:pPr marL="571500" indent="-571500">
              <a:buFont typeface="Arial" panose="020B0604020202020204" pitchFamily="34" charset="0"/>
              <a:buChar char="•"/>
            </a:pPr>
            <a:r>
              <a:rPr lang="en-US" dirty="0"/>
              <a:t>Other students’ seat will show with their own favorite color.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student</a:t>
            </a:r>
          </a:p>
        </p:txBody>
      </p:sp>
      <p:pic>
        <p:nvPicPr>
          <p:cNvPr id="6" name="Picture 5">
            <a:extLst>
              <a:ext uri="{FF2B5EF4-FFF2-40B4-BE49-F238E27FC236}">
                <a16:creationId xmlns:a16="http://schemas.microsoft.com/office/drawing/2014/main" id="{E39347DD-2829-4274-B445-5048B8CF6BF1}"/>
              </a:ext>
            </a:extLst>
          </p:cNvPr>
          <p:cNvPicPr>
            <a:picLocks noChangeAspect="1"/>
          </p:cNvPicPr>
          <p:nvPr/>
        </p:nvPicPr>
        <p:blipFill>
          <a:blip r:embed="rId3"/>
          <a:stretch>
            <a:fillRect/>
          </a:stretch>
        </p:blipFill>
        <p:spPr>
          <a:xfrm>
            <a:off x="553966" y="1668462"/>
            <a:ext cx="4554560" cy="1652334"/>
          </a:xfrm>
          <a:prstGeom prst="rect">
            <a:avLst/>
          </a:prstGeom>
        </p:spPr>
      </p:pic>
    </p:spTree>
    <p:extLst>
      <p:ext uri="{BB962C8B-B14F-4D97-AF65-F5344CB8AC3E}">
        <p14:creationId xmlns:p14="http://schemas.microsoft.com/office/powerpoint/2010/main" val="3873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3649662"/>
            <a:ext cx="6172200" cy="914400"/>
          </a:xfrm>
        </p:spPr>
        <p:txBody>
          <a:bodyPr/>
          <a:lstStyle/>
          <a:p>
            <a:pPr marL="571500" indent="-571500">
              <a:buFont typeface="Arial" panose="020B0604020202020204" pitchFamily="34" charset="0"/>
              <a:buChar char="•"/>
            </a:pPr>
            <a:r>
              <a:rPr lang="en-US" dirty="0"/>
              <a:t>When login as a teacher, he can see all students’ seat on the chart.</a:t>
            </a:r>
          </a:p>
          <a:p>
            <a:pPr marL="571500" indent="-571500">
              <a:buFont typeface="Arial" panose="020B0604020202020204" pitchFamily="34" charset="0"/>
              <a:buChar char="•"/>
            </a:pPr>
            <a:r>
              <a:rPr lang="en-US" dirty="0"/>
              <a:t>A teacher can click edit button and then drag/drop/delete a student’s seat.</a:t>
            </a:r>
          </a:p>
          <a:p>
            <a:pPr marL="571500" indent="-571500">
              <a:buFont typeface="Arial" panose="020B0604020202020204" pitchFamily="34" charset="0"/>
              <a:buChar char="•"/>
            </a:pPr>
            <a:r>
              <a:rPr lang="en-US" dirty="0"/>
              <a:t>A teacher can save or cancel edit.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teacher</a:t>
            </a:r>
          </a:p>
        </p:txBody>
      </p:sp>
      <p:pic>
        <p:nvPicPr>
          <p:cNvPr id="4" name="Picture 3"/>
          <p:cNvPicPr>
            <a:picLocks noChangeAspect="1"/>
          </p:cNvPicPr>
          <p:nvPr/>
        </p:nvPicPr>
        <p:blipFill>
          <a:blip r:embed="rId3"/>
          <a:stretch>
            <a:fillRect/>
          </a:stretch>
        </p:blipFill>
        <p:spPr>
          <a:xfrm>
            <a:off x="6815604" y="1186983"/>
            <a:ext cx="5154850" cy="1853080"/>
          </a:xfrm>
          <a:prstGeom prst="rect">
            <a:avLst/>
          </a:prstGeom>
        </p:spPr>
      </p:pic>
      <p:pic>
        <p:nvPicPr>
          <p:cNvPr id="7" name="Picture 6"/>
          <p:cNvPicPr>
            <a:picLocks noChangeAspect="1"/>
          </p:cNvPicPr>
          <p:nvPr/>
        </p:nvPicPr>
        <p:blipFill>
          <a:blip r:embed="rId4"/>
          <a:stretch>
            <a:fillRect/>
          </a:stretch>
        </p:blipFill>
        <p:spPr>
          <a:xfrm>
            <a:off x="6815605" y="3611562"/>
            <a:ext cx="5147714" cy="1790700"/>
          </a:xfrm>
          <a:prstGeom prst="rect">
            <a:avLst/>
          </a:prstGeom>
        </p:spPr>
      </p:pic>
    </p:spTree>
    <p:extLst>
      <p:ext uri="{BB962C8B-B14F-4D97-AF65-F5344CB8AC3E}">
        <p14:creationId xmlns:p14="http://schemas.microsoft.com/office/powerpoint/2010/main" val="30971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Helper</a:t>
            </a:r>
          </a:p>
        </p:txBody>
      </p:sp>
    </p:spTree>
    <p:extLst>
      <p:ext uri="{BB962C8B-B14F-4D97-AF65-F5344CB8AC3E}">
        <p14:creationId xmlns:p14="http://schemas.microsoft.com/office/powerpoint/2010/main" val="264679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Click </a:t>
            </a:r>
            <a:r>
              <a:rPr lang="en-US" b="1" dirty="0"/>
              <a:t>Demo Helper </a:t>
            </a:r>
            <a:r>
              <a:rPr lang="en-US" dirty="0"/>
              <a:t>on top right corner to open helper.</a:t>
            </a:r>
          </a:p>
          <a:p>
            <a:pPr marL="571500" indent="-571500">
              <a:buFont typeface="Arial" panose="020B0604020202020204" pitchFamily="34" charset="0"/>
              <a:buChar char="•"/>
            </a:pPr>
            <a:r>
              <a:rPr lang="en-US" dirty="0"/>
              <a:t>It will show information like Controller, View, Services, </a:t>
            </a:r>
            <a:r>
              <a:rPr lang="en-US" dirty="0" err="1"/>
              <a:t>ViewModel</a:t>
            </a:r>
            <a:r>
              <a:rPr lang="en-US" dirty="0"/>
              <a:t> of current page.</a:t>
            </a:r>
          </a:p>
          <a:p>
            <a:pPr marL="571500" indent="-571500">
              <a:buFont typeface="Arial" panose="020B0604020202020204" pitchFamily="34" charset="0"/>
              <a:buChar char="•"/>
            </a:pPr>
            <a:r>
              <a:rPr lang="en-US" dirty="0"/>
              <a:t>Click </a:t>
            </a:r>
            <a:r>
              <a:rPr lang="en-US" b="1" dirty="0"/>
              <a:t>X</a:t>
            </a:r>
            <a:r>
              <a:rPr lang="en-US" dirty="0"/>
              <a:t> to hide helper.</a:t>
            </a:r>
          </a:p>
        </p:txBody>
      </p:sp>
      <p:sp>
        <p:nvSpPr>
          <p:cNvPr id="3" name="Title 2"/>
          <p:cNvSpPr>
            <a:spLocks noGrp="1"/>
          </p:cNvSpPr>
          <p:nvPr>
            <p:ph type="title"/>
          </p:nvPr>
        </p:nvSpPr>
        <p:spPr/>
        <p:txBody>
          <a:bodyPr/>
          <a:lstStyle/>
          <a:p>
            <a:r>
              <a:rPr lang="en-US" dirty="0"/>
              <a:t>Demo Helper</a:t>
            </a:r>
          </a:p>
        </p:txBody>
      </p:sp>
      <p:pic>
        <p:nvPicPr>
          <p:cNvPr id="8" name="Picture 7"/>
          <p:cNvPicPr>
            <a:picLocks noChangeAspect="1"/>
          </p:cNvPicPr>
          <p:nvPr/>
        </p:nvPicPr>
        <p:blipFill>
          <a:blip r:embed="rId3"/>
          <a:stretch>
            <a:fillRect/>
          </a:stretch>
        </p:blipFill>
        <p:spPr>
          <a:xfrm>
            <a:off x="299478" y="1754309"/>
            <a:ext cx="4371429" cy="1961905"/>
          </a:xfrm>
          <a:prstGeom prst="rect">
            <a:avLst/>
          </a:prstGeom>
        </p:spPr>
      </p:pic>
      <p:pic>
        <p:nvPicPr>
          <p:cNvPr id="9" name="Picture 8"/>
          <p:cNvPicPr>
            <a:picLocks noChangeAspect="1"/>
          </p:cNvPicPr>
          <p:nvPr/>
        </p:nvPicPr>
        <p:blipFill>
          <a:blip r:embed="rId4"/>
          <a:stretch>
            <a:fillRect/>
          </a:stretch>
        </p:blipFill>
        <p:spPr>
          <a:xfrm>
            <a:off x="273798" y="3878262"/>
            <a:ext cx="4397110" cy="2114286"/>
          </a:xfrm>
          <a:prstGeom prst="rect">
            <a:avLst/>
          </a:prstGeom>
        </p:spPr>
      </p:pic>
    </p:spTree>
    <p:extLst>
      <p:ext uri="{BB962C8B-B14F-4D97-AF65-F5344CB8AC3E}">
        <p14:creationId xmlns:p14="http://schemas.microsoft.com/office/powerpoint/2010/main" val="2476981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Sync Data With Web Job</a:t>
            </a:r>
          </a:p>
        </p:txBody>
      </p:sp>
    </p:spTree>
    <p:extLst>
      <p:ext uri="{BB962C8B-B14F-4D97-AF65-F5344CB8AC3E}">
        <p14:creationId xmlns:p14="http://schemas.microsoft.com/office/powerpoint/2010/main" val="77803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36829" y="3444624"/>
            <a:ext cx="7315203" cy="914400"/>
          </a:xfrm>
        </p:spPr>
        <p:txBody>
          <a:bodyPr/>
          <a:lstStyle/>
          <a:p>
            <a:pPr marL="571500" indent="-571500">
              <a:buFont typeface="Arial" panose="020B0604020202020204" pitchFamily="34" charset="0"/>
              <a:buChar char="•"/>
            </a:pPr>
            <a:r>
              <a:rPr lang="en-US" dirty="0"/>
              <a:t>Got to </a:t>
            </a:r>
            <a:r>
              <a:rPr lang="en-US" dirty="0">
                <a:hlinkClick r:id="rId3"/>
              </a:rPr>
              <a:t>https://portal.azure.com</a:t>
            </a:r>
            <a:r>
              <a:rPr lang="en-US" dirty="0"/>
              <a:t> and login with the admin account.</a:t>
            </a:r>
          </a:p>
          <a:p>
            <a:pPr marL="571500" indent="-571500">
              <a:buFont typeface="Arial" panose="020B0604020202020204" pitchFamily="34" charset="0"/>
              <a:buChar char="•"/>
            </a:pPr>
            <a:r>
              <a:rPr lang="en-US" dirty="0"/>
              <a:t>Click </a:t>
            </a:r>
            <a:r>
              <a:rPr lang="en-US" b="1" dirty="0"/>
              <a:t>All resources</a:t>
            </a:r>
            <a:r>
              <a:rPr lang="en-US" dirty="0"/>
              <a:t> on the left side of the page. All resources are displayed. </a:t>
            </a:r>
          </a:p>
          <a:p>
            <a:pPr marL="571500" indent="-571500">
              <a:buFont typeface="Arial" panose="020B0604020202020204" pitchFamily="34" charset="0"/>
              <a:buChar char="•"/>
            </a:pPr>
            <a:r>
              <a:rPr lang="en-US" dirty="0"/>
              <a:t>Click the App Service of Angular.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Sync Data With Web Job</a:t>
            </a:r>
          </a:p>
        </p:txBody>
      </p:sp>
      <p:pic>
        <p:nvPicPr>
          <p:cNvPr id="5" name="Picture 4">
            <a:extLst>
              <a:ext uri="{FF2B5EF4-FFF2-40B4-BE49-F238E27FC236}">
                <a16:creationId xmlns:a16="http://schemas.microsoft.com/office/drawing/2014/main" id="{3953034C-3D9C-4691-9924-BE060529C543}"/>
              </a:ext>
            </a:extLst>
          </p:cNvPr>
          <p:cNvPicPr>
            <a:picLocks noChangeAspect="1"/>
          </p:cNvPicPr>
          <p:nvPr/>
        </p:nvPicPr>
        <p:blipFill>
          <a:blip r:embed="rId4"/>
          <a:stretch>
            <a:fillRect/>
          </a:stretch>
        </p:blipFill>
        <p:spPr>
          <a:xfrm>
            <a:off x="579437" y="1820862"/>
            <a:ext cx="2971800" cy="3948830"/>
          </a:xfrm>
          <a:prstGeom prst="rect">
            <a:avLst/>
          </a:prstGeom>
        </p:spPr>
      </p:pic>
    </p:spTree>
    <p:extLst>
      <p:ext uri="{BB962C8B-B14F-4D97-AF65-F5344CB8AC3E}">
        <p14:creationId xmlns:p14="http://schemas.microsoft.com/office/powerpoint/2010/main" val="61949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Jobs</a:t>
            </a:r>
          </a:p>
        </p:txBody>
      </p:sp>
      <p:sp>
        <p:nvSpPr>
          <p:cNvPr id="8" name="Text Placeholder 1"/>
          <p:cNvSpPr>
            <a:spLocks noGrp="1"/>
          </p:cNvSpPr>
          <p:nvPr>
            <p:ph type="body" sz="quarter" idx="4294967295"/>
          </p:nvPr>
        </p:nvSpPr>
        <p:spPr>
          <a:xfrm>
            <a:off x="274640" y="1820862"/>
            <a:ext cx="6248398" cy="2523768"/>
          </a:xfrm>
          <a:prstGeom prst="rect">
            <a:avLst/>
          </a:prstGeom>
        </p:spPr>
        <p:txBody>
          <a:bodyPr/>
          <a:lstStyle/>
          <a:p>
            <a:r>
              <a:rPr lang="en-US" dirty="0"/>
              <a:t>In the </a:t>
            </a:r>
            <a:r>
              <a:rPr lang="en-US" b="1" dirty="0"/>
              <a:t>Settings</a:t>
            </a:r>
            <a:r>
              <a:rPr lang="en-US" dirty="0"/>
              <a:t> group, click </a:t>
            </a:r>
            <a:r>
              <a:rPr lang="en-US" b="1" dirty="0"/>
              <a:t>Web Jobs</a:t>
            </a:r>
            <a:r>
              <a:rPr lang="en-US" dirty="0"/>
              <a:t>.</a:t>
            </a:r>
          </a:p>
          <a:p>
            <a:r>
              <a:rPr lang="en-US" dirty="0"/>
              <a:t>Select the job named </a:t>
            </a:r>
            <a:r>
              <a:rPr lang="en-US" b="1" dirty="0" err="1"/>
              <a:t>SyncData</a:t>
            </a:r>
            <a:r>
              <a:rPr lang="en-US" b="1" dirty="0"/>
              <a:t>,</a:t>
            </a:r>
            <a:r>
              <a:rPr lang="en-US" dirty="0"/>
              <a:t> then click </a:t>
            </a:r>
            <a:r>
              <a:rPr lang="en-US" b="1" dirty="0"/>
              <a:t>Logs.</a:t>
            </a:r>
            <a:endParaRPr lang="en-US" dirty="0"/>
          </a:p>
        </p:txBody>
      </p:sp>
      <p:pic>
        <p:nvPicPr>
          <p:cNvPr id="2" name="Picture 1">
            <a:extLst>
              <a:ext uri="{FF2B5EF4-FFF2-40B4-BE49-F238E27FC236}">
                <a16:creationId xmlns:a16="http://schemas.microsoft.com/office/drawing/2014/main" id="{DD831CFB-8BA1-4214-98FD-724460D3270F}"/>
              </a:ext>
            </a:extLst>
          </p:cNvPr>
          <p:cNvPicPr>
            <a:picLocks noChangeAspect="1"/>
          </p:cNvPicPr>
          <p:nvPr/>
        </p:nvPicPr>
        <p:blipFill>
          <a:blip r:embed="rId3"/>
          <a:stretch>
            <a:fillRect/>
          </a:stretch>
        </p:blipFill>
        <p:spPr>
          <a:xfrm>
            <a:off x="6528734" y="1973262"/>
            <a:ext cx="5293186" cy="1932905"/>
          </a:xfrm>
          <a:prstGeom prst="rect">
            <a:avLst/>
          </a:prstGeom>
        </p:spPr>
      </p:pic>
    </p:spTree>
    <p:extLst>
      <p:ext uri="{BB962C8B-B14F-4D97-AF65-F5344CB8AC3E}">
        <p14:creationId xmlns:p14="http://schemas.microsoft.com/office/powerpoint/2010/main" val="115256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684838" y="2887662"/>
            <a:ext cx="6751638" cy="914400"/>
          </a:xfrm>
        </p:spPr>
        <p:txBody>
          <a:bodyPr/>
          <a:lstStyle/>
          <a:p>
            <a:pPr marL="571500" indent="-571500">
              <a:buFont typeface="Arial" panose="020B0604020202020204" pitchFamily="34" charset="0"/>
              <a:buChar char="•"/>
            </a:pPr>
            <a:r>
              <a:rPr lang="en-US" dirty="0"/>
              <a:t>Click the </a:t>
            </a:r>
            <a:r>
              <a:rPr lang="en-US" b="1" dirty="0" err="1"/>
              <a:t>SyncData</a:t>
            </a:r>
            <a:r>
              <a:rPr lang="en-US" dirty="0"/>
              <a:t> link to see Log details.</a:t>
            </a:r>
          </a:p>
          <a:p>
            <a:pPr marL="571500" indent="-571500">
              <a:buFont typeface="Arial" panose="020B0604020202020204" pitchFamily="34" charset="0"/>
              <a:buChar char="•"/>
            </a:pPr>
            <a:r>
              <a:rPr lang="en-US" dirty="0"/>
              <a:t>On Log detail page click the </a:t>
            </a:r>
            <a:r>
              <a:rPr lang="en-US" b="1" dirty="0"/>
              <a:t>Toggle Output</a:t>
            </a:r>
            <a:r>
              <a:rPr lang="en-US" dirty="0"/>
              <a:t> button to show Log details.</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Web Job Logs</a:t>
            </a:r>
          </a:p>
        </p:txBody>
      </p:sp>
      <p:pic>
        <p:nvPicPr>
          <p:cNvPr id="5" name="Picture 4"/>
          <p:cNvPicPr>
            <a:picLocks noChangeAspect="1"/>
          </p:cNvPicPr>
          <p:nvPr/>
        </p:nvPicPr>
        <p:blipFill>
          <a:blip r:embed="rId3"/>
          <a:stretch>
            <a:fillRect/>
          </a:stretch>
        </p:blipFill>
        <p:spPr>
          <a:xfrm>
            <a:off x="290197" y="1744663"/>
            <a:ext cx="5205700" cy="1828800"/>
          </a:xfrm>
          <a:prstGeom prst="rect">
            <a:avLst/>
          </a:prstGeom>
        </p:spPr>
      </p:pic>
      <p:pic>
        <p:nvPicPr>
          <p:cNvPr id="6" name="Picture 5"/>
          <p:cNvPicPr>
            <a:picLocks noChangeAspect="1"/>
          </p:cNvPicPr>
          <p:nvPr/>
        </p:nvPicPr>
        <p:blipFill>
          <a:blip r:embed="rId4"/>
          <a:stretch>
            <a:fillRect/>
          </a:stretch>
        </p:blipFill>
        <p:spPr>
          <a:xfrm>
            <a:off x="290197" y="4263515"/>
            <a:ext cx="5205700" cy="2233902"/>
          </a:xfrm>
          <a:prstGeom prst="rect">
            <a:avLst/>
          </a:prstGeom>
        </p:spPr>
      </p:pic>
    </p:spTree>
    <p:extLst>
      <p:ext uri="{BB962C8B-B14F-4D97-AF65-F5344CB8AC3E}">
        <p14:creationId xmlns:p14="http://schemas.microsoft.com/office/powerpoint/2010/main" val="273135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AD User Information</a:t>
            </a:r>
          </a:p>
        </p:txBody>
      </p:sp>
      <p:sp>
        <p:nvSpPr>
          <p:cNvPr id="8" name="Text Placeholder 1"/>
          <p:cNvSpPr>
            <a:spLocks noGrp="1"/>
          </p:cNvSpPr>
          <p:nvPr>
            <p:ph type="body" sz="quarter" idx="4294967295"/>
          </p:nvPr>
        </p:nvSpPr>
        <p:spPr>
          <a:xfrm>
            <a:off x="122236" y="1212849"/>
            <a:ext cx="9212801" cy="4985980"/>
          </a:xfrm>
          <a:prstGeom prst="rect">
            <a:avLst/>
          </a:prstGeom>
        </p:spPr>
        <p:txBody>
          <a:bodyPr/>
          <a:lstStyle/>
          <a:p>
            <a:pPr marL="571500" indent="-571500"/>
            <a:r>
              <a:rPr lang="en-US" dirty="0"/>
              <a:t>Got to </a:t>
            </a:r>
            <a:r>
              <a:rPr lang="en-US" dirty="0">
                <a:hlinkClick r:id="rId3"/>
              </a:rPr>
              <a:t>https://portal.azure.com</a:t>
            </a:r>
            <a:r>
              <a:rPr lang="en-US" dirty="0"/>
              <a:t> and login with the admin account.</a:t>
            </a:r>
          </a:p>
          <a:p>
            <a:pPr marL="571500" indent="-571500"/>
            <a:r>
              <a:rPr lang="en-US" dirty="0"/>
              <a:t>Click </a:t>
            </a:r>
            <a:r>
              <a:rPr lang="en-US" b="1" dirty="0"/>
              <a:t>Azure Active Directory </a:t>
            </a:r>
            <a:r>
              <a:rPr lang="en-US" dirty="0"/>
              <a:t>icon on left navigation panel. </a:t>
            </a:r>
          </a:p>
          <a:p>
            <a:r>
              <a:rPr lang="en-US" dirty="0"/>
              <a:t>The AD named </a:t>
            </a:r>
            <a:r>
              <a:rPr lang="en-US" b="1" dirty="0"/>
              <a:t>Canviz EDU</a:t>
            </a:r>
            <a:r>
              <a:rPr lang="en-US" dirty="0"/>
              <a:t> will show. </a:t>
            </a:r>
          </a:p>
          <a:p>
            <a:r>
              <a:rPr lang="en-US" dirty="0"/>
              <a:t>If the default AD opened is not </a:t>
            </a:r>
            <a:r>
              <a:rPr lang="en-US" b="1" dirty="0"/>
              <a:t>Canviz EDU</a:t>
            </a:r>
            <a:r>
              <a:rPr lang="en-US" dirty="0"/>
              <a:t>, switch AD by click user icon on top right corner of the page.</a:t>
            </a:r>
          </a:p>
        </p:txBody>
      </p:sp>
      <p:pic>
        <p:nvPicPr>
          <p:cNvPr id="4" name="Picture 3"/>
          <p:cNvPicPr>
            <a:picLocks noChangeAspect="1"/>
          </p:cNvPicPr>
          <p:nvPr/>
        </p:nvPicPr>
        <p:blipFill>
          <a:blip r:embed="rId4"/>
          <a:stretch>
            <a:fillRect/>
          </a:stretch>
        </p:blipFill>
        <p:spPr>
          <a:xfrm>
            <a:off x="9571037" y="1212849"/>
            <a:ext cx="2357167" cy="5564461"/>
          </a:xfrm>
          <a:prstGeom prst="rect">
            <a:avLst/>
          </a:prstGeom>
        </p:spPr>
      </p:pic>
    </p:spTree>
    <p:extLst>
      <p:ext uri="{BB962C8B-B14F-4D97-AF65-F5344CB8AC3E}">
        <p14:creationId xmlns:p14="http://schemas.microsoft.com/office/powerpoint/2010/main" val="181174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Login with an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the Admin account.</a:t>
            </a:r>
          </a:p>
        </p:txBody>
      </p:sp>
      <p:pic>
        <p:nvPicPr>
          <p:cNvPr id="2" name="图片 1"/>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2034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237" y="1592262"/>
            <a:ext cx="11506200" cy="914400"/>
          </a:xfrm>
        </p:spPr>
        <p:txBody>
          <a:bodyPr/>
          <a:lstStyle/>
          <a:p>
            <a:pPr marL="571500" indent="-571500">
              <a:buFont typeface="Arial" panose="020B0604020202020204" pitchFamily="34" charset="0"/>
              <a:buChar char="•"/>
            </a:pPr>
            <a:r>
              <a:rPr lang="en-US" dirty="0"/>
              <a:t>Click the </a:t>
            </a:r>
            <a:r>
              <a:rPr lang="en-US" b="1" dirty="0"/>
              <a:t>Users and groups</a:t>
            </a:r>
            <a:r>
              <a:rPr lang="en-US" dirty="0"/>
              <a:t> and then click All users. All users will show. </a:t>
            </a:r>
          </a:p>
        </p:txBody>
      </p:sp>
      <p:sp>
        <p:nvSpPr>
          <p:cNvPr id="3" name="Title 2"/>
          <p:cNvSpPr>
            <a:spLocks noGrp="1"/>
          </p:cNvSpPr>
          <p:nvPr>
            <p:ph type="title"/>
          </p:nvPr>
        </p:nvSpPr>
        <p:spPr/>
        <p:txBody>
          <a:bodyPr/>
          <a:lstStyle/>
          <a:p>
            <a:r>
              <a:rPr lang="en-US" dirty="0"/>
              <a:t>Update AD User Information</a:t>
            </a:r>
          </a:p>
        </p:txBody>
      </p:sp>
      <p:pic>
        <p:nvPicPr>
          <p:cNvPr id="5" name="Picture 4"/>
          <p:cNvPicPr>
            <a:picLocks noChangeAspect="1"/>
          </p:cNvPicPr>
          <p:nvPr/>
        </p:nvPicPr>
        <p:blipFill>
          <a:blip r:embed="rId3"/>
          <a:stretch>
            <a:fillRect/>
          </a:stretch>
        </p:blipFill>
        <p:spPr>
          <a:xfrm>
            <a:off x="1112837" y="2735262"/>
            <a:ext cx="10709185" cy="3593848"/>
          </a:xfrm>
          <a:prstGeom prst="rect">
            <a:avLst/>
          </a:prstGeom>
        </p:spPr>
      </p:pic>
    </p:spTree>
    <p:extLst>
      <p:ext uri="{BB962C8B-B14F-4D97-AF65-F5344CB8AC3E}">
        <p14:creationId xmlns:p14="http://schemas.microsoft.com/office/powerpoint/2010/main" val="152906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AD User Information</a:t>
            </a:r>
          </a:p>
        </p:txBody>
      </p:sp>
      <p:sp>
        <p:nvSpPr>
          <p:cNvPr id="8" name="Text Placeholder 1"/>
          <p:cNvSpPr>
            <a:spLocks noGrp="1"/>
          </p:cNvSpPr>
          <p:nvPr>
            <p:ph type="body" sz="quarter" idx="4294967295"/>
          </p:nvPr>
        </p:nvSpPr>
        <p:spPr>
          <a:xfrm>
            <a:off x="244475" y="1331437"/>
            <a:ext cx="6583361" cy="4684359"/>
          </a:xfrm>
          <a:prstGeom prst="rect">
            <a:avLst/>
          </a:prstGeom>
        </p:spPr>
        <p:txBody>
          <a:bodyPr/>
          <a:lstStyle/>
          <a:p>
            <a:r>
              <a:rPr lang="en-US" sz="3600" dirty="0"/>
              <a:t>Click a user’s name and open the user detail page.</a:t>
            </a:r>
          </a:p>
          <a:p>
            <a:r>
              <a:rPr lang="en-US" sz="3600" dirty="0"/>
              <a:t>Click </a:t>
            </a:r>
            <a:r>
              <a:rPr lang="en-US" sz="3600" b="1" dirty="0"/>
              <a:t>Profile</a:t>
            </a:r>
            <a:r>
              <a:rPr lang="en-US" sz="3600" dirty="0"/>
              <a:t> will open edit profile page.</a:t>
            </a:r>
          </a:p>
          <a:p>
            <a:r>
              <a:rPr lang="en-US" sz="3600" dirty="0"/>
              <a:t>Update user information like </a:t>
            </a:r>
            <a:r>
              <a:rPr lang="en-US" sz="3600" b="1" dirty="0"/>
              <a:t>Job title.</a:t>
            </a:r>
            <a:endParaRPr lang="en-US" sz="3600" dirty="0"/>
          </a:p>
          <a:p>
            <a:r>
              <a:rPr lang="en-US" sz="3600" dirty="0"/>
              <a:t>Save changes.</a:t>
            </a:r>
          </a:p>
          <a:p>
            <a:pPr marL="0" indent="0">
              <a:buNone/>
            </a:pPr>
            <a:endParaRPr lang="en-US" dirty="0"/>
          </a:p>
        </p:txBody>
      </p:sp>
      <p:sp>
        <p:nvSpPr>
          <p:cNvPr id="2" name="TextBox 1"/>
          <p:cNvSpPr txBox="1"/>
          <p:nvPr/>
        </p:nvSpPr>
        <p:spPr>
          <a:xfrm>
            <a:off x="427037" y="5444651"/>
            <a:ext cx="11506200" cy="1855893"/>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a:ln>
                  <a:noFill/>
                </a:ln>
                <a:solidFill>
                  <a:srgbClr val="777778"/>
                </a:solidFill>
                <a:effectLst/>
                <a:uLnTx/>
                <a:uFillTx/>
                <a:latin typeface="Segoe UI"/>
                <a:ea typeface="+mn-ea"/>
                <a:cs typeface="+mn-cs"/>
              </a:rPr>
              <a:t>Notice: </a:t>
            </a:r>
          </a:p>
          <a:p>
            <a:pPr marL="457200" marR="0" lvl="0" indent="-457200" algn="l" defTabSz="932742" rtl="0" eaLnBrk="1" fontAlgn="auto" latinLnBrk="0" hangingPunct="1">
              <a:lnSpc>
                <a:spcPct val="90000"/>
              </a:lnSpc>
              <a:spcBef>
                <a:spcPts val="0"/>
              </a:spcBef>
              <a:spcAft>
                <a:spcPts val="600"/>
              </a:spcAft>
              <a:buClrTx/>
              <a:buSzTx/>
              <a:buFontTx/>
              <a:buAutoNum type="arabicPeriod"/>
              <a:tabLst/>
              <a:defRPr/>
            </a:pPr>
            <a:r>
              <a:rPr kumimoji="0" lang="en-US" sz="2400" b="1" i="0" u="none" strike="noStrike" kern="1200" cap="none" spc="0" normalizeH="0" baseline="0" noProof="0" dirty="0">
                <a:ln>
                  <a:noFill/>
                </a:ln>
                <a:solidFill>
                  <a:srgbClr val="777778"/>
                </a:solidFill>
                <a:effectLst/>
                <a:uLnTx/>
                <a:uFillTx/>
                <a:latin typeface="Segoe UI"/>
                <a:ea typeface="+mn-ea"/>
                <a:cs typeface="+mn-cs"/>
              </a:rPr>
              <a:t>An O365 user can only be synced after linked with a local account.</a:t>
            </a:r>
          </a:p>
          <a:p>
            <a:pPr marL="457200" marR="0" lvl="0" indent="-457200" algn="l" defTabSz="932742" rtl="0" eaLnBrk="1" fontAlgn="auto" latinLnBrk="0" hangingPunct="1">
              <a:lnSpc>
                <a:spcPct val="90000"/>
              </a:lnSpc>
              <a:spcBef>
                <a:spcPts val="0"/>
              </a:spcBef>
              <a:spcAft>
                <a:spcPts val="600"/>
              </a:spcAft>
              <a:buClrTx/>
              <a:buSzTx/>
              <a:buFontTx/>
              <a:buAutoNum type="arabicPeriod"/>
              <a:tabLst/>
              <a:defRPr/>
            </a:pPr>
            <a:r>
              <a:rPr kumimoji="0" lang="en-US" sz="2400" b="1" i="0" u="none" strike="noStrike" kern="1200" cap="none" spc="0" normalizeH="0" baseline="0" noProof="0" dirty="0">
                <a:ln>
                  <a:noFill/>
                </a:ln>
                <a:solidFill>
                  <a:srgbClr val="777778"/>
                </a:solidFill>
                <a:effectLst/>
                <a:uLnTx/>
                <a:uFillTx/>
                <a:latin typeface="Segoe UI"/>
                <a:ea typeface="+mn-ea"/>
                <a:cs typeface="+mn-cs"/>
              </a:rPr>
              <a:t>Only properties of Department, Job Title and Mobile can be synced.</a:t>
            </a:r>
          </a:p>
          <a:p>
            <a:pPr marL="0" marR="0" lvl="0" indent="0" algn="l" defTabSz="932742"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err="1">
              <a:ln>
                <a:noFill/>
              </a:ln>
              <a:gradFill>
                <a:gsLst>
                  <a:gs pos="2917">
                    <a:srgbClr val="777778"/>
                  </a:gs>
                  <a:gs pos="30000">
                    <a:srgbClr val="777778"/>
                  </a:gs>
                </a:gsLst>
                <a:lin ang="5400000" scaled="0"/>
              </a:gradFill>
              <a:effectLst/>
              <a:uLnTx/>
              <a:uFillTx/>
              <a:latin typeface="Segoe UI"/>
              <a:ea typeface="+mn-ea"/>
              <a:cs typeface="+mn-cs"/>
            </a:endParaRPr>
          </a:p>
        </p:txBody>
      </p:sp>
      <p:pic>
        <p:nvPicPr>
          <p:cNvPr id="5" name="Picture 4"/>
          <p:cNvPicPr>
            <a:picLocks noChangeAspect="1"/>
          </p:cNvPicPr>
          <p:nvPr/>
        </p:nvPicPr>
        <p:blipFill>
          <a:blip r:embed="rId3"/>
          <a:stretch>
            <a:fillRect/>
          </a:stretch>
        </p:blipFill>
        <p:spPr>
          <a:xfrm>
            <a:off x="6827837" y="1592262"/>
            <a:ext cx="5247619" cy="1400000"/>
          </a:xfrm>
          <a:prstGeom prst="rect">
            <a:avLst/>
          </a:prstGeom>
        </p:spPr>
      </p:pic>
      <p:pic>
        <p:nvPicPr>
          <p:cNvPr id="6" name="Picture 5"/>
          <p:cNvPicPr>
            <a:picLocks noChangeAspect="1"/>
          </p:cNvPicPr>
          <p:nvPr/>
        </p:nvPicPr>
        <p:blipFill>
          <a:blip r:embed="rId4"/>
          <a:stretch>
            <a:fillRect/>
          </a:stretch>
        </p:blipFill>
        <p:spPr>
          <a:xfrm>
            <a:off x="6942392" y="3268237"/>
            <a:ext cx="5221811" cy="1781850"/>
          </a:xfrm>
          <a:prstGeom prst="rect">
            <a:avLst/>
          </a:prstGeom>
        </p:spPr>
      </p:pic>
    </p:spTree>
    <p:extLst>
      <p:ext uri="{BB962C8B-B14F-4D97-AF65-F5344CB8AC3E}">
        <p14:creationId xmlns:p14="http://schemas.microsoft.com/office/powerpoint/2010/main" val="172735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3725862"/>
            <a:ext cx="6751638" cy="914400"/>
          </a:xfrm>
        </p:spPr>
        <p:txBody>
          <a:bodyPr/>
          <a:lstStyle/>
          <a:p>
            <a:pPr marL="571500" indent="-571500">
              <a:buFont typeface="Arial" panose="020B0604020202020204" pitchFamily="34" charset="0"/>
              <a:buChar char="•"/>
            </a:pPr>
            <a:r>
              <a:rPr lang="en-US" dirty="0"/>
              <a:t>Go back to web job log detail page.</a:t>
            </a:r>
          </a:p>
          <a:p>
            <a:pPr marL="571500" indent="-571500">
              <a:buFont typeface="Arial" panose="020B0604020202020204" pitchFamily="34" charset="0"/>
              <a:buChar char="•"/>
            </a:pPr>
            <a:r>
              <a:rPr lang="en-US" dirty="0"/>
              <a:t>Wait about 1 minute, then refresh the page.</a:t>
            </a:r>
          </a:p>
          <a:p>
            <a:pPr marL="571500" indent="-571500">
              <a:buFont typeface="Arial" panose="020B0604020202020204" pitchFamily="34" charset="0"/>
              <a:buChar char="•"/>
            </a:pPr>
            <a:r>
              <a:rPr lang="en-US" dirty="0"/>
              <a:t>Click the last function invoked to open the detail page.</a:t>
            </a:r>
          </a:p>
          <a:p>
            <a:pPr marL="571500" indent="-571500">
              <a:buFont typeface="Arial" panose="020B0604020202020204" pitchFamily="34" charset="0"/>
              <a:buChar char="•"/>
            </a:pPr>
            <a:r>
              <a:rPr lang="en-US" dirty="0"/>
              <a:t>Click the </a:t>
            </a:r>
            <a:r>
              <a:rPr lang="en-US" b="1" dirty="0"/>
              <a:t>Toggle Output</a:t>
            </a:r>
            <a:r>
              <a:rPr lang="en-US" dirty="0"/>
              <a:t> button.</a:t>
            </a:r>
          </a:p>
          <a:p>
            <a:pPr marL="571500" indent="-571500">
              <a:buFont typeface="Arial" panose="020B0604020202020204" pitchFamily="34" charset="0"/>
              <a:buChar char="•"/>
            </a:pPr>
            <a:r>
              <a:rPr lang="en-US" dirty="0"/>
              <a:t>View the log that shows one </a:t>
            </a:r>
            <a:r>
              <a:rPr lang="en-US"/>
              <a:t>item was updated</a:t>
            </a:r>
            <a:r>
              <a:rPr lang="en-US" dirty="0"/>
              <a: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Check Web Job Sync Result</a:t>
            </a:r>
          </a:p>
        </p:txBody>
      </p:sp>
      <p:pic>
        <p:nvPicPr>
          <p:cNvPr id="7" name="Picture 6"/>
          <p:cNvPicPr>
            <a:picLocks noChangeAspect="1"/>
          </p:cNvPicPr>
          <p:nvPr/>
        </p:nvPicPr>
        <p:blipFill>
          <a:blip r:embed="rId3"/>
          <a:stretch>
            <a:fillRect/>
          </a:stretch>
        </p:blipFill>
        <p:spPr>
          <a:xfrm>
            <a:off x="246723" y="1592262"/>
            <a:ext cx="5285714" cy="4457143"/>
          </a:xfrm>
          <a:prstGeom prst="rect">
            <a:avLst/>
          </a:prstGeom>
        </p:spPr>
      </p:pic>
    </p:spTree>
    <p:extLst>
      <p:ext uri="{BB962C8B-B14F-4D97-AF65-F5344CB8AC3E}">
        <p14:creationId xmlns:p14="http://schemas.microsoft.com/office/powerpoint/2010/main" val="42842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3200" dirty="0"/>
              <a:t>Is the Admin account linked to a local account?</a:t>
            </a:r>
          </a:p>
          <a:p>
            <a:pPr marL="527050" lvl="1" indent="-285750"/>
            <a:r>
              <a:rPr lang="en-US" sz="2800" dirty="0">
                <a:latin typeface="+mj-lt"/>
              </a:rPr>
              <a:t>Admin can link with an existing local account.</a:t>
            </a:r>
          </a:p>
          <a:p>
            <a:pPr marL="527050" lvl="1" indent="-285750"/>
            <a:r>
              <a:rPr lang="en-US" sz="2800" dirty="0">
                <a:latin typeface="+mj-lt"/>
              </a:rPr>
              <a:t>Admin can create a local account and then link.</a:t>
            </a:r>
          </a:p>
        </p:txBody>
      </p:sp>
      <p:sp>
        <p:nvSpPr>
          <p:cNvPr id="3" name="Title 2"/>
          <p:cNvSpPr>
            <a:spLocks noGrp="1"/>
          </p:cNvSpPr>
          <p:nvPr>
            <p:ph type="title"/>
          </p:nvPr>
        </p:nvSpPr>
        <p:spPr/>
        <p:txBody>
          <a:bodyPr/>
          <a:lstStyle/>
          <a:p>
            <a:r>
              <a:rPr lang="en-US" dirty="0"/>
              <a:t>Is Admin Account Linked to a Local Account?</a:t>
            </a:r>
          </a:p>
        </p:txBody>
      </p:sp>
      <p:pic>
        <p:nvPicPr>
          <p:cNvPr id="4" name="Picture 3"/>
          <p:cNvPicPr>
            <a:picLocks noChangeAspect="1"/>
          </p:cNvPicPr>
          <p:nvPr/>
        </p:nvPicPr>
        <p:blipFill>
          <a:blip r:embed="rId3"/>
          <a:stretch>
            <a:fillRect/>
          </a:stretch>
        </p:blipFill>
        <p:spPr>
          <a:xfrm>
            <a:off x="808037" y="3497262"/>
            <a:ext cx="7076190" cy="1780952"/>
          </a:xfrm>
          <a:prstGeom prst="rect">
            <a:avLst/>
          </a:prstGeom>
        </p:spPr>
      </p:pic>
    </p:spTree>
    <p:extLst>
      <p:ext uri="{BB962C8B-B14F-4D97-AF65-F5344CB8AC3E}">
        <p14:creationId xmlns:p14="http://schemas.microsoft.com/office/powerpoint/2010/main" val="58277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57386" y="2582862"/>
            <a:ext cx="11813366" cy="914400"/>
          </a:xfrm>
        </p:spPr>
        <p:txBody>
          <a:bodyPr/>
          <a:lstStyle/>
          <a:p>
            <a:pPr marL="571500" indent="-571500">
              <a:buFont typeface="Arial" panose="020B0604020202020204" pitchFamily="34" charset="0"/>
              <a:buChar char="•"/>
            </a:pPr>
            <a:r>
              <a:rPr lang="en-US" altLang="zh-CN" sz="3400" dirty="0"/>
              <a:t>If a local account already exists with the same email as O365 email, </a:t>
            </a:r>
            <a:r>
              <a:rPr lang="en-US" altLang="zh-CN" sz="3400" b="1" dirty="0"/>
              <a:t>Continue with new Local Account </a:t>
            </a:r>
            <a:r>
              <a:rPr lang="en-US" altLang="zh-CN" sz="3400" dirty="0"/>
              <a:t>button will be disabled.</a:t>
            </a:r>
            <a:endParaRPr lang="en-US" sz="3400" dirty="0"/>
          </a:p>
          <a:p>
            <a:pPr marL="571500" indent="-571500">
              <a:buFont typeface="Arial" panose="020B0604020202020204" pitchFamily="34" charset="0"/>
              <a:buChar char="•"/>
            </a:pPr>
            <a:r>
              <a:rPr lang="en-US" sz="3400" dirty="0"/>
              <a:t>If you have a local account, click </a:t>
            </a:r>
            <a:r>
              <a:rPr lang="en-US" sz="3400" b="1" dirty="0"/>
              <a:t>Link with existing Local Account</a:t>
            </a:r>
            <a:r>
              <a:rPr lang="en-US" sz="3400" dirty="0"/>
              <a:t> will link O365 account to local account.</a:t>
            </a:r>
          </a:p>
          <a:p>
            <a:pPr marL="571500" indent="-571500">
              <a:buFont typeface="Arial" panose="020B0604020202020204" pitchFamily="34" charset="0"/>
              <a:buChar char="•"/>
            </a:pPr>
            <a:r>
              <a:rPr lang="en-US" sz="3400" dirty="0"/>
              <a:t>After link succeed it will go to all schools page. </a:t>
            </a:r>
          </a:p>
          <a:p>
            <a:pPr marL="571500" indent="-571500">
              <a:buFont typeface="Arial" panose="020B0604020202020204" pitchFamily="34" charset="0"/>
              <a:buChar char="•"/>
            </a:pPr>
            <a:r>
              <a:rPr lang="en-US" sz="3400" dirty="0"/>
              <a:t>Admin can also go to admin panel on top navigation.</a:t>
            </a:r>
          </a:p>
        </p:txBody>
      </p:sp>
      <p:sp>
        <p:nvSpPr>
          <p:cNvPr id="3" name="Title 2"/>
          <p:cNvSpPr>
            <a:spLocks noGrp="1"/>
          </p:cNvSpPr>
          <p:nvPr>
            <p:ph type="title"/>
          </p:nvPr>
        </p:nvSpPr>
        <p:spPr>
          <a:xfrm>
            <a:off x="46037" y="295274"/>
            <a:ext cx="11889564" cy="917575"/>
          </a:xfrm>
        </p:spPr>
        <p:txBody>
          <a:bodyPr/>
          <a:lstStyle/>
          <a:p>
            <a:r>
              <a:rPr lang="en-US" dirty="0"/>
              <a:t>Link the Admin Account to Existing Local Account</a:t>
            </a:r>
          </a:p>
        </p:txBody>
      </p:sp>
      <p:pic>
        <p:nvPicPr>
          <p:cNvPr id="5" name="Picture 4"/>
          <p:cNvPicPr>
            <a:picLocks noChangeAspect="1"/>
          </p:cNvPicPr>
          <p:nvPr/>
        </p:nvPicPr>
        <p:blipFill>
          <a:blip r:embed="rId3"/>
          <a:stretch>
            <a:fillRect/>
          </a:stretch>
        </p:blipFill>
        <p:spPr>
          <a:xfrm>
            <a:off x="350837" y="5021262"/>
            <a:ext cx="7342857" cy="1771429"/>
          </a:xfrm>
          <a:prstGeom prst="rect">
            <a:avLst/>
          </a:prstGeom>
        </p:spPr>
      </p:pic>
    </p:spTree>
    <p:extLst>
      <p:ext uri="{BB962C8B-B14F-4D97-AF65-F5344CB8AC3E}">
        <p14:creationId xmlns:p14="http://schemas.microsoft.com/office/powerpoint/2010/main" val="9391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Local account and Link</a:t>
            </a:r>
          </a:p>
        </p:txBody>
      </p:sp>
      <p:sp>
        <p:nvSpPr>
          <p:cNvPr id="8" name="Text Placeholder 1"/>
          <p:cNvSpPr>
            <a:spLocks noGrp="1"/>
          </p:cNvSpPr>
          <p:nvPr>
            <p:ph type="body" sz="quarter" idx="4294967295"/>
          </p:nvPr>
        </p:nvSpPr>
        <p:spPr>
          <a:xfrm>
            <a:off x="274640" y="1820862"/>
            <a:ext cx="6248398" cy="4185761"/>
          </a:xfrm>
          <a:prstGeom prst="rect">
            <a:avLst/>
          </a:prstGeom>
        </p:spPr>
        <p:txBody>
          <a:bodyPr/>
          <a:lstStyle/>
          <a:p>
            <a:r>
              <a:rPr lang="en-US" dirty="0"/>
              <a:t>If there’s no local account admin can create a new local account and then link.</a:t>
            </a:r>
          </a:p>
          <a:p>
            <a:r>
              <a:rPr lang="en-US" dirty="0"/>
              <a:t>Select favorite color and then click </a:t>
            </a:r>
            <a:r>
              <a:rPr lang="en-US" b="1" dirty="0"/>
              <a:t>Create and Link</a:t>
            </a:r>
            <a:r>
              <a:rPr lang="en-US" dirty="0"/>
              <a:t> button.</a:t>
            </a:r>
          </a:p>
        </p:txBody>
      </p:sp>
      <p:pic>
        <p:nvPicPr>
          <p:cNvPr id="4" name="Picture 3"/>
          <p:cNvPicPr>
            <a:picLocks noChangeAspect="1"/>
          </p:cNvPicPr>
          <p:nvPr/>
        </p:nvPicPr>
        <p:blipFill>
          <a:blip r:embed="rId3"/>
          <a:stretch>
            <a:fillRect/>
          </a:stretch>
        </p:blipFill>
        <p:spPr>
          <a:xfrm>
            <a:off x="6549481" y="2125662"/>
            <a:ext cx="4857143" cy="1542857"/>
          </a:xfrm>
          <a:prstGeom prst="rect">
            <a:avLst/>
          </a:prstGeom>
        </p:spPr>
      </p:pic>
    </p:spTree>
    <p:extLst>
      <p:ext uri="{BB962C8B-B14F-4D97-AF65-F5344CB8AC3E}">
        <p14:creationId xmlns:p14="http://schemas.microsoft.com/office/powerpoint/2010/main" val="415416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53412" y="1668463"/>
            <a:ext cx="5865037" cy="3505200"/>
          </a:xfrm>
        </p:spPr>
        <p:txBody>
          <a:bodyPr/>
          <a:lstStyle/>
          <a:p>
            <a:pPr marL="571500" indent="-571500">
              <a:buFont typeface="Arial" panose="020B0604020202020204" pitchFamily="34" charset="0"/>
              <a:buChar char="•"/>
            </a:pPr>
            <a:r>
              <a:rPr lang="en-US" dirty="0"/>
              <a:t>Admin needs to consent when first go to admin panel.</a:t>
            </a:r>
          </a:p>
          <a:p>
            <a:pPr marL="571500" indent="-571500">
              <a:buFont typeface="Arial" panose="020B0604020202020204" pitchFamily="34" charset="0"/>
              <a:buChar char="•"/>
            </a:pPr>
            <a:r>
              <a:rPr lang="en-US" dirty="0"/>
              <a:t>Click </a:t>
            </a:r>
            <a:r>
              <a:rPr lang="en-US" b="1" dirty="0"/>
              <a:t>Consent</a:t>
            </a:r>
            <a:r>
              <a:rPr lang="en-US" dirty="0"/>
              <a:t> button to login and accept and then consent success. </a:t>
            </a:r>
          </a:p>
        </p:txBody>
      </p:sp>
      <p:sp>
        <p:nvSpPr>
          <p:cNvPr id="3" name="Title 2"/>
          <p:cNvSpPr>
            <a:spLocks noGrp="1"/>
          </p:cNvSpPr>
          <p:nvPr>
            <p:ph type="title"/>
          </p:nvPr>
        </p:nvSpPr>
        <p:spPr/>
        <p:txBody>
          <a:bodyPr/>
          <a:lstStyle/>
          <a:p>
            <a:r>
              <a:rPr lang="en-US" dirty="0"/>
              <a:t>Admin Panel</a:t>
            </a:r>
          </a:p>
        </p:txBody>
      </p:sp>
      <p:pic>
        <p:nvPicPr>
          <p:cNvPr id="5" name="Picture 4"/>
          <p:cNvPicPr>
            <a:picLocks noChangeAspect="1"/>
          </p:cNvPicPr>
          <p:nvPr/>
        </p:nvPicPr>
        <p:blipFill>
          <a:blip r:embed="rId3"/>
          <a:stretch>
            <a:fillRect/>
          </a:stretch>
        </p:blipFill>
        <p:spPr>
          <a:xfrm>
            <a:off x="282576" y="1592263"/>
            <a:ext cx="5470836" cy="1828800"/>
          </a:xfrm>
          <a:prstGeom prst="rect">
            <a:avLst/>
          </a:prstGeom>
        </p:spPr>
      </p:pic>
    </p:spTree>
    <p:extLst>
      <p:ext uri="{BB962C8B-B14F-4D97-AF65-F5344CB8AC3E}">
        <p14:creationId xmlns:p14="http://schemas.microsoft.com/office/powerpoint/2010/main" val="190637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1_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7780</Words>
  <Application>Microsoft Office PowerPoint</Application>
  <PresentationFormat>Custom</PresentationFormat>
  <Paragraphs>361</Paragraphs>
  <Slides>52</Slides>
  <Notes>49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52</vt:i4>
      </vt:variant>
    </vt:vector>
  </HeadingPairs>
  <TitlesOfParts>
    <vt:vector size="61" baseType="lpstr">
      <vt:lpstr>Avenir LT Pro 45 Book</vt:lpstr>
      <vt:lpstr>ＭＳ Ｐゴシック</vt:lpstr>
      <vt:lpstr>Arial</vt:lpstr>
      <vt:lpstr>Consolas</vt:lpstr>
      <vt:lpstr>Segoe UI</vt:lpstr>
      <vt:lpstr>Segoe UI Light</vt:lpstr>
      <vt:lpstr>5-30629_Build_Template_WHITE</vt:lpstr>
      <vt:lpstr>5-30629_Build_Template_DARK BLUE</vt:lpstr>
      <vt:lpstr>1_5-30629_Build_Template_WHITE</vt:lpstr>
      <vt:lpstr>EDU GRAPH-API  Demo Script</vt:lpstr>
      <vt:lpstr>Agenda </vt:lpstr>
      <vt:lpstr>Admin Account Login Authentication Flow</vt:lpstr>
      <vt:lpstr>Admin Account Login Authentication Flow</vt:lpstr>
      <vt:lpstr>Admin Login with an Office 365 Account</vt:lpstr>
      <vt:lpstr>Is Admin Account Linked to a Local Account?</vt:lpstr>
      <vt:lpstr>Link the Admin Account to Existing Local Account</vt:lpstr>
      <vt:lpstr>Create Local account and Link</vt:lpstr>
      <vt:lpstr>Admin Panel</vt:lpstr>
      <vt:lpstr>Admin Panel - Admin Consent and Unconsent</vt:lpstr>
      <vt:lpstr>Admin Panel - Manage linked accounts</vt:lpstr>
      <vt:lpstr>Admin Panel - Enable User Access</vt:lpstr>
      <vt:lpstr>Admin Panel – Clear Login Cache</vt:lpstr>
      <vt:lpstr>Admin – login with O365 account</vt:lpstr>
      <vt:lpstr>Local Account Login Authentication Flow</vt:lpstr>
      <vt:lpstr>Local Account Login Authentication Flow</vt:lpstr>
      <vt:lpstr>Create Local Account</vt:lpstr>
      <vt:lpstr>Login with the Local Account</vt:lpstr>
      <vt:lpstr>Link the Local Account to an Office 365 Account</vt:lpstr>
      <vt:lpstr>Login succeeded</vt:lpstr>
      <vt:lpstr>About Me</vt:lpstr>
      <vt:lpstr>Link</vt:lpstr>
      <vt:lpstr>login with O365 account</vt:lpstr>
      <vt:lpstr>Office 365 Login Authentication Flow</vt:lpstr>
      <vt:lpstr>Office 365 Login Authentication Flow</vt:lpstr>
      <vt:lpstr>Login with Office 365 Account</vt:lpstr>
      <vt:lpstr>Link an Office 365 Account to a Local Account</vt:lpstr>
      <vt:lpstr>Login with a Local Account and Link the accounts</vt:lpstr>
      <vt:lpstr>Create a Local Account and Link the accounts</vt:lpstr>
      <vt:lpstr>About Me</vt:lpstr>
      <vt:lpstr>Link</vt:lpstr>
      <vt:lpstr>login with O365 account</vt:lpstr>
      <vt:lpstr>ALL SCHOOLS</vt:lpstr>
      <vt:lpstr>ALL SCHOOLS</vt:lpstr>
      <vt:lpstr>SCHOOL CLASSES</vt:lpstr>
      <vt:lpstr>SCHOOL CLASSES</vt:lpstr>
      <vt:lpstr>Class detail information</vt:lpstr>
      <vt:lpstr>CLASS DETAILS</vt:lpstr>
      <vt:lpstr>Class detail</vt:lpstr>
      <vt:lpstr>Class detail - Assignment</vt:lpstr>
      <vt:lpstr>Class detail seating chart – login as a student</vt:lpstr>
      <vt:lpstr>Class detail seating chart – login as a teacher</vt:lpstr>
      <vt:lpstr>Demo Helper</vt:lpstr>
      <vt:lpstr>Demo Helper</vt:lpstr>
      <vt:lpstr>Sync Data With Web Job</vt:lpstr>
      <vt:lpstr>Sync Data With Web Job</vt:lpstr>
      <vt:lpstr>Web Jobs</vt:lpstr>
      <vt:lpstr>Web Job Logs</vt:lpstr>
      <vt:lpstr>Update AD User Information</vt:lpstr>
      <vt:lpstr>Update AD User Information</vt:lpstr>
      <vt:lpstr>Update AD User Information</vt:lpstr>
      <vt:lpstr>Check Web Job Sync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2018-05-24T10:58:28Z</dcterms:modified>
</cp:coreProperties>
</file>