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8"/>
  </p:notesMasterIdLst>
  <p:handoutMasterIdLst>
    <p:handoutMasterId r:id="rId59"/>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 id="358" r:id="rId51"/>
    <p:sldId id="359" r:id="rId52"/>
    <p:sldId id="360" r:id="rId53"/>
    <p:sldId id="362" r:id="rId54"/>
    <p:sldId id="361" r:id="rId55"/>
    <p:sldId id="363" r:id="rId56"/>
    <p:sldId id="364"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 name="Sync Data WebJob" id="{62895BE2-0C5F-4BCA-8435-5C12C05E7819}">
          <p14:sldIdLst>
            <p14:sldId id="358"/>
            <p14:sldId id="359"/>
            <p14:sldId id="360"/>
            <p14:sldId id="362"/>
            <p14:sldId id="361"/>
            <p14:sldId id="363"/>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3" autoAdjust="0"/>
  </p:normalViewPr>
  <p:slideViewPr>
    <p:cSldViewPr>
      <p:cViewPr varScale="1">
        <p:scale>
          <a:sx n="79" d="100"/>
          <a:sy n="79" d="100"/>
        </p:scale>
        <p:origin x="96" y="84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5/14/2018 10:27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5/14/2018 10:27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5/14/2018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5/14/2018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5/14/2018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040945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33838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5" name="Picture 4">
            <a:extLst>
              <a:ext uri="{FF2B5EF4-FFF2-40B4-BE49-F238E27FC236}">
                <a16:creationId xmlns:a16="http://schemas.microsoft.com/office/drawing/2014/main" id="{AB901AAD-543A-4B4A-8C80-7A1C2FAC3E7E}"/>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a:t>
            </a:r>
            <a:r>
              <a:rPr lang="en-US"/>
              <a:t>.  </a:t>
            </a:r>
            <a:endParaRPr lang="en-US" dirty="0"/>
          </a:p>
        </p:txBody>
      </p:sp>
      <p:sp>
        <p:nvSpPr>
          <p:cNvPr id="3" name="Title 2"/>
          <p:cNvSpPr>
            <a:spLocks noGrp="1"/>
          </p:cNvSpPr>
          <p:nvPr>
            <p:ph type="title"/>
          </p:nvPr>
        </p:nvSpPr>
        <p:spPr/>
        <p:txBody>
          <a:bodyPr/>
          <a:lstStyle/>
          <a:p>
            <a:r>
              <a:rPr lang="en-US" dirty="0"/>
              <a:t>Class detail - Assignment</a:t>
            </a:r>
          </a:p>
        </p:txBody>
      </p:sp>
      <p:pic>
        <p:nvPicPr>
          <p:cNvPr id="4" name="Picture 3">
            <a:extLst>
              <a:ext uri="{FF2B5EF4-FFF2-40B4-BE49-F238E27FC236}">
                <a16:creationId xmlns:a16="http://schemas.microsoft.com/office/drawing/2014/main" id="{583A2740-8D16-4CA2-B06B-FCE15CAB4CDB}"/>
              </a:ext>
            </a:extLst>
          </p:cNvPr>
          <p:cNvPicPr>
            <a:picLocks noChangeAspect="1"/>
          </p:cNvPicPr>
          <p:nvPr/>
        </p:nvPicPr>
        <p:blipFill>
          <a:blip r:embed="rId3"/>
          <a:stretch>
            <a:fillRect/>
          </a:stretch>
        </p:blipFill>
        <p:spPr>
          <a:xfrm>
            <a:off x="632523" y="3344862"/>
            <a:ext cx="11171428" cy="268571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a:t>
            </a:r>
            <a:r>
              <a:rPr lang="en-US" dirty="0" err="1"/>
              <a:t>WebJob</a:t>
            </a:r>
            <a:endParaRPr lang="en-US" dirty="0"/>
          </a:p>
        </p:txBody>
      </p:sp>
    </p:spTree>
    <p:extLst>
      <p:ext uri="{BB962C8B-B14F-4D97-AF65-F5344CB8AC3E}">
        <p14:creationId xmlns:p14="http://schemas.microsoft.com/office/powerpoint/2010/main" val="5979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765088" y="4856604"/>
            <a:ext cx="9253749" cy="1993457"/>
          </a:xfrm>
        </p:spPr>
        <p:txBody>
          <a:bodyPr/>
          <a:lstStyle/>
          <a:p>
            <a:pPr marL="571500" indent="-571500">
              <a:buFont typeface="Arial" panose="020B0604020202020204" pitchFamily="34" charset="0"/>
              <a:buChar char="•"/>
            </a:pPr>
            <a:r>
              <a:rPr lang="en-US" dirty="0"/>
              <a:t>Navigate to the Web App in Azure Portal.</a:t>
            </a:r>
          </a:p>
          <a:p>
            <a:pPr marL="571500" indent="-571500">
              <a:buFont typeface="Arial" panose="020B0604020202020204" pitchFamily="34" charset="0"/>
              <a:buChar char="•"/>
            </a:pPr>
            <a:r>
              <a:rPr lang="en-US" dirty="0"/>
              <a:t>Click </a:t>
            </a:r>
            <a:r>
              <a:rPr lang="en-US" b="1" dirty="0" err="1"/>
              <a:t>WebJobs</a:t>
            </a:r>
            <a:r>
              <a:rPr lang="en-US" dirty="0"/>
              <a:t> at the left side.</a:t>
            </a:r>
          </a:p>
          <a:p>
            <a:pPr marL="571500" indent="-571500">
              <a:buFont typeface="Arial" panose="020B0604020202020204" pitchFamily="34" charset="0"/>
              <a:buChar char="•"/>
            </a:pPr>
            <a:r>
              <a:rPr lang="en-US" dirty="0"/>
              <a:t>Click </a:t>
            </a:r>
            <a:r>
              <a:rPr lang="en-US" b="1" dirty="0" err="1"/>
              <a:t>sync_data</a:t>
            </a:r>
            <a:r>
              <a:rPr lang="en-US" b="1" dirty="0"/>
              <a:t> </a:t>
            </a:r>
            <a:r>
              <a:rPr lang="en-US" dirty="0"/>
              <a:t>at the right, then click </a:t>
            </a:r>
            <a:r>
              <a:rPr lang="en-US" b="1" dirty="0"/>
              <a:t>Logs</a:t>
            </a:r>
            <a:r>
              <a:rPr lang="en-US" dirty="0"/>
              <a:t>.</a:t>
            </a:r>
          </a:p>
        </p:txBody>
      </p:sp>
      <p:sp>
        <p:nvSpPr>
          <p:cNvPr id="3" name="Title 2"/>
          <p:cNvSpPr>
            <a:spLocks noGrp="1"/>
          </p:cNvSpPr>
          <p:nvPr>
            <p:ph type="title"/>
          </p:nvPr>
        </p:nvSpPr>
        <p:spPr/>
        <p:txBody>
          <a:bodyPr/>
          <a:lstStyle/>
          <a:p>
            <a:r>
              <a:rPr lang="en-US" dirty="0"/>
              <a:t>Web App - </a:t>
            </a:r>
            <a:r>
              <a:rPr lang="en-US" dirty="0" err="1"/>
              <a:t>WebJobs</a:t>
            </a:r>
            <a:endParaRPr lang="en-US" dirty="0"/>
          </a:p>
        </p:txBody>
      </p:sp>
      <p:pic>
        <p:nvPicPr>
          <p:cNvPr id="7" name="Picture 6">
            <a:extLst>
              <a:ext uri="{FF2B5EF4-FFF2-40B4-BE49-F238E27FC236}">
                <a16:creationId xmlns:a16="http://schemas.microsoft.com/office/drawing/2014/main" id="{5A6777C8-6DF9-424A-9B99-437E984A9BA5}"/>
              </a:ext>
            </a:extLst>
          </p:cNvPr>
          <p:cNvPicPr>
            <a:picLocks noChangeAspect="1"/>
          </p:cNvPicPr>
          <p:nvPr/>
        </p:nvPicPr>
        <p:blipFill>
          <a:blip r:embed="rId3"/>
          <a:stretch>
            <a:fillRect/>
          </a:stretch>
        </p:blipFill>
        <p:spPr>
          <a:xfrm>
            <a:off x="1765088" y="1212849"/>
            <a:ext cx="8906298" cy="3470140"/>
          </a:xfrm>
          <a:prstGeom prst="rect">
            <a:avLst/>
          </a:prstGeom>
          <a:ln>
            <a:solidFill>
              <a:schemeClr val="bg1">
                <a:lumMod val="65000"/>
              </a:schemeClr>
            </a:solidFill>
          </a:ln>
        </p:spPr>
      </p:pic>
    </p:spTree>
    <p:extLst>
      <p:ext uri="{BB962C8B-B14F-4D97-AF65-F5344CB8AC3E}">
        <p14:creationId xmlns:p14="http://schemas.microsoft.com/office/powerpoint/2010/main" val="238277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8ED9B-F9C6-4F5A-92E0-FD379EB0790C}"/>
              </a:ext>
            </a:extLst>
          </p:cNvPr>
          <p:cNvSpPr>
            <a:spLocks noGrp="1"/>
          </p:cNvSpPr>
          <p:nvPr>
            <p:ph type="title"/>
          </p:nvPr>
        </p:nvSpPr>
        <p:spPr/>
        <p:txBody>
          <a:bodyPr/>
          <a:lstStyle/>
          <a:p>
            <a:r>
              <a:rPr lang="en-US" dirty="0"/>
              <a:t>Sync Data </a:t>
            </a:r>
            <a:r>
              <a:rPr lang="en-US" dirty="0" err="1"/>
              <a:t>WebJob</a:t>
            </a:r>
            <a:r>
              <a:rPr lang="en-US" dirty="0"/>
              <a:t> - Details</a:t>
            </a:r>
            <a:br>
              <a:rPr lang="en-US" dirty="0"/>
            </a:br>
            <a:endParaRPr lang="en-US" dirty="0"/>
          </a:p>
        </p:txBody>
      </p:sp>
      <p:pic>
        <p:nvPicPr>
          <p:cNvPr id="6" name="Picture 5">
            <a:extLst>
              <a:ext uri="{FF2B5EF4-FFF2-40B4-BE49-F238E27FC236}">
                <a16:creationId xmlns:a16="http://schemas.microsoft.com/office/drawing/2014/main" id="{23D1BE82-A294-4259-8912-F579511BD2BF}"/>
              </a:ext>
            </a:extLst>
          </p:cNvPr>
          <p:cNvPicPr>
            <a:picLocks noChangeAspect="1"/>
          </p:cNvPicPr>
          <p:nvPr/>
        </p:nvPicPr>
        <p:blipFill>
          <a:blip r:embed="rId2"/>
          <a:stretch>
            <a:fillRect/>
          </a:stretch>
        </p:blipFill>
        <p:spPr>
          <a:xfrm>
            <a:off x="1680142" y="1326678"/>
            <a:ext cx="9076190" cy="2000000"/>
          </a:xfrm>
          <a:prstGeom prst="rect">
            <a:avLst/>
          </a:prstGeom>
          <a:ln>
            <a:solidFill>
              <a:schemeClr val="bg1">
                <a:lumMod val="65000"/>
              </a:schemeClr>
            </a:solidFill>
          </a:ln>
        </p:spPr>
      </p:pic>
      <p:pic>
        <p:nvPicPr>
          <p:cNvPr id="7" name="Picture 6">
            <a:extLst>
              <a:ext uri="{FF2B5EF4-FFF2-40B4-BE49-F238E27FC236}">
                <a16:creationId xmlns:a16="http://schemas.microsoft.com/office/drawing/2014/main" id="{59FCC01E-63BE-4DB1-9F33-65325BF0AF10}"/>
              </a:ext>
            </a:extLst>
          </p:cNvPr>
          <p:cNvPicPr>
            <a:picLocks noChangeAspect="1"/>
          </p:cNvPicPr>
          <p:nvPr/>
        </p:nvPicPr>
        <p:blipFill rotWithShape="1">
          <a:blip r:embed="rId3"/>
          <a:srcRect t="15669" b="16590"/>
          <a:stretch/>
        </p:blipFill>
        <p:spPr>
          <a:xfrm>
            <a:off x="1713475" y="4121098"/>
            <a:ext cx="9009524" cy="2728964"/>
          </a:xfrm>
          <a:prstGeom prst="rect">
            <a:avLst/>
          </a:prstGeom>
          <a:ln>
            <a:solidFill>
              <a:schemeClr val="bg1">
                <a:lumMod val="65000"/>
              </a:schemeClr>
            </a:solidFill>
          </a:ln>
        </p:spPr>
      </p:pic>
      <p:sp>
        <p:nvSpPr>
          <p:cNvPr id="8" name="Rectangle 7">
            <a:extLst>
              <a:ext uri="{FF2B5EF4-FFF2-40B4-BE49-F238E27FC236}">
                <a16:creationId xmlns:a16="http://schemas.microsoft.com/office/drawing/2014/main" id="{7A8E2BB1-C397-48D9-9D4E-2EF9CF4FA104}"/>
              </a:ext>
            </a:extLst>
          </p:cNvPr>
          <p:cNvSpPr/>
          <p:nvPr/>
        </p:nvSpPr>
        <p:spPr>
          <a:xfrm>
            <a:off x="1570037" y="3440508"/>
            <a:ext cx="3108543" cy="584775"/>
          </a:xfrm>
          <a:prstGeom prst="rect">
            <a:avLst/>
          </a:prstGeom>
        </p:spPr>
        <p:txBody>
          <a:bodyPr wrap="none">
            <a:spAutoFit/>
          </a:bodyPr>
          <a:lstStyle/>
          <a:p>
            <a:r>
              <a:rPr lang="en-US" sz="3200" dirty="0"/>
              <a:t>Click </a:t>
            </a:r>
            <a:r>
              <a:rPr lang="en-US" sz="3200" b="1" dirty="0" err="1"/>
              <a:t>sync_data</a:t>
            </a:r>
            <a:r>
              <a:rPr lang="en-US" sz="3200" dirty="0"/>
              <a:t>.</a:t>
            </a:r>
          </a:p>
        </p:txBody>
      </p:sp>
    </p:spTree>
    <p:extLst>
      <p:ext uri="{BB962C8B-B14F-4D97-AF65-F5344CB8AC3E}">
        <p14:creationId xmlns:p14="http://schemas.microsoft.com/office/powerpoint/2010/main" val="66688138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B15B1F-AD22-4EAF-B464-286DE3AA8848}"/>
              </a:ext>
            </a:extLst>
          </p:cNvPr>
          <p:cNvSpPr>
            <a:spLocks noGrp="1"/>
          </p:cNvSpPr>
          <p:nvPr>
            <p:ph type="title"/>
          </p:nvPr>
        </p:nvSpPr>
        <p:spPr/>
        <p:txBody>
          <a:bodyPr/>
          <a:lstStyle/>
          <a:p>
            <a:r>
              <a:rPr lang="en-US" dirty="0"/>
              <a:t>Azure AD – All users</a:t>
            </a:r>
          </a:p>
        </p:txBody>
      </p:sp>
      <p:pic>
        <p:nvPicPr>
          <p:cNvPr id="5" name="Picture 4">
            <a:extLst>
              <a:ext uri="{FF2B5EF4-FFF2-40B4-BE49-F238E27FC236}">
                <a16:creationId xmlns:a16="http://schemas.microsoft.com/office/drawing/2014/main" id="{E8FBF580-EA6C-4D4E-9978-455AE664B44C}"/>
              </a:ext>
            </a:extLst>
          </p:cNvPr>
          <p:cNvPicPr>
            <a:picLocks noChangeAspect="1"/>
          </p:cNvPicPr>
          <p:nvPr/>
        </p:nvPicPr>
        <p:blipFill>
          <a:blip r:embed="rId2"/>
          <a:stretch>
            <a:fillRect/>
          </a:stretch>
        </p:blipFill>
        <p:spPr>
          <a:xfrm>
            <a:off x="1036107" y="1439862"/>
            <a:ext cx="10364260" cy="2857248"/>
          </a:xfrm>
          <a:prstGeom prst="rect">
            <a:avLst/>
          </a:prstGeom>
        </p:spPr>
      </p:pic>
      <p:sp>
        <p:nvSpPr>
          <p:cNvPr id="7" name="Text Placeholder 1">
            <a:extLst>
              <a:ext uri="{FF2B5EF4-FFF2-40B4-BE49-F238E27FC236}">
                <a16:creationId xmlns:a16="http://schemas.microsoft.com/office/drawing/2014/main" id="{E3417818-B0E1-4B8C-8772-D3A576D3CF46}"/>
              </a:ext>
            </a:extLst>
          </p:cNvPr>
          <p:cNvSpPr>
            <a:spLocks noGrp="1"/>
          </p:cNvSpPr>
          <p:nvPr>
            <p:ph type="body" sz="quarter" idx="15"/>
          </p:nvPr>
        </p:nvSpPr>
        <p:spPr>
          <a:xfrm>
            <a:off x="1036107" y="4557934"/>
            <a:ext cx="10364260" cy="1993457"/>
          </a:xfrm>
        </p:spPr>
        <p:txBody>
          <a:bodyPr/>
          <a:lstStyle/>
          <a:p>
            <a:pPr marL="571500" indent="-571500">
              <a:buFont typeface="Arial" panose="020B0604020202020204" pitchFamily="34" charset="0"/>
              <a:buChar char="•"/>
            </a:pPr>
            <a:r>
              <a:rPr lang="en-US" dirty="0"/>
              <a:t>Navigate to the Azure Active Directory.</a:t>
            </a:r>
          </a:p>
          <a:p>
            <a:pPr marL="571500" indent="-571500">
              <a:buFont typeface="Arial" panose="020B0604020202020204" pitchFamily="34" charset="0"/>
              <a:buChar char="•"/>
            </a:pPr>
            <a:r>
              <a:rPr lang="en-US" dirty="0"/>
              <a:t>Find the user used for admin consent. </a:t>
            </a:r>
          </a:p>
          <a:p>
            <a:pPr marL="571500" indent="-571500">
              <a:buFont typeface="Arial" panose="020B0604020202020204" pitchFamily="34" charset="0"/>
              <a:buChar char="•"/>
            </a:pPr>
            <a:r>
              <a:rPr lang="en-US" dirty="0"/>
              <a:t>Click the user.</a:t>
            </a:r>
          </a:p>
        </p:txBody>
      </p:sp>
    </p:spTree>
    <p:extLst>
      <p:ext uri="{BB962C8B-B14F-4D97-AF65-F5344CB8AC3E}">
        <p14:creationId xmlns:p14="http://schemas.microsoft.com/office/powerpoint/2010/main" val="265735416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59B19-81F0-4308-872A-8249CFAA311D}"/>
              </a:ext>
            </a:extLst>
          </p:cNvPr>
          <p:cNvSpPr>
            <a:spLocks noGrp="1"/>
          </p:cNvSpPr>
          <p:nvPr>
            <p:ph type="title"/>
          </p:nvPr>
        </p:nvSpPr>
        <p:spPr/>
        <p:txBody>
          <a:bodyPr/>
          <a:lstStyle/>
          <a:p>
            <a:r>
              <a:rPr lang="en-US" dirty="0"/>
              <a:t>Azure AD - Update User Profile</a:t>
            </a:r>
          </a:p>
        </p:txBody>
      </p:sp>
      <p:sp>
        <p:nvSpPr>
          <p:cNvPr id="8" name="Text Placeholder 1">
            <a:extLst>
              <a:ext uri="{FF2B5EF4-FFF2-40B4-BE49-F238E27FC236}">
                <a16:creationId xmlns:a16="http://schemas.microsoft.com/office/drawing/2014/main" id="{38D81695-7302-4131-B036-930A99E0B7B7}"/>
              </a:ext>
            </a:extLst>
          </p:cNvPr>
          <p:cNvSpPr>
            <a:spLocks noGrp="1"/>
          </p:cNvSpPr>
          <p:nvPr>
            <p:ph type="body" sz="quarter" idx="15"/>
          </p:nvPr>
        </p:nvSpPr>
        <p:spPr>
          <a:xfrm>
            <a:off x="5456237" y="1405320"/>
            <a:ext cx="6678873" cy="5444742"/>
          </a:xfrm>
        </p:spPr>
        <p:txBody>
          <a:bodyPr/>
          <a:lstStyle/>
          <a:p>
            <a:pPr marL="571500" indent="-571500">
              <a:buFont typeface="Arial" panose="020B0604020202020204" pitchFamily="34" charset="0"/>
              <a:buChar char="•"/>
            </a:pPr>
            <a:r>
              <a:rPr lang="en-US" dirty="0"/>
              <a:t>Update </a:t>
            </a:r>
            <a:r>
              <a:rPr lang="en-US" b="1" dirty="0"/>
              <a:t>Job title </a:t>
            </a:r>
            <a:r>
              <a:rPr lang="en-US" dirty="0"/>
              <a:t>field.</a:t>
            </a:r>
          </a:p>
          <a:p>
            <a:pPr marL="571500" indent="-571500">
              <a:buFont typeface="Arial" panose="020B0604020202020204" pitchFamily="34" charset="0"/>
              <a:buChar char="•"/>
            </a:pPr>
            <a:r>
              <a:rPr lang="en-US" dirty="0"/>
              <a:t>Update </a:t>
            </a:r>
            <a:r>
              <a:rPr lang="en-US" b="1" dirty="0"/>
              <a:t>Department </a:t>
            </a:r>
            <a:r>
              <a:rPr lang="en-US" dirty="0"/>
              <a:t>field.</a:t>
            </a:r>
          </a:p>
          <a:p>
            <a:pPr marL="571500" indent="-571500">
              <a:buFont typeface="Arial" panose="020B0604020202020204" pitchFamily="34" charset="0"/>
              <a:buChar char="•"/>
            </a:pPr>
            <a:r>
              <a:rPr lang="en-US" dirty="0"/>
              <a:t>Update </a:t>
            </a:r>
            <a:r>
              <a:rPr lang="en-US" b="1" dirty="0"/>
              <a:t>Mobile phone </a:t>
            </a:r>
            <a:r>
              <a:rPr lang="en-US" dirty="0"/>
              <a:t>field.</a:t>
            </a:r>
          </a:p>
          <a:p>
            <a:pPr marL="571500" indent="-571500">
              <a:buFont typeface="Arial" panose="020B0604020202020204" pitchFamily="34" charset="0"/>
              <a:buChar char="•"/>
            </a:pPr>
            <a:r>
              <a:rPr lang="en-US" dirty="0"/>
              <a:t>Click </a:t>
            </a:r>
            <a:r>
              <a:rPr lang="en-US" b="1" dirty="0"/>
              <a:t>Save</a:t>
            </a:r>
            <a:r>
              <a:rPr lang="en-US" dirty="0"/>
              <a:t>.</a:t>
            </a:r>
          </a:p>
        </p:txBody>
      </p:sp>
      <p:pic>
        <p:nvPicPr>
          <p:cNvPr id="10" name="Picture 9">
            <a:extLst>
              <a:ext uri="{FF2B5EF4-FFF2-40B4-BE49-F238E27FC236}">
                <a16:creationId xmlns:a16="http://schemas.microsoft.com/office/drawing/2014/main" id="{B6B5D91E-3595-4C1B-9E7B-E9D52E7D1FB7}"/>
              </a:ext>
            </a:extLst>
          </p:cNvPr>
          <p:cNvPicPr>
            <a:picLocks noChangeAspect="1"/>
          </p:cNvPicPr>
          <p:nvPr/>
        </p:nvPicPr>
        <p:blipFill>
          <a:blip r:embed="rId2"/>
          <a:stretch>
            <a:fillRect/>
          </a:stretch>
        </p:blipFill>
        <p:spPr>
          <a:xfrm>
            <a:off x="579437" y="1405319"/>
            <a:ext cx="4667250" cy="5353050"/>
          </a:xfrm>
          <a:prstGeom prst="rect">
            <a:avLst/>
          </a:prstGeom>
          <a:ln>
            <a:solidFill>
              <a:schemeClr val="bg1">
                <a:lumMod val="65000"/>
              </a:schemeClr>
            </a:solidFill>
          </a:ln>
        </p:spPr>
      </p:pic>
    </p:spTree>
    <p:extLst>
      <p:ext uri="{BB962C8B-B14F-4D97-AF65-F5344CB8AC3E}">
        <p14:creationId xmlns:p14="http://schemas.microsoft.com/office/powerpoint/2010/main" val="712225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F7275-02EC-496C-90A3-A9DE33118C8D}"/>
              </a:ext>
            </a:extLst>
          </p:cNvPr>
          <p:cNvSpPr>
            <a:spLocks noGrp="1"/>
          </p:cNvSpPr>
          <p:nvPr>
            <p:ph type="title"/>
          </p:nvPr>
        </p:nvSpPr>
        <p:spPr/>
        <p:txBody>
          <a:bodyPr/>
          <a:lstStyle/>
          <a:p>
            <a:r>
              <a:rPr lang="en-US" dirty="0"/>
              <a:t>Sync Data </a:t>
            </a:r>
            <a:r>
              <a:rPr lang="en-US" dirty="0" err="1"/>
              <a:t>WebJob</a:t>
            </a:r>
            <a:r>
              <a:rPr lang="en-US" dirty="0"/>
              <a:t> - Runs</a:t>
            </a:r>
          </a:p>
        </p:txBody>
      </p:sp>
      <p:sp>
        <p:nvSpPr>
          <p:cNvPr id="7" name="Text Placeholder 1">
            <a:extLst>
              <a:ext uri="{FF2B5EF4-FFF2-40B4-BE49-F238E27FC236}">
                <a16:creationId xmlns:a16="http://schemas.microsoft.com/office/drawing/2014/main" id="{ED8034F1-A61D-45DF-942A-A5EA1E6B899B}"/>
              </a:ext>
            </a:extLst>
          </p:cNvPr>
          <p:cNvSpPr>
            <a:spLocks noGrp="1"/>
          </p:cNvSpPr>
          <p:nvPr>
            <p:ph type="body" sz="quarter" idx="15"/>
          </p:nvPr>
        </p:nvSpPr>
        <p:spPr>
          <a:xfrm>
            <a:off x="699189" y="4868862"/>
            <a:ext cx="11038095" cy="1981200"/>
          </a:xfrm>
        </p:spPr>
        <p:txBody>
          <a:bodyPr/>
          <a:lstStyle/>
          <a:p>
            <a:pPr marL="571500" indent="-571500">
              <a:buFont typeface="Arial" panose="020B0604020202020204" pitchFamily="34" charset="0"/>
              <a:buChar char="•"/>
            </a:pPr>
            <a:r>
              <a:rPr lang="en-US" dirty="0"/>
              <a:t>Return to the Sync Data </a:t>
            </a:r>
            <a:r>
              <a:rPr lang="en-US" dirty="0" err="1"/>
              <a:t>WebJob</a:t>
            </a:r>
            <a:r>
              <a:rPr lang="en-US" dirty="0"/>
              <a:t> Details page.</a:t>
            </a:r>
          </a:p>
          <a:p>
            <a:pPr marL="571500" indent="-571500">
              <a:buFont typeface="Arial" panose="020B0604020202020204" pitchFamily="34" charset="0"/>
              <a:buChar char="•"/>
            </a:pPr>
            <a:r>
              <a:rPr lang="en-US" dirty="0"/>
              <a:t>Click the last job run.</a:t>
            </a:r>
          </a:p>
          <a:p>
            <a:r>
              <a:rPr lang="en-US" dirty="0"/>
              <a:t>     </a:t>
            </a:r>
            <a:r>
              <a:rPr lang="en-US" sz="2800" dirty="0"/>
              <a:t>Note: sometimes, you should wait and click the upcoming one.</a:t>
            </a:r>
            <a:endParaRPr lang="en-US" dirty="0"/>
          </a:p>
        </p:txBody>
      </p:sp>
      <p:pic>
        <p:nvPicPr>
          <p:cNvPr id="8" name="Picture 7">
            <a:extLst>
              <a:ext uri="{FF2B5EF4-FFF2-40B4-BE49-F238E27FC236}">
                <a16:creationId xmlns:a16="http://schemas.microsoft.com/office/drawing/2014/main" id="{81FDD3B3-2713-4311-BA07-7B4FC935B8EB}"/>
              </a:ext>
            </a:extLst>
          </p:cNvPr>
          <p:cNvPicPr>
            <a:picLocks noChangeAspect="1"/>
          </p:cNvPicPr>
          <p:nvPr/>
        </p:nvPicPr>
        <p:blipFill>
          <a:blip r:embed="rId2"/>
          <a:stretch>
            <a:fillRect/>
          </a:stretch>
        </p:blipFill>
        <p:spPr>
          <a:xfrm>
            <a:off x="699189" y="1688474"/>
            <a:ext cx="11038095" cy="2704762"/>
          </a:xfrm>
          <a:prstGeom prst="rect">
            <a:avLst/>
          </a:prstGeom>
        </p:spPr>
      </p:pic>
    </p:spTree>
    <p:extLst>
      <p:ext uri="{BB962C8B-B14F-4D97-AF65-F5344CB8AC3E}">
        <p14:creationId xmlns:p14="http://schemas.microsoft.com/office/powerpoint/2010/main" val="234758651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59DB8-4F16-44C3-8845-6ADE36C40D9A}"/>
              </a:ext>
            </a:extLst>
          </p:cNvPr>
          <p:cNvSpPr>
            <a:spLocks noGrp="1"/>
          </p:cNvSpPr>
          <p:nvPr>
            <p:ph type="title"/>
          </p:nvPr>
        </p:nvSpPr>
        <p:spPr/>
        <p:txBody>
          <a:bodyPr/>
          <a:lstStyle/>
          <a:p>
            <a:r>
              <a:rPr lang="en-US" dirty="0"/>
              <a:t>Sync Data </a:t>
            </a:r>
            <a:r>
              <a:rPr lang="en-US" dirty="0" err="1"/>
              <a:t>WebJob</a:t>
            </a:r>
            <a:r>
              <a:rPr lang="en-US" dirty="0"/>
              <a:t> - Log</a:t>
            </a:r>
          </a:p>
        </p:txBody>
      </p:sp>
      <p:pic>
        <p:nvPicPr>
          <p:cNvPr id="5" name="Picture 4">
            <a:extLst>
              <a:ext uri="{FF2B5EF4-FFF2-40B4-BE49-F238E27FC236}">
                <a16:creationId xmlns:a16="http://schemas.microsoft.com/office/drawing/2014/main" id="{AA1D7D59-7071-4C28-B6E6-832EE3C1A12F}"/>
              </a:ext>
            </a:extLst>
          </p:cNvPr>
          <p:cNvPicPr>
            <a:picLocks noChangeAspect="1"/>
          </p:cNvPicPr>
          <p:nvPr/>
        </p:nvPicPr>
        <p:blipFill>
          <a:blip r:embed="rId2"/>
          <a:stretch>
            <a:fillRect/>
          </a:stretch>
        </p:blipFill>
        <p:spPr>
          <a:xfrm>
            <a:off x="699189" y="1973262"/>
            <a:ext cx="11038095" cy="3885714"/>
          </a:xfrm>
          <a:prstGeom prst="rect">
            <a:avLst/>
          </a:prstGeom>
        </p:spPr>
      </p:pic>
    </p:spTree>
    <p:extLst>
      <p:ext uri="{BB962C8B-B14F-4D97-AF65-F5344CB8AC3E}">
        <p14:creationId xmlns:p14="http://schemas.microsoft.com/office/powerpoint/2010/main" val="29049110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6858</Words>
  <Application>Microsoft Office PowerPoint</Application>
  <PresentationFormat>Custom</PresentationFormat>
  <Paragraphs>326</Paragraphs>
  <Slides>51</Slides>
  <Notes>43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51</vt:i4>
      </vt:variant>
    </vt:vector>
  </HeadingPairs>
  <TitlesOfParts>
    <vt:vector size="60" baseType="lpstr">
      <vt:lpstr>ＭＳ Ｐゴシック</vt:lpstr>
      <vt:lpstr>Arial</vt:lpstr>
      <vt:lpstr>Avenir LT Pro 45 Book</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lpstr>Sync Data WebJob</vt:lpstr>
      <vt:lpstr>Web App - WebJobs</vt:lpstr>
      <vt:lpstr>Sync Data WebJob - Details </vt:lpstr>
      <vt:lpstr>Azure AD – All users</vt:lpstr>
      <vt:lpstr>Azure AD - Update User Profile</vt:lpstr>
      <vt:lpstr>Sync Data WebJob - Runs</vt:lpstr>
      <vt:lpstr>Sync Data WebJob - Log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2018-05-14T03:39:06Z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