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51"/>
  </p:notesMasterIdLst>
  <p:handoutMasterIdLst>
    <p:handoutMasterId r:id="rId52"/>
  </p:handoutMasterIdLst>
  <p:sldIdLst>
    <p:sldId id="258" r:id="rId7"/>
    <p:sldId id="275" r:id="rId8"/>
    <p:sldId id="301" r:id="rId9"/>
    <p:sldId id="335" r:id="rId10"/>
    <p:sldId id="302" r:id="rId11"/>
    <p:sldId id="303" r:id="rId12"/>
    <p:sldId id="304" r:id="rId13"/>
    <p:sldId id="344" r:id="rId14"/>
    <p:sldId id="345" r:id="rId15"/>
    <p:sldId id="305" r:id="rId16"/>
    <p:sldId id="337" r:id="rId17"/>
    <p:sldId id="306" r:id="rId18"/>
    <p:sldId id="352" r:id="rId19"/>
    <p:sldId id="307" r:id="rId20"/>
    <p:sldId id="334" r:id="rId21"/>
    <p:sldId id="336" r:id="rId22"/>
    <p:sldId id="308" r:id="rId23"/>
    <p:sldId id="309" r:id="rId24"/>
    <p:sldId id="311" r:id="rId25"/>
    <p:sldId id="338" r:id="rId26"/>
    <p:sldId id="339" r:id="rId27"/>
    <p:sldId id="353" r:id="rId28"/>
    <p:sldId id="312" r:id="rId29"/>
    <p:sldId id="333" r:id="rId30"/>
    <p:sldId id="313" r:id="rId31"/>
    <p:sldId id="314" r:id="rId32"/>
    <p:sldId id="315" r:id="rId33"/>
    <p:sldId id="316" r:id="rId34"/>
    <p:sldId id="340" r:id="rId35"/>
    <p:sldId id="341" r:id="rId36"/>
    <p:sldId id="354" r:id="rId37"/>
    <p:sldId id="317" r:id="rId38"/>
    <p:sldId id="318" r:id="rId39"/>
    <p:sldId id="319" r:id="rId40"/>
    <p:sldId id="320" r:id="rId41"/>
    <p:sldId id="321" r:id="rId42"/>
    <p:sldId id="322" r:id="rId43"/>
    <p:sldId id="323" r:id="rId44"/>
    <p:sldId id="342" r:id="rId45"/>
    <p:sldId id="343" r:id="rId46"/>
    <p:sldId id="349" r:id="rId47"/>
    <p:sldId id="350" r:id="rId48"/>
    <p:sldId id="347" r:id="rId49"/>
    <p:sldId id="348" r:id="rId5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04"/>
            <p14:sldId id="344"/>
            <p14:sldId id="345"/>
            <p14:sldId id="305"/>
            <p14:sldId id="337"/>
            <p14:sldId id="306"/>
            <p14:sldId id="352"/>
          </p14:sldIdLst>
        </p14:section>
        <p14:section name="Local Login Authentication Flow" id="{25416694-119D-4363-B320-6A7BB1A3E3D2}">
          <p14:sldIdLst>
            <p14:sldId id="307"/>
            <p14:sldId id="334"/>
            <p14:sldId id="336"/>
            <p14:sldId id="308"/>
            <p14:sldId id="309"/>
            <p14:sldId id="311"/>
            <p14:sldId id="338"/>
            <p14:sldId id="339"/>
            <p14:sldId id="353"/>
          </p14:sldIdLst>
        </p14:section>
        <p14:section name="O365 Login Authentication Flow" id="{C63FAAB1-855C-443B-849C-93575DC9D136}">
          <p14:sldIdLst>
            <p14:sldId id="312"/>
            <p14:sldId id="333"/>
            <p14:sldId id="313"/>
            <p14:sldId id="314"/>
            <p14:sldId id="315"/>
            <p14:sldId id="316"/>
            <p14:sldId id="340"/>
            <p14:sldId id="341"/>
            <p14:sldId id="354"/>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42"/>
            <p14:sldId id="343"/>
          </p14:sldIdLst>
        </p14:section>
        <p14:section name="Teachers/Students" id="{AEBB7434-39FE-44DA-9126-E46760E6BB80}">
          <p14:sldIdLst>
            <p14:sldId id="349"/>
            <p14:sldId id="350"/>
          </p14:sldIdLst>
        </p14:section>
        <p14:section name="Demo Helper" id="{4E7ABD03-156A-423B-8919-765633C8C604}">
          <p14:sldIdLst>
            <p14:sldId id="347"/>
            <p14:sldId id="3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6383" autoAdjust="0"/>
  </p:normalViewPr>
  <p:slideViewPr>
    <p:cSldViewPr>
      <p:cViewPr varScale="1">
        <p:scale>
          <a:sx n="71" d="100"/>
          <a:sy n="71" d="100"/>
        </p:scale>
        <p:origin x="642" y="66"/>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commentAuthors" Target="commentAuthors.xml"/><Relationship Id="rId5" Type="http://schemas.openxmlformats.org/officeDocument/2006/relationships/slideMaster" Target="slideMasters/slideMaster2.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3/3/2017 2:52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3/3/2017 2:52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3/3/2017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94861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3/3/2017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76893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680143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4726597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639183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8.xml"/><Relationship Id="rId5" Type="http://schemas.openxmlformats.org/officeDocument/2006/relationships/image" Target="../media/image31.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 Admin Consent and Unconsent</a:t>
            </a:r>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a:t>Admin can click consent and unconsent buttons to apply/re-apply admin consent.</a:t>
            </a:r>
          </a:p>
          <a:p>
            <a:r>
              <a:rPr lang="en-US" dirty="0"/>
              <a:t>If clicks consent and unconsent buttons admin needs to login again and then continue. </a:t>
            </a:r>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a:t>Admin can click </a:t>
            </a:r>
            <a:r>
              <a:rPr lang="en-US" b="1" dirty="0"/>
              <a:t>Enable User Access</a:t>
            </a:r>
            <a:r>
              <a:rPr lang="en-US" dirty="0"/>
              <a:t> button to enable access to all tenant users.</a:t>
            </a:r>
          </a:p>
          <a:p>
            <a:pPr marL="571500" indent="-571500">
              <a:buFont typeface="Arial" panose="020B0604020202020204" pitchFamily="34" charset="0"/>
              <a:buChar char="•"/>
            </a:pPr>
            <a:r>
              <a:rPr lang="en-US" dirty="0"/>
              <a:t>It will take a while to effect after the button is clicked.</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Enable User Access</a:t>
            </a:r>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dirty="0"/>
              <a:t>Admin </a:t>
            </a:r>
            <a:r>
              <a:rPr lang="en-US" altLang="zh-CN" dirty="0"/>
              <a:t>– login with O365 account</a:t>
            </a:r>
            <a:endParaRPr lang="en-US" dirty="0"/>
          </a:p>
        </p:txBody>
      </p:sp>
      <p:pic>
        <p:nvPicPr>
          <p:cNvPr id="4" name="Picture 3"/>
          <p:cNvPicPr>
            <a:picLocks noChangeAspect="1"/>
          </p:cNvPicPr>
          <p:nvPr/>
        </p:nvPicPr>
        <p:blipFill>
          <a:blip r:embed="rId3"/>
          <a:stretch>
            <a:fillRect/>
          </a:stretch>
        </p:blipFill>
        <p:spPr>
          <a:xfrm>
            <a:off x="6446837" y="1668462"/>
            <a:ext cx="5228571" cy="3019048"/>
          </a:xfrm>
          <a:prstGeom prst="rect">
            <a:avLst/>
          </a:prstGeom>
        </p:spPr>
      </p:pic>
    </p:spTree>
    <p:extLst>
      <p:ext uri="{BB962C8B-B14F-4D97-AF65-F5344CB8AC3E}">
        <p14:creationId xmlns:p14="http://schemas.microsoft.com/office/powerpoint/2010/main" val="338590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4" name="Picture 3"/>
          <p:cNvPicPr>
            <a:picLocks noChangeAspect="1"/>
          </p:cNvPicPr>
          <p:nvPr/>
        </p:nvPicPr>
        <p:blipFill>
          <a:blip r:embed="rId2"/>
          <a:stretch>
            <a:fillRect/>
          </a:stretch>
        </p:blipFill>
        <p:spPr>
          <a:xfrm>
            <a:off x="503237" y="1363662"/>
            <a:ext cx="10831380" cy="44958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80037" y="2430462"/>
            <a:ext cx="7315203" cy="914400"/>
          </a:xfrm>
        </p:spPr>
        <p:txBody>
          <a:bodyPr/>
          <a:lstStyle/>
          <a:p>
            <a:pPr marL="571500" indent="-571500">
              <a:buFont typeface="Arial" panose="020B0604020202020204" pitchFamily="34" charset="0"/>
              <a:buChar char="•"/>
            </a:pPr>
            <a:r>
              <a:rPr lang="en-US" dirty="0"/>
              <a:t>Click the </a:t>
            </a:r>
            <a:r>
              <a:rPr lang="en-US" b="1" dirty="0"/>
              <a:t>Link to existing O365 account </a:t>
            </a:r>
            <a:r>
              <a:rPr lang="en-US" dirty="0"/>
              <a:t>button to login and then link the accounts.</a:t>
            </a:r>
          </a:p>
          <a:p>
            <a:pPr marL="571500" indent="-571500">
              <a:buFont typeface="Arial" panose="020B0604020202020204" pitchFamily="34" charset="0"/>
              <a:buChar char="•"/>
            </a:pPr>
            <a:r>
              <a:rPr lang="en-US" dirty="0"/>
              <a:t>After link succeed it will go to all schools page.</a:t>
            </a:r>
          </a:p>
        </p:txBody>
      </p:sp>
      <p:sp>
        <p:nvSpPr>
          <p:cNvPr id="3" name="Title 2"/>
          <p:cNvSpPr>
            <a:spLocks noGrp="1"/>
          </p:cNvSpPr>
          <p:nvPr>
            <p:ph type="title"/>
          </p:nvPr>
        </p:nvSpPr>
        <p:spPr/>
        <p:txBody>
          <a:bodyPr/>
          <a:lstStyle/>
          <a:p>
            <a:r>
              <a:rPr lang="en-US" dirty="0"/>
              <a:t>Link the Local Account to an Office 365 Account</a:t>
            </a:r>
          </a:p>
        </p:txBody>
      </p:sp>
      <p:pic>
        <p:nvPicPr>
          <p:cNvPr id="6" name="Picture 5"/>
          <p:cNvPicPr>
            <a:picLocks noChangeAspect="1"/>
          </p:cNvPicPr>
          <p:nvPr/>
        </p:nvPicPr>
        <p:blipFill>
          <a:blip r:embed="rId3"/>
          <a:stretch>
            <a:fillRect/>
          </a:stretch>
        </p:blipFill>
        <p:spPr>
          <a:xfrm>
            <a:off x="503237" y="1840119"/>
            <a:ext cx="4695238" cy="1657143"/>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4" name="Picture 3"/>
          <p:cNvPicPr>
            <a:picLocks noChangeAspect="1"/>
          </p:cNvPicPr>
          <p:nvPr/>
        </p:nvPicPr>
        <p:blipFill>
          <a:blip r:embed="rId3"/>
          <a:stretch>
            <a:fillRect/>
          </a:stretch>
        </p:blipFill>
        <p:spPr>
          <a:xfrm>
            <a:off x="503237" y="1744662"/>
            <a:ext cx="4942189" cy="2453958"/>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DETAILS</a:t>
            </a:r>
          </a:p>
          <a:p>
            <a:r>
              <a:rPr lang="en-US" altLang="zh-CN" dirty="0"/>
              <a:t>Teachers/Students</a:t>
            </a:r>
            <a:endParaRPr lang="en-US" dirty="0"/>
          </a:p>
          <a:p>
            <a:r>
              <a:rPr lang="en-US" dirty="0"/>
              <a:t>Demo Helper</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and user can change and save it.</a:t>
            </a:r>
          </a:p>
          <a:p>
            <a:r>
              <a:rPr lang="en-US" dirty="0"/>
              <a:t>If user is linked to O365 his(her) classes will display here.</a:t>
            </a:r>
          </a:p>
        </p:txBody>
      </p:sp>
      <p:pic>
        <p:nvPicPr>
          <p:cNvPr id="6" name="Picture 5"/>
          <p:cNvPicPr>
            <a:picLocks noChangeAspect="1"/>
          </p:cNvPicPr>
          <p:nvPr/>
        </p:nvPicPr>
        <p:blipFill>
          <a:blip r:embed="rId3"/>
          <a:stretch>
            <a:fillRect/>
          </a:stretch>
        </p:blipFill>
        <p:spPr>
          <a:xfrm>
            <a:off x="8809037" y="1485036"/>
            <a:ext cx="2114286" cy="1885714"/>
          </a:xfrm>
          <a:prstGeom prst="rect">
            <a:avLst/>
          </a:prstGeom>
        </p:spPr>
      </p:pic>
      <p:pic>
        <p:nvPicPr>
          <p:cNvPr id="7" name="Picture 6"/>
          <p:cNvPicPr>
            <a:picLocks noChangeAspect="1"/>
          </p:cNvPicPr>
          <p:nvPr/>
        </p:nvPicPr>
        <p:blipFill>
          <a:blip r:embed="rId4"/>
          <a:stretch>
            <a:fillRect/>
          </a:stretch>
        </p:blipFill>
        <p:spPr>
          <a:xfrm>
            <a:off x="8847133" y="3645885"/>
            <a:ext cx="2076190" cy="200952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O365 account.</a:t>
            </a:r>
          </a:p>
          <a:p>
            <a:pPr marL="571500" indent="-571500">
              <a:buFont typeface="Arial" panose="020B0604020202020204" pitchFamily="34" charset="0"/>
              <a:buChar char="•"/>
            </a:pPr>
            <a:r>
              <a:rPr lang="en-US" altLang="zh-CN" dirty="0"/>
              <a:t>If local account is not linked to O365 account it will show option “Link to existing O365 account” and then link.</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427037" y="3476977"/>
            <a:ext cx="3461340" cy="1318969"/>
          </a:xfrm>
          <a:prstGeom prst="rect">
            <a:avLst/>
          </a:prstGeom>
        </p:spPr>
      </p:pic>
      <p:pic>
        <p:nvPicPr>
          <p:cNvPr id="8" name="Picture 7"/>
          <p:cNvPicPr>
            <a:picLocks noChangeAspect="1"/>
          </p:cNvPicPr>
          <p:nvPr/>
        </p:nvPicPr>
        <p:blipFill>
          <a:blip r:embed="rId4"/>
          <a:stretch>
            <a:fillRect/>
          </a:stretch>
        </p:blipFill>
        <p:spPr>
          <a:xfrm>
            <a:off x="427037" y="1212849"/>
            <a:ext cx="2114286" cy="1885714"/>
          </a:xfrm>
          <a:prstGeom prst="rect">
            <a:avLst/>
          </a:prstGeom>
        </p:spPr>
      </p:pic>
      <p:pic>
        <p:nvPicPr>
          <p:cNvPr id="9" name="Picture 8"/>
          <p:cNvPicPr>
            <a:picLocks noChangeAspect="1"/>
          </p:cNvPicPr>
          <p:nvPr/>
        </p:nvPicPr>
        <p:blipFill>
          <a:blip r:embed="rId5"/>
          <a:stretch>
            <a:fillRect/>
          </a:stretch>
        </p:blipFill>
        <p:spPr>
          <a:xfrm>
            <a:off x="353966" y="5123621"/>
            <a:ext cx="7314286" cy="1495238"/>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28871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2" name="Picture 1"/>
          <p:cNvPicPr>
            <a:picLocks noChangeAspect="1"/>
          </p:cNvPicPr>
          <p:nvPr/>
        </p:nvPicPr>
        <p:blipFill>
          <a:blip r:embed="rId2"/>
          <a:stretch>
            <a:fillRect/>
          </a:stretch>
        </p:blipFill>
        <p:spPr>
          <a:xfrm>
            <a:off x="579437" y="1222840"/>
            <a:ext cx="10292286" cy="5170022"/>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5" name="图片 4"/>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735262"/>
            <a:ext cx="7315203" cy="914400"/>
          </a:xfrm>
        </p:spPr>
        <p:txBody>
          <a:bodyPr/>
          <a:lstStyle/>
          <a:p>
            <a:pPr marL="571500" indent="-571500">
              <a:buFont typeface="Arial" panose="020B0604020202020204" pitchFamily="34" charset="0"/>
              <a:buChar char="•"/>
            </a:pPr>
            <a:r>
              <a:rPr lang="en-US" dirty="0"/>
              <a:t>Click the </a:t>
            </a:r>
            <a:r>
              <a:rPr lang="en-US" b="1" dirty="0"/>
              <a:t>Link with existing Local Account </a:t>
            </a:r>
            <a:r>
              <a:rPr lang="en-US" dirty="0"/>
              <a:t>button to link the account to an existing account.</a:t>
            </a:r>
          </a:p>
          <a:p>
            <a:pPr marL="571500" indent="-571500">
              <a:buFont typeface="Arial" panose="020B0604020202020204" pitchFamily="34" charset="0"/>
              <a:buChar char="•"/>
            </a:pPr>
            <a:r>
              <a:rPr lang="en-US" dirty="0"/>
              <a:t>Click </a:t>
            </a:r>
            <a:r>
              <a:rPr lang="en-US" b="1" dirty="0"/>
              <a:t>Continue with new Local Account </a:t>
            </a:r>
            <a:r>
              <a:rPr lang="en-US" dirty="0"/>
              <a:t>to create a new local account and then link.</a:t>
            </a:r>
          </a:p>
        </p:txBody>
      </p:sp>
      <p:sp>
        <p:nvSpPr>
          <p:cNvPr id="3" name="Title 2"/>
          <p:cNvSpPr>
            <a:spLocks noGrp="1"/>
          </p:cNvSpPr>
          <p:nvPr>
            <p:ph type="title"/>
          </p:nvPr>
        </p:nvSpPr>
        <p:spPr/>
        <p:txBody>
          <a:bodyPr/>
          <a:lstStyle/>
          <a:p>
            <a:r>
              <a:rPr lang="en-US" dirty="0"/>
              <a:t>Link an Office 365 Account to a Local Account</a:t>
            </a:r>
          </a:p>
        </p:txBody>
      </p:sp>
      <p:pic>
        <p:nvPicPr>
          <p:cNvPr id="6" name="Picture 5"/>
          <p:cNvPicPr>
            <a:picLocks noChangeAspect="1"/>
          </p:cNvPicPr>
          <p:nvPr/>
        </p:nvPicPr>
        <p:blipFill>
          <a:blip r:embed="rId3"/>
          <a:stretch>
            <a:fillRect/>
          </a:stretch>
        </p:blipFill>
        <p:spPr>
          <a:xfrm>
            <a:off x="274640" y="1744662"/>
            <a:ext cx="4724398" cy="1590476"/>
          </a:xfrm>
          <a:prstGeom prst="rect">
            <a:avLst/>
          </a:prstGeom>
        </p:spPr>
      </p:pic>
      <p:pic>
        <p:nvPicPr>
          <p:cNvPr id="7" name="Picture 6"/>
          <p:cNvPicPr>
            <a:picLocks noChangeAspect="1"/>
          </p:cNvPicPr>
          <p:nvPr/>
        </p:nvPicPr>
        <p:blipFill>
          <a:blip r:embed="rId4"/>
          <a:stretch>
            <a:fillRect/>
          </a:stretch>
        </p:blipFill>
        <p:spPr>
          <a:xfrm>
            <a:off x="350837" y="3754595"/>
            <a:ext cx="4497015" cy="1647667"/>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5293757"/>
          </a:xfrm>
          <a:prstGeom prst="rect">
            <a:avLst/>
          </a:prstGeom>
        </p:spPr>
        <p:txBody>
          <a:bodyPr/>
          <a:lstStyle/>
          <a:p>
            <a:r>
              <a:rPr lang="en-US" dirty="0"/>
              <a:t>Input local account’s email and password and then click </a:t>
            </a:r>
            <a:r>
              <a:rPr lang="en-US" b="1" dirty="0"/>
              <a:t>Login and Link </a:t>
            </a:r>
            <a:r>
              <a:rPr lang="en-US" dirty="0"/>
              <a:t>button to link.</a:t>
            </a:r>
          </a:p>
          <a:p>
            <a:r>
              <a:rPr lang="en-US" dirty="0"/>
              <a:t>If there’s a local account with the same email as O365 email, these input fields will no show and link directly.</a:t>
            </a:r>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4" name="Picture 3"/>
          <p:cNvPicPr>
            <a:picLocks noChangeAspect="1"/>
          </p:cNvPicPr>
          <p:nvPr/>
        </p:nvPicPr>
        <p:blipFill>
          <a:blip r:embed="rId3"/>
          <a:stretch>
            <a:fillRect/>
          </a:stretch>
        </p:blipFill>
        <p:spPr>
          <a:xfrm>
            <a:off x="350837" y="1977215"/>
            <a:ext cx="4498163" cy="1514286"/>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if linked to local account and user can change/save it.</a:t>
            </a:r>
          </a:p>
          <a:p>
            <a:r>
              <a:rPr lang="en-US" dirty="0"/>
              <a:t>User classes will display here.</a:t>
            </a:r>
          </a:p>
        </p:txBody>
      </p:sp>
      <p:pic>
        <p:nvPicPr>
          <p:cNvPr id="4" name="Picture 3"/>
          <p:cNvPicPr>
            <a:picLocks noChangeAspect="1"/>
          </p:cNvPicPr>
          <p:nvPr/>
        </p:nvPicPr>
        <p:blipFill>
          <a:blip r:embed="rId3"/>
          <a:stretch>
            <a:fillRect/>
          </a:stretch>
        </p:blipFill>
        <p:spPr>
          <a:xfrm>
            <a:off x="8643890" y="1058862"/>
            <a:ext cx="3047619" cy="1857143"/>
          </a:xfrm>
          <a:prstGeom prst="rect">
            <a:avLst/>
          </a:prstGeom>
        </p:spPr>
      </p:pic>
      <p:pic>
        <p:nvPicPr>
          <p:cNvPr id="6" name="Picture 5"/>
          <p:cNvPicPr>
            <a:picLocks noChangeAspect="1"/>
          </p:cNvPicPr>
          <p:nvPr/>
        </p:nvPicPr>
        <p:blipFill>
          <a:blip r:embed="rId4"/>
          <a:stretch>
            <a:fillRect/>
          </a:stretch>
        </p:blipFill>
        <p:spPr>
          <a:xfrm>
            <a:off x="8885237" y="3233797"/>
            <a:ext cx="2266667" cy="3019048"/>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local account.</a:t>
            </a:r>
          </a:p>
          <a:p>
            <a:pPr marL="571500" indent="-571500">
              <a:buFont typeface="Arial" panose="020B0604020202020204" pitchFamily="34" charset="0"/>
              <a:buChar char="•"/>
            </a:pPr>
            <a:r>
              <a:rPr lang="en-US" altLang="zh-CN" dirty="0"/>
              <a:t>If O365 account is not linked to local account it will show link options like “Continue with new Local Account” or “Link with existing Local Account”.</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338409" y="3272313"/>
            <a:ext cx="3461340" cy="1318969"/>
          </a:xfrm>
          <a:prstGeom prst="rect">
            <a:avLst/>
          </a:prstGeom>
        </p:spPr>
      </p:pic>
      <p:pic>
        <p:nvPicPr>
          <p:cNvPr id="8" name="Picture 7"/>
          <p:cNvPicPr>
            <a:picLocks noChangeAspect="1"/>
          </p:cNvPicPr>
          <p:nvPr/>
        </p:nvPicPr>
        <p:blipFill>
          <a:blip r:embed="rId4"/>
          <a:stretch>
            <a:fillRect/>
          </a:stretch>
        </p:blipFill>
        <p:spPr>
          <a:xfrm>
            <a:off x="545269" y="1314009"/>
            <a:ext cx="3047619" cy="1857143"/>
          </a:xfrm>
          <a:prstGeom prst="rect">
            <a:avLst/>
          </a:prstGeom>
        </p:spPr>
      </p:pic>
      <p:pic>
        <p:nvPicPr>
          <p:cNvPr id="5" name="Picture 4"/>
          <p:cNvPicPr>
            <a:picLocks noChangeAspect="1"/>
          </p:cNvPicPr>
          <p:nvPr/>
        </p:nvPicPr>
        <p:blipFill>
          <a:blip r:embed="rId5"/>
          <a:stretch>
            <a:fillRect/>
          </a:stretch>
        </p:blipFill>
        <p:spPr>
          <a:xfrm>
            <a:off x="347435" y="4945062"/>
            <a:ext cx="5000000" cy="142857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394453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a:t>CLASSES</a:t>
            </a:r>
            <a:r>
              <a:rPr lang="en-US" sz="2800" dirty="0"/>
              <a:t> to go to the classes page.</a:t>
            </a:r>
          </a:p>
          <a:p>
            <a:r>
              <a:rPr lang="en-US" sz="2800" dirty="0"/>
              <a:t>Click the </a:t>
            </a:r>
            <a:r>
              <a:rPr lang="en-US" sz="2800" b="1" dirty="0"/>
              <a:t>Bing map icon </a:t>
            </a:r>
            <a:r>
              <a:rPr lang="en-US" sz="2800" dirty="0"/>
              <a:t>to show a map of the selected school. </a:t>
            </a:r>
          </a:p>
          <a:p>
            <a:r>
              <a:rPr lang="en-US" sz="2800" dirty="0"/>
              <a:t>Click </a:t>
            </a:r>
            <a:r>
              <a:rPr lang="en-US" sz="2800" b="1" dirty="0"/>
              <a:t>Teachers/students</a:t>
            </a:r>
            <a:r>
              <a:rPr lang="en-US" sz="2800" dirty="0"/>
              <a:t> to show teachers/students of current school.</a:t>
            </a:r>
          </a:p>
        </p:txBody>
      </p:sp>
      <p:sp>
        <p:nvSpPr>
          <p:cNvPr id="3" name="Title 2"/>
          <p:cNvSpPr>
            <a:spLocks noGrp="1"/>
          </p:cNvSpPr>
          <p:nvPr>
            <p:ph type="title"/>
          </p:nvPr>
        </p:nvSpPr>
        <p:spPr/>
        <p:txBody>
          <a:bodyPr/>
          <a:lstStyle/>
          <a:p>
            <a:r>
              <a:rPr lang="en-US" dirty="0"/>
              <a:t>ALL SCHOOLS</a:t>
            </a:r>
          </a:p>
        </p:txBody>
      </p:sp>
      <p:pic>
        <p:nvPicPr>
          <p:cNvPr id="6" name="Picture 5"/>
          <p:cNvPicPr>
            <a:picLocks noChangeAspect="1"/>
          </p:cNvPicPr>
          <p:nvPr/>
        </p:nvPicPr>
        <p:blipFill>
          <a:blip r:embed="rId3"/>
          <a:stretch>
            <a:fillRect/>
          </a:stretch>
        </p:blipFill>
        <p:spPr>
          <a:xfrm>
            <a:off x="1265237" y="4259262"/>
            <a:ext cx="9047161" cy="2456691"/>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6" name="Picture 5"/>
          <p:cNvPicPr>
            <a:picLocks noChangeAspect="1"/>
          </p:cNvPicPr>
          <p:nvPr/>
        </p:nvPicPr>
        <p:blipFill>
          <a:blip r:embed="rId3"/>
          <a:stretch>
            <a:fillRect/>
          </a:stretch>
        </p:blipFill>
        <p:spPr>
          <a:xfrm>
            <a:off x="731837" y="4259262"/>
            <a:ext cx="5638800" cy="2543175"/>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4" name="Picture 3"/>
          <p:cNvPicPr>
            <a:picLocks noChangeAspect="1"/>
          </p:cNvPicPr>
          <p:nvPr/>
        </p:nvPicPr>
        <p:blipFill>
          <a:blip r:embed="rId3"/>
          <a:stretch>
            <a:fillRect/>
          </a:stretch>
        </p:blipFill>
        <p:spPr>
          <a:xfrm>
            <a:off x="244476" y="1744662"/>
            <a:ext cx="4407910" cy="2590800"/>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4 tabs containing  students, class documents, conversations and seating chart. </a:t>
            </a:r>
          </a:p>
          <a:p>
            <a:pPr marL="571500" indent="-571500">
              <a:buFont typeface="Arial" panose="020B0604020202020204" pitchFamily="34" charset="0"/>
              <a:buChar char="•"/>
            </a:pPr>
            <a:r>
              <a:rPr lang="en-US" dirty="0"/>
              <a:t>Click each tab to see detailed information.</a:t>
            </a:r>
          </a:p>
        </p:txBody>
      </p:sp>
      <p:sp>
        <p:nvSpPr>
          <p:cNvPr id="3" name="Title 2"/>
          <p:cNvSpPr>
            <a:spLocks noGrp="1"/>
          </p:cNvSpPr>
          <p:nvPr>
            <p:ph type="title"/>
          </p:nvPr>
        </p:nvSpPr>
        <p:spPr/>
        <p:txBody>
          <a:bodyPr/>
          <a:lstStyle/>
          <a:p>
            <a:r>
              <a:rPr lang="en-US" dirty="0"/>
              <a:t>Class detail</a:t>
            </a:r>
          </a:p>
        </p:txBody>
      </p:sp>
      <p:pic>
        <p:nvPicPr>
          <p:cNvPr id="7" name="Picture 6"/>
          <p:cNvPicPr>
            <a:picLocks noChangeAspect="1"/>
          </p:cNvPicPr>
          <p:nvPr/>
        </p:nvPicPr>
        <p:blipFill>
          <a:blip r:embed="rId3"/>
          <a:stretch>
            <a:fillRect/>
          </a:stretch>
        </p:blipFill>
        <p:spPr>
          <a:xfrm>
            <a:off x="298905" y="1394743"/>
            <a:ext cx="4347459" cy="1805021"/>
          </a:xfrm>
          <a:prstGeom prst="rect">
            <a:avLst/>
          </a:prstGeom>
        </p:spPr>
      </p:pic>
      <p:pic>
        <p:nvPicPr>
          <p:cNvPr id="8" name="Picture 7"/>
          <p:cNvPicPr>
            <a:picLocks noChangeAspect="1"/>
          </p:cNvPicPr>
          <p:nvPr/>
        </p:nvPicPr>
        <p:blipFill>
          <a:blip r:embed="rId4"/>
          <a:stretch>
            <a:fillRect/>
          </a:stretch>
        </p:blipFill>
        <p:spPr>
          <a:xfrm>
            <a:off x="248830" y="3341225"/>
            <a:ext cx="4397534" cy="1075282"/>
          </a:xfrm>
          <a:prstGeom prst="rect">
            <a:avLst/>
          </a:prstGeom>
        </p:spPr>
      </p:pic>
      <p:pic>
        <p:nvPicPr>
          <p:cNvPr id="9" name="Picture 8"/>
          <p:cNvPicPr>
            <a:picLocks noChangeAspect="1"/>
          </p:cNvPicPr>
          <p:nvPr/>
        </p:nvPicPr>
        <p:blipFill>
          <a:blip r:embed="rId5"/>
          <a:stretch>
            <a:fillRect/>
          </a:stretch>
        </p:blipFill>
        <p:spPr>
          <a:xfrm>
            <a:off x="283982" y="4557331"/>
            <a:ext cx="4362382" cy="859875"/>
          </a:xfrm>
          <a:prstGeom prst="rect">
            <a:avLst/>
          </a:prstGeom>
        </p:spPr>
      </p:pic>
      <p:pic>
        <p:nvPicPr>
          <p:cNvPr id="10" name="Picture 9"/>
          <p:cNvPicPr>
            <a:picLocks noChangeAspect="1"/>
          </p:cNvPicPr>
          <p:nvPr/>
        </p:nvPicPr>
        <p:blipFill>
          <a:blip r:embed="rId6"/>
          <a:stretch>
            <a:fillRect/>
          </a:stretch>
        </p:blipFill>
        <p:spPr>
          <a:xfrm>
            <a:off x="298905" y="5707062"/>
            <a:ext cx="4371725" cy="106309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When login as a student, his assigned seat will display on the chart.</a:t>
            </a:r>
          </a:p>
          <a:p>
            <a:pPr marL="571500" indent="-571500">
              <a:buFont typeface="Arial" panose="020B0604020202020204" pitchFamily="34" charset="0"/>
              <a:buChar char="•"/>
            </a:pPr>
            <a:r>
              <a:rPr lang="en-US" dirty="0"/>
              <a:t>Current student’s seat will high lighted with the color of his favorite color.</a:t>
            </a:r>
          </a:p>
          <a:p>
            <a:pPr marL="571500" indent="-571500">
              <a:buFont typeface="Arial" panose="020B0604020202020204" pitchFamily="34" charset="0"/>
              <a:buChar char="•"/>
            </a:pPr>
            <a:r>
              <a:rPr lang="en-US" dirty="0"/>
              <a:t>Other students’ seat will show with their own favorite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student</a:t>
            </a:r>
          </a:p>
        </p:txBody>
      </p:sp>
      <p:pic>
        <p:nvPicPr>
          <p:cNvPr id="5" name="Picture 4"/>
          <p:cNvPicPr>
            <a:picLocks noChangeAspect="1"/>
          </p:cNvPicPr>
          <p:nvPr/>
        </p:nvPicPr>
        <p:blipFill>
          <a:blip r:embed="rId3"/>
          <a:stretch>
            <a:fillRect/>
          </a:stretch>
        </p:blipFill>
        <p:spPr>
          <a:xfrm>
            <a:off x="553966" y="1529355"/>
            <a:ext cx="4554560" cy="1652334"/>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5" name="Picture 4"/>
          <p:cNvPicPr>
            <a:picLocks noChangeAspect="1"/>
          </p:cNvPicPr>
          <p:nvPr/>
        </p:nvPicPr>
        <p:blipFill>
          <a:blip r:embed="rId2"/>
          <a:stretch>
            <a:fillRect/>
          </a:stretch>
        </p:blipFill>
        <p:spPr>
          <a:xfrm>
            <a:off x="503236" y="1516062"/>
            <a:ext cx="10783181" cy="43434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When login as a teacher, he can see all students’ seat on the chart.</a:t>
            </a:r>
          </a:p>
          <a:p>
            <a:pPr marL="571500" indent="-571500">
              <a:buFont typeface="Arial" panose="020B0604020202020204" pitchFamily="34" charset="0"/>
              <a:buChar char="•"/>
            </a:pPr>
            <a:r>
              <a:rPr lang="en-US" dirty="0"/>
              <a:t>A teacher can click edit button and then drag/drop/delete a student’s seat.</a:t>
            </a:r>
          </a:p>
          <a:p>
            <a:pPr marL="571500" indent="-571500">
              <a:buFont typeface="Arial" panose="020B0604020202020204" pitchFamily="34" charset="0"/>
              <a:buChar char="•"/>
            </a:pPr>
            <a:r>
              <a:rPr lang="en-US" dirty="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teacher</a:t>
            </a:r>
          </a:p>
        </p:txBody>
      </p:sp>
      <p:pic>
        <p:nvPicPr>
          <p:cNvPr id="4" name="Picture 3"/>
          <p:cNvPicPr>
            <a:picLocks noChangeAspect="1"/>
          </p:cNvPicPr>
          <p:nvPr/>
        </p:nvPicPr>
        <p:blipFill>
          <a:blip r:embed="rId3"/>
          <a:stretch>
            <a:fillRect/>
          </a:stretch>
        </p:blipFill>
        <p:spPr>
          <a:xfrm>
            <a:off x="6815604" y="1186983"/>
            <a:ext cx="5154850" cy="1853080"/>
          </a:xfrm>
          <a:prstGeom prst="rect">
            <a:avLst/>
          </a:prstGeom>
        </p:spPr>
      </p:pic>
      <p:pic>
        <p:nvPicPr>
          <p:cNvPr id="7" name="Picture 6"/>
          <p:cNvPicPr>
            <a:picLocks noChangeAspect="1"/>
          </p:cNvPicPr>
          <p:nvPr/>
        </p:nvPicPr>
        <p:blipFill>
          <a:blip r:embed="rId4"/>
          <a:stretch>
            <a:fillRect/>
          </a:stretch>
        </p:blipFill>
        <p:spPr>
          <a:xfrm>
            <a:off x="6815605" y="3611562"/>
            <a:ext cx="5147714" cy="1790700"/>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Teachers/Students</a:t>
            </a:r>
          </a:p>
        </p:txBody>
      </p:sp>
    </p:spTree>
    <p:extLst>
      <p:ext uri="{BB962C8B-B14F-4D97-AF65-F5344CB8AC3E}">
        <p14:creationId xmlns:p14="http://schemas.microsoft.com/office/powerpoint/2010/main" val="220447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Click </a:t>
            </a:r>
            <a:r>
              <a:rPr lang="en-US" sz="2800" b="1" dirty="0"/>
              <a:t>Teachers/students</a:t>
            </a:r>
            <a:r>
              <a:rPr lang="en-US" sz="2800" dirty="0"/>
              <a:t>  on all schools page and then go to  all users page.</a:t>
            </a:r>
          </a:p>
          <a:p>
            <a:r>
              <a:rPr lang="en-US" sz="2800" dirty="0"/>
              <a:t>All teachers/students will list here. </a:t>
            </a:r>
          </a:p>
          <a:p>
            <a:r>
              <a:rPr lang="en-US" sz="2800" dirty="0"/>
              <a:t>Click the filter on top right corn to filer teachers/students.</a:t>
            </a:r>
          </a:p>
          <a:p>
            <a:r>
              <a:rPr lang="en-US" sz="2800" dirty="0"/>
              <a:t> teachers/students will be displayed with paginations.</a:t>
            </a:r>
          </a:p>
        </p:txBody>
      </p:sp>
      <p:sp>
        <p:nvSpPr>
          <p:cNvPr id="3" name="Title 2"/>
          <p:cNvSpPr>
            <a:spLocks noGrp="1"/>
          </p:cNvSpPr>
          <p:nvPr>
            <p:ph type="title"/>
          </p:nvPr>
        </p:nvSpPr>
        <p:spPr/>
        <p:txBody>
          <a:bodyPr/>
          <a:lstStyle/>
          <a:p>
            <a:r>
              <a:rPr lang="en-US" dirty="0"/>
              <a:t>ALL SCHOOLS – Teachers/Students</a:t>
            </a:r>
          </a:p>
        </p:txBody>
      </p:sp>
      <p:pic>
        <p:nvPicPr>
          <p:cNvPr id="5" name="Picture 4"/>
          <p:cNvPicPr>
            <a:picLocks noChangeAspect="1"/>
          </p:cNvPicPr>
          <p:nvPr/>
        </p:nvPicPr>
        <p:blipFill>
          <a:blip r:embed="rId3"/>
          <a:stretch>
            <a:fillRect/>
          </a:stretch>
        </p:blipFill>
        <p:spPr>
          <a:xfrm>
            <a:off x="731837" y="3344862"/>
            <a:ext cx="6866124" cy="3412645"/>
          </a:xfrm>
          <a:prstGeom prst="rect">
            <a:avLst/>
          </a:prstGeom>
        </p:spPr>
      </p:pic>
    </p:spTree>
    <p:extLst>
      <p:ext uri="{BB962C8B-B14F-4D97-AF65-F5344CB8AC3E}">
        <p14:creationId xmlns:p14="http://schemas.microsoft.com/office/powerpoint/2010/main" val="377368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Helper</a:t>
            </a:r>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Click </a:t>
            </a:r>
            <a:r>
              <a:rPr lang="en-US" b="1" dirty="0"/>
              <a:t>Demo Helper </a:t>
            </a:r>
            <a:r>
              <a:rPr lang="en-US" dirty="0"/>
              <a:t>on top right corner to open helper.</a:t>
            </a:r>
          </a:p>
          <a:p>
            <a:pPr marL="571500" indent="-571500">
              <a:buFont typeface="Arial" panose="020B0604020202020204" pitchFamily="34" charset="0"/>
              <a:buChar char="•"/>
            </a:pPr>
            <a:r>
              <a:rPr lang="en-US" dirty="0"/>
              <a:t>It will show information like Controller, View, Services, </a:t>
            </a:r>
            <a:r>
              <a:rPr lang="en-US" dirty="0" err="1"/>
              <a:t>ViewModel</a:t>
            </a:r>
            <a:r>
              <a:rPr lang="en-US" dirty="0"/>
              <a:t> of current page.</a:t>
            </a:r>
          </a:p>
          <a:p>
            <a:pPr marL="571500" indent="-571500">
              <a:buFont typeface="Arial" panose="020B0604020202020204" pitchFamily="34" charset="0"/>
              <a:buChar char="•"/>
            </a:pPr>
            <a:r>
              <a:rPr lang="en-US" dirty="0"/>
              <a:t>Click </a:t>
            </a:r>
            <a:r>
              <a:rPr lang="en-US" b="1" dirty="0"/>
              <a:t>X</a:t>
            </a:r>
            <a:r>
              <a:rPr lang="en-US" dirty="0"/>
              <a:t> to hide helper.</a:t>
            </a:r>
          </a:p>
        </p:txBody>
      </p:sp>
      <p:sp>
        <p:nvSpPr>
          <p:cNvPr id="3" name="Title 2"/>
          <p:cNvSpPr>
            <a:spLocks noGrp="1"/>
          </p:cNvSpPr>
          <p:nvPr>
            <p:ph type="title"/>
          </p:nvPr>
        </p:nvSpPr>
        <p:spPr/>
        <p:txBody>
          <a:bodyPr/>
          <a:lstStyle/>
          <a:p>
            <a:r>
              <a:rPr lang="en-US" dirty="0"/>
              <a:t>Demo Helper</a:t>
            </a:r>
          </a:p>
        </p:txBody>
      </p:sp>
      <p:pic>
        <p:nvPicPr>
          <p:cNvPr id="8" name="Picture 7"/>
          <p:cNvPicPr>
            <a:picLocks noChangeAspect="1"/>
          </p:cNvPicPr>
          <p:nvPr/>
        </p:nvPicPr>
        <p:blipFill>
          <a:blip r:embed="rId3"/>
          <a:stretch>
            <a:fillRect/>
          </a:stretch>
        </p:blipFill>
        <p:spPr>
          <a:xfrm>
            <a:off x="299478" y="1754309"/>
            <a:ext cx="4371429" cy="1961905"/>
          </a:xfrm>
          <a:prstGeom prst="rect">
            <a:avLst/>
          </a:prstGeom>
        </p:spPr>
      </p:pic>
      <p:pic>
        <p:nvPicPr>
          <p:cNvPr id="9" name="Picture 8"/>
          <p:cNvPicPr>
            <a:picLocks noChangeAspect="1"/>
          </p:cNvPicPr>
          <p:nvPr/>
        </p:nvPicPr>
        <p:blipFill>
          <a:blip r:embed="rId4"/>
          <a:stretch>
            <a:fillRect/>
          </a:stretch>
        </p:blipFill>
        <p:spPr>
          <a:xfrm>
            <a:off x="273798" y="3878262"/>
            <a:ext cx="4397110" cy="2114286"/>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2" name="图片 1"/>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a:latin typeface="+mj-lt"/>
              </a:rPr>
              <a:t>Admin can link with an existing local account.</a:t>
            </a:r>
          </a:p>
          <a:p>
            <a:pPr marL="527050" lvl="1" indent="-285750"/>
            <a:r>
              <a:rPr lang="en-US" sz="2800" dirty="0">
                <a:latin typeface="+mj-lt"/>
              </a:rPr>
              <a:t>Admin can create a local account and then link.</a:t>
            </a: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808037" y="3497262"/>
            <a:ext cx="7076190" cy="1780952"/>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7386" y="2582862"/>
            <a:ext cx="11813366" cy="914400"/>
          </a:xfrm>
        </p:spPr>
        <p:txBody>
          <a:bodyPr/>
          <a:lstStyle/>
          <a:p>
            <a:pPr marL="571500" indent="-571500">
              <a:buFont typeface="Arial" panose="020B0604020202020204" pitchFamily="34" charset="0"/>
              <a:buChar char="•"/>
            </a:pPr>
            <a:r>
              <a:rPr lang="en-US" altLang="zh-CN" sz="3400" dirty="0"/>
              <a:t>If a local account already exists with the same email as O365 email, </a:t>
            </a:r>
            <a:r>
              <a:rPr lang="en-US" altLang="zh-CN" sz="3400" b="1" dirty="0"/>
              <a:t>Continue with new Local Account </a:t>
            </a:r>
            <a:r>
              <a:rPr lang="en-US" altLang="zh-CN" sz="3400" dirty="0"/>
              <a:t>button will be disabled.</a:t>
            </a:r>
            <a:endParaRPr lang="en-US" sz="3400" dirty="0"/>
          </a:p>
          <a:p>
            <a:pPr marL="571500" indent="-571500">
              <a:buFont typeface="Arial" panose="020B0604020202020204" pitchFamily="34" charset="0"/>
              <a:buChar char="•"/>
            </a:pPr>
            <a:r>
              <a:rPr lang="en-US" sz="3400" dirty="0"/>
              <a:t>If you have a local account, click </a:t>
            </a:r>
            <a:r>
              <a:rPr lang="en-US" sz="3400" b="1" dirty="0"/>
              <a:t>Link with existing Local Account</a:t>
            </a:r>
            <a:r>
              <a:rPr lang="en-US" sz="3400" dirty="0"/>
              <a:t> will link O365 account to local account.</a:t>
            </a:r>
          </a:p>
          <a:p>
            <a:pPr marL="571500" indent="-571500">
              <a:buFont typeface="Arial" panose="020B0604020202020204" pitchFamily="34" charset="0"/>
              <a:buChar char="•"/>
            </a:pPr>
            <a:r>
              <a:rPr lang="en-US" sz="3400" dirty="0"/>
              <a:t>After link succeed it will go to all schools page. </a:t>
            </a:r>
          </a:p>
          <a:p>
            <a:pPr marL="571500" indent="-571500">
              <a:buFont typeface="Arial" panose="020B0604020202020204" pitchFamily="34" charset="0"/>
              <a:buChar char="•"/>
            </a:pPr>
            <a:r>
              <a:rPr lang="en-US" sz="3400" dirty="0"/>
              <a:t>Admin can also go to admin panel on top navigation.</a:t>
            </a:r>
          </a:p>
        </p:txBody>
      </p:sp>
      <p:sp>
        <p:nvSpPr>
          <p:cNvPr id="3" name="Title 2"/>
          <p:cNvSpPr>
            <a:spLocks noGrp="1"/>
          </p:cNvSpPr>
          <p:nvPr>
            <p:ph type="title"/>
          </p:nvPr>
        </p:nvSpPr>
        <p:spPr>
          <a:xfrm>
            <a:off x="46037" y="295274"/>
            <a:ext cx="11889564" cy="917575"/>
          </a:xfrm>
        </p:spPr>
        <p:txBody>
          <a:bodyPr/>
          <a:lstStyle/>
          <a:p>
            <a:r>
              <a:rPr lang="en-US" dirty="0"/>
              <a:t>Link the Admin Account to Existing Local Account</a:t>
            </a:r>
          </a:p>
        </p:txBody>
      </p:sp>
      <p:pic>
        <p:nvPicPr>
          <p:cNvPr id="5" name="Picture 4"/>
          <p:cNvPicPr>
            <a:picLocks noChangeAspect="1"/>
          </p:cNvPicPr>
          <p:nvPr/>
        </p:nvPicPr>
        <p:blipFill>
          <a:blip r:embed="rId3"/>
          <a:stretch>
            <a:fillRect/>
          </a:stretch>
        </p:blipFill>
        <p:spPr>
          <a:xfrm>
            <a:off x="350837" y="5021262"/>
            <a:ext cx="7342857" cy="1771429"/>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Local account and Link</a:t>
            </a:r>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a:t>If there’s no local account admin can create a new local account and then link.</a:t>
            </a:r>
          </a:p>
          <a:p>
            <a:r>
              <a:rPr lang="en-US" dirty="0"/>
              <a:t>Select favorite color and then click </a:t>
            </a:r>
            <a:r>
              <a:rPr lang="en-US" b="1" dirty="0"/>
              <a:t>Create and Link</a:t>
            </a:r>
            <a:r>
              <a:rPr lang="en-US" dirty="0"/>
              <a:t> button.</a:t>
            </a:r>
          </a:p>
        </p:txBody>
      </p:sp>
      <p:pic>
        <p:nvPicPr>
          <p:cNvPr id="4" name="Picture 3"/>
          <p:cNvPicPr>
            <a:picLocks noChangeAspect="1"/>
          </p:cNvPicPr>
          <p:nvPr/>
        </p:nvPicPr>
        <p:blipFill>
          <a:blip r:embed="rId3"/>
          <a:stretch>
            <a:fillRect/>
          </a:stretch>
        </p:blipFill>
        <p:spPr>
          <a:xfrm>
            <a:off x="6549481" y="2125662"/>
            <a:ext cx="4857143" cy="1542857"/>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53412" y="1668463"/>
            <a:ext cx="5865037" cy="3505200"/>
          </a:xfrm>
        </p:spPr>
        <p:txBody>
          <a:bodyPr/>
          <a:lstStyle/>
          <a:p>
            <a:pPr marL="571500" indent="-571500">
              <a:buFont typeface="Arial" panose="020B0604020202020204" pitchFamily="34" charset="0"/>
              <a:buChar char="•"/>
            </a:pPr>
            <a:r>
              <a:rPr lang="en-US" dirty="0"/>
              <a:t>Admin needs to consent when first go to admin panel.</a:t>
            </a:r>
          </a:p>
          <a:p>
            <a:pPr marL="571500" indent="-571500">
              <a:buFont typeface="Arial" panose="020B0604020202020204" pitchFamily="34" charset="0"/>
              <a:buChar char="•"/>
            </a:pPr>
            <a:r>
              <a:rPr lang="en-US" dirty="0"/>
              <a:t>Click </a:t>
            </a:r>
            <a:r>
              <a:rPr lang="en-US" b="1" dirty="0"/>
              <a:t>Consent</a:t>
            </a:r>
            <a:r>
              <a:rPr lang="en-US" dirty="0"/>
              <a:t> button to login and accept and then consent success. </a:t>
            </a:r>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3.xml><?xml version="1.0" encoding="utf-8"?>
<ds:datastoreItem xmlns:ds="http://schemas.openxmlformats.org/officeDocument/2006/customXml" ds:itemID="{479EF7F2-79F0-4950-9137-4016BE64CE46}">
  <ds:schemaRefs>
    <ds:schemaRef ds:uri="http://purl.org/dc/elements/1.1/"/>
    <ds:schemaRef ds:uri="http://schemas.microsoft.com/office/2006/metadata/properties"/>
    <ds:schemaRef ds:uri="09eba053-c572-4474-974d-b0bef0e9174f"/>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6225</Words>
  <Application>Microsoft Office PowerPoint</Application>
  <PresentationFormat>Custom</PresentationFormat>
  <Paragraphs>300</Paragraphs>
  <Slides>44</Slides>
  <Notes>41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44</vt:i4>
      </vt:variant>
    </vt:vector>
  </HeadingPairs>
  <TitlesOfParts>
    <vt:vector size="53"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Admin – login with O365 account</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login with O365 account</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login with O365 account</vt:lpstr>
      <vt:lpstr>ALL SCHOOLS</vt:lpstr>
      <vt:lpstr>ALL SCHOOLS</vt:lpstr>
      <vt:lpstr>SCHOOL CLASSES</vt:lpstr>
      <vt:lpstr>SCHOOL CLASSES</vt:lpstr>
      <vt:lpstr>Class detail information</vt:lpstr>
      <vt:lpstr>CLASS DETAILS</vt:lpstr>
      <vt:lpstr>Class detail</vt:lpstr>
      <vt:lpstr>Class detail seating chart – login as a student</vt:lpstr>
      <vt:lpstr>Class detail seating chart – login as a teacher</vt:lpstr>
      <vt:lpstr>Teachers/Students</vt:lpstr>
      <vt:lpstr>ALL SCHOOLS – Teachers/Students</vt:lpstr>
      <vt:lpstr>Demo Helper</vt:lpstr>
      <vt:lpstr>Demo Helper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2017-03-03T06:52:39Z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