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7" r:id="rId4"/>
    <p:sldMasterId id="2147483738" r:id="rId5"/>
    <p:sldMasterId id="214748373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Inter SemiBold"/>
      <p:regular r:id="rId17"/>
      <p:bold r:id="rId18"/>
      <p:italic r:id="rId19"/>
      <p:boldItalic r:id="rId20"/>
    </p:embeddedFont>
    <p:embeddedFont>
      <p:font typeface="Inter Light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Inter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Italic.fntdata"/><Relationship Id="rId22" Type="http://schemas.openxmlformats.org/officeDocument/2006/relationships/font" Target="fonts/InterLight-bold.fntdata"/><Relationship Id="rId21" Type="http://schemas.openxmlformats.org/officeDocument/2006/relationships/font" Target="fonts/InterLight-regular.fntdata"/><Relationship Id="rId24" Type="http://schemas.openxmlformats.org/officeDocument/2006/relationships/font" Target="fonts/InterLight-boldItalic.fntdata"/><Relationship Id="rId23" Type="http://schemas.openxmlformats.org/officeDocument/2006/relationships/font" Target="fonts/Inter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Inter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InterExtra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Inter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InterSemiBold-italic.fntdata"/><Relationship Id="rId18" Type="http://schemas.openxmlformats.org/officeDocument/2006/relationships/font" Target="fonts/Inter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11973d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11973d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511973d8f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511973d8f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11973d8f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11973d8f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511973d8f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511973d8f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11973d8fb_0_2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11973d8fb_0_2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11973d8fb_0_2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11973d8fb_0_2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11973d8fb_0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11973d8fb_0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511973d8fb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511973d8fb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511973d8fb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511973d8fb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6" name="Google Shape;66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1" name="Google Shape;71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" name="Google Shape;96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9" name="Google Shape;109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1" name="Google Shape;111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6" name="Google Shape;116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7" name="Google Shape;117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19" name="Google Shape;119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5" name="Google Shape;145;p23"/>
          <p:cNvCxnSpPr>
            <a:endCxn id="146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4" name="Google Shape;164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69" name="Google Shape;169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6" name="Google Shape;176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7" name="Google Shape;177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7" name="Google Shape;207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0" name="Google Shape;210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5" name="Google Shape;215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9" name="Google Shape;219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3" name="Google Shape;223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6" name="Google Shape;226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9" name="Google Shape;229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8" name="Google Shape;238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9" name="Google Shape;239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2" name="Google Shape;252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3" name="Google Shape;253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0" name="Google Shape;270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5" name="Google Shape;285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9" name="Google Shape;309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1" name="Google Shape;321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4" name="Google Shape;324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1" name="Google Shape;331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0" name="Google Shape;3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0" name="Google Shape;350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5" name="Google Shape;375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5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85" name="Google Shape;385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5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87" name="Google Shape;387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394" name="Google Shape;394;p5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5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96" name="Google Shape;396;p5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5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8" name="Google Shape;398;p5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401" name="Google Shape;401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5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04" name="Google Shape;404;p5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05" name="Google Shape;405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5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5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5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5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12" name="Google Shape;412;p5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5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7" name="Google Shape;417;p5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5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0" name="Google Shape;420;p5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1" name="Google Shape;421;p5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5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6" name="Google Shape;426;p5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5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28" name="Google Shape;428;p5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29" name="Google Shape;429;p5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30" name="Google Shape;430;p5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31" name="Google Shape;431;p5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32" name="Google Shape;432;p5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5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7" name="Google Shape;437;p6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39" name="Google Shape;439;p6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40" name="Google Shape;440;p6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41" name="Google Shape;441;p6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46" name="Google Shape;446;p6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47" name="Google Shape;447;p6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48" name="Google Shape;448;p6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49" name="Google Shape;449;p6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6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Google Shape;451;p6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2" name="Google Shape;452;p6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3" name="Google Shape;453;p6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4" name="Google Shape;454;p6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5" name="Google Shape;455;p6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6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60" name="Google Shape;460;p6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6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6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3" name="Google Shape;463;p6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6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5" name="Google Shape;465;p6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6" name="Google Shape;466;p6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7" name="Google Shape;467;p6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6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9" name="Google Shape;469;p6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72" name="Google Shape;472;p6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6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6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75" name="Google Shape;475;p63"/>
          <p:cNvCxnSpPr>
            <a:endCxn id="476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6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6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6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6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6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p6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6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4" name="Google Shape;484;p6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5" name="Google Shape;485;p6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486" name="Google Shape;486;p6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7" name="Google Shape;487;p6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6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6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6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6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93" name="Google Shape;493;p6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4" name="Google Shape;494;p6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5" name="Google Shape;495;p6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6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499" name="Google Shape;499;p6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00" name="Google Shape;500;p6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6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2" name="Google Shape;502;p6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p6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506" name="Google Shape;506;p6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507" name="Google Shape;507;p6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6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9" name="Google Shape;509;p6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6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1" name="Google Shape;511;p6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6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3" name="Google Shape;513;p6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6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6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6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6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20" name="Google Shape;520;p6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1" name="Google Shape;521;p6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2" name="Google Shape;522;p6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3" name="Google Shape;523;p6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4" name="Google Shape;524;p6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5" name="Google Shape;525;p6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6" name="Google Shape;526;p6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7" name="Google Shape;527;p6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8" name="Google Shape;528;p6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9" name="Google Shape;529;p6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30" name="Google Shape;530;p6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31" name="Google Shape;531;p6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32" name="Google Shape;532;p6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3" name="Google Shape;533;p6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6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7" name="Google Shape;537;p6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6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539" name="Google Shape;539;p6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0" name="Google Shape;540;p6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1" name="Google Shape;541;p6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6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545" name="Google Shape;545;p6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48" name="Google Shape;548;p7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49" name="Google Shape;549;p7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50" name="Google Shape;550;p7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51" name="Google Shape;551;p7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52" name="Google Shape;552;p7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53" name="Google Shape;553;p7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7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5" name="Google Shape;555;p7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6" name="Google Shape;556;p7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57" name="Google Shape;557;p7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8" name="Google Shape;558;p7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9" name="Google Shape;559;p7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0" name="Google Shape;560;p7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1" name="Google Shape;561;p7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2" name="Google Shape;562;p7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3" name="Google Shape;563;p7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4" name="Google Shape;564;p7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7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8" name="Google Shape;568;p7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9" name="Google Shape;569;p7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0" name="Google Shape;570;p7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1" name="Google Shape;571;p7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2" name="Google Shape;572;p7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3" name="Google Shape;573;p7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4" name="Google Shape;574;p7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5" name="Google Shape;575;p7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6" name="Google Shape;576;p7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7" name="Google Shape;577;p7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8" name="Google Shape;578;p7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9" name="Google Shape;579;p7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80" name="Google Shape;580;p7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81" name="Google Shape;581;p7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82" name="Google Shape;582;p7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83" name="Google Shape;583;p7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7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5" name="Google Shape;585;p7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8" name="Google Shape;588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9" name="Google Shape;58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2" name="Google Shape;59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95" name="Google Shape;595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6" name="Google Shape;59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99" name="Google Shape;599;p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0" name="Google Shape;600;p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1" name="Google Shape;60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4" name="Google Shape;60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7" name="Google Shape;607;p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8" name="Google Shape;60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1" name="Google Shape;61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5" name="Google Shape;615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6" name="Google Shape;616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7" name="Google Shape;61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620" name="Google Shape;62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3" name="Google Shape;623;p8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4" name="Google Shape;624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9" name="Google Shape;62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8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1" name="Google Shape;631;p8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2" name="Google Shape;632;p8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3" name="Google Shape;633;p8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4" name="Google Shape;634;p8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5" name="Google Shape;635;p8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8" name="Google Shape;638;p8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9" name="Google Shape;639;p8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8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4" name="Google Shape;644;p8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5" name="Google Shape;645;p8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6" name="Google Shape;646;p8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7" name="Google Shape;647;p8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1" name="Google Shape;651;p8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2" name="Google Shape;652;p8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3" name="Google Shape;653;p8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8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5" name="Google Shape;655;p8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6" name="Google Shape;656;p8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8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0" name="Google Shape;660;p8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1" name="Google Shape;661;p8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2" name="Google Shape;662;p8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3" name="Google Shape;663;p8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8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5" name="Google Shape;665;p8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6" name="Google Shape;666;p8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8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0" name="Google Shape;670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8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4" name="Google Shape;674;p8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8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76" name="Google Shape;676;p8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7" name="Google Shape;677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9" name="Google Shape;679;p8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80" name="Google Shape;680;p8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3" name="Google Shape;683;p9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p9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9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6" name="Google Shape;686;p9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7" name="Google Shape;687;p9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8" name="Google Shape;688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0" name="Google Shape;690;p9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1" name="Google Shape;691;p9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2" name="Google Shape;692;p9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9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9" name="Google Shape;699;p9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9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9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9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3" name="Google Shape;703;p9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9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05" name="Google Shape;705;p9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6" name="Google Shape;706;p9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9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_np6ZLAylFyVpgvQKCyqP9uB0WNHBts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mailto:shopsmartalerts@gmail.com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blue ribbons on a black background." id="712" name="Google Shape;712;p9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4572000" y="286950"/>
            <a:ext cx="4390500" cy="4593600"/>
          </a:xfrm>
          <a:prstGeom prst="roundRect">
            <a:avLst>
              <a:gd fmla="val 16667" name="adj"/>
            </a:avLst>
          </a:prstGeom>
        </p:spPr>
      </p:pic>
      <p:sp>
        <p:nvSpPr>
          <p:cNvPr id="713" name="Google Shape;713;p93"/>
          <p:cNvSpPr txBox="1"/>
          <p:nvPr/>
        </p:nvSpPr>
        <p:spPr>
          <a:xfrm>
            <a:off x="530800" y="4572775"/>
            <a:ext cx="1962600" cy="4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4" name="Google Shape;714;p93"/>
          <p:cNvSpPr txBox="1"/>
          <p:nvPr>
            <p:ph type="title"/>
          </p:nvPr>
        </p:nvSpPr>
        <p:spPr>
          <a:xfrm>
            <a:off x="296200" y="1290450"/>
            <a:ext cx="70806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THREAT INTELLIGENCE SYSTEM</a:t>
            </a:r>
            <a:endParaRPr sz="7100"/>
          </a:p>
        </p:txBody>
      </p:sp>
      <p:sp>
        <p:nvSpPr>
          <p:cNvPr id="715" name="Google Shape;715;p93"/>
          <p:cNvSpPr/>
          <p:nvPr/>
        </p:nvSpPr>
        <p:spPr>
          <a:xfrm>
            <a:off x="331925" y="66065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CyberShield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16" name="Google Shape;716;p93"/>
          <p:cNvSpPr txBox="1"/>
          <p:nvPr>
            <p:ph idx="2" type="title"/>
          </p:nvPr>
        </p:nvSpPr>
        <p:spPr>
          <a:xfrm>
            <a:off x="226000" y="4129199"/>
            <a:ext cx="43566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Amanuel Bekele, Tyler Mullins, </a:t>
            </a:r>
            <a:r>
              <a:rPr lang="en"/>
              <a:t>Julius Niyonzima, Ibrahim Alborno, </a:t>
            </a:r>
            <a:r>
              <a:rPr lang="en"/>
              <a:t>Steven Tran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4"/>
          <p:cNvSpPr txBox="1"/>
          <p:nvPr/>
        </p:nvSpPr>
        <p:spPr>
          <a:xfrm>
            <a:off x="584825" y="4614125"/>
            <a:ext cx="18834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2" name="Google Shape;722;p94"/>
          <p:cNvSpPr txBox="1"/>
          <p:nvPr>
            <p:ph idx="1" type="body"/>
          </p:nvPr>
        </p:nvSpPr>
        <p:spPr>
          <a:xfrm>
            <a:off x="452575" y="1302100"/>
            <a:ext cx="41193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/>
              <a:t>Our platform addresses the growing cybersecurity challenges facing online retailers by providing real-time threat intelligence and automated risk management.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/>
              <a:t>The primary objectives were to: </a:t>
            </a:r>
            <a:r>
              <a:rPr lang="en" sz="1400"/>
              <a:t>integrate real-time OSINT data, develop AI-powered risk scoring, implement automated threat hunting, and create proactive defense capabilities.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/>
              <a:t>This 9-week project demonstrates how modern AI and automation can transform cybersecurity operations for e-commerce platforms.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rson working on a laptop while holding a smartphone." id="723" name="Google Shape;723;p9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724" name="Google Shape;724;p9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725" name="Google Shape;725;p94"/>
          <p:cNvSpPr txBox="1"/>
          <p:nvPr>
            <p:ph type="title"/>
          </p:nvPr>
        </p:nvSpPr>
        <p:spPr>
          <a:xfrm>
            <a:off x="452575" y="444400"/>
            <a:ext cx="42636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INTRODUCTION &amp; PROJECT OBJECTIVES</a:t>
            </a:r>
            <a:endParaRPr sz="2800"/>
          </a:p>
        </p:txBody>
      </p:sp>
      <p:sp>
        <p:nvSpPr>
          <p:cNvPr id="726" name="Google Shape;726;p9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5"/>
          <p:cNvSpPr/>
          <p:nvPr/>
        </p:nvSpPr>
        <p:spPr>
          <a:xfrm>
            <a:off x="5056625" y="1814025"/>
            <a:ext cx="1296300" cy="1195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32" name="Google Shape;732;p95"/>
          <p:cNvSpPr/>
          <p:nvPr/>
        </p:nvSpPr>
        <p:spPr>
          <a:xfrm>
            <a:off x="527550" y="4623775"/>
            <a:ext cx="1953900" cy="500700"/>
          </a:xfrm>
          <a:prstGeom prst="rect">
            <a:avLst/>
          </a:prstGeom>
          <a:solidFill>
            <a:srgbClr val="1D1D1D"/>
          </a:solidFill>
          <a:ln cap="flat" cmpd="sng" w="9525">
            <a:solidFill>
              <a:srgbClr val="1D1D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3" name="Google Shape;733;p95"/>
          <p:cNvSpPr txBox="1"/>
          <p:nvPr/>
        </p:nvSpPr>
        <p:spPr>
          <a:xfrm>
            <a:off x="566025" y="4485100"/>
            <a:ext cx="1937700" cy="3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4" name="Google Shape;734;p95"/>
          <p:cNvSpPr txBox="1"/>
          <p:nvPr>
            <p:ph type="title"/>
          </p:nvPr>
        </p:nvSpPr>
        <p:spPr>
          <a:xfrm>
            <a:off x="420875" y="444400"/>
            <a:ext cx="33783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TECH STACK</a:t>
            </a:r>
            <a:endParaRPr sz="3800"/>
          </a:p>
        </p:txBody>
      </p:sp>
      <p:sp>
        <p:nvSpPr>
          <p:cNvPr id="735" name="Google Shape;735;p9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95"/>
          <p:cNvSpPr txBox="1"/>
          <p:nvPr/>
        </p:nvSpPr>
        <p:spPr>
          <a:xfrm>
            <a:off x="797400" y="4072300"/>
            <a:ext cx="11094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React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MUI 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37" name="Google Shape;737;p95"/>
          <p:cNvSpPr txBox="1"/>
          <p:nvPr/>
        </p:nvSpPr>
        <p:spPr>
          <a:xfrm>
            <a:off x="2660700" y="4107400"/>
            <a:ext cx="1466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Python</a:t>
            </a: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38" name="Google Shape;738;p95"/>
          <p:cNvSpPr txBox="1"/>
          <p:nvPr/>
        </p:nvSpPr>
        <p:spPr>
          <a:xfrm>
            <a:off x="6952600" y="3996100"/>
            <a:ext cx="19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PostgreSQL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DigitalOcean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39" name="Google Shape;73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963" y="1944962"/>
            <a:ext cx="1617981" cy="1664207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95"/>
          <p:cNvSpPr txBox="1"/>
          <p:nvPr/>
        </p:nvSpPr>
        <p:spPr>
          <a:xfrm>
            <a:off x="6876400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Database</a:t>
            </a:r>
            <a:endParaRPr sz="2400"/>
          </a:p>
        </p:txBody>
      </p:sp>
      <p:sp>
        <p:nvSpPr>
          <p:cNvPr id="741" name="Google Shape;741;p95"/>
          <p:cNvSpPr txBox="1"/>
          <p:nvPr/>
        </p:nvSpPr>
        <p:spPr>
          <a:xfrm>
            <a:off x="420925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Front End</a:t>
            </a:r>
            <a:endParaRPr sz="2400"/>
          </a:p>
        </p:txBody>
      </p:sp>
      <p:sp>
        <p:nvSpPr>
          <p:cNvPr id="742" name="Google Shape;742;p95"/>
          <p:cNvSpPr txBox="1"/>
          <p:nvPr/>
        </p:nvSpPr>
        <p:spPr>
          <a:xfrm>
            <a:off x="2502763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Back End</a:t>
            </a:r>
            <a:endParaRPr sz="2400"/>
          </a:p>
        </p:txBody>
      </p:sp>
      <p:pic>
        <p:nvPicPr>
          <p:cNvPr id="743" name="Google Shape;74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38" y="1929100"/>
            <a:ext cx="1097280" cy="976579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5"/>
          <p:cNvSpPr txBox="1"/>
          <p:nvPr/>
        </p:nvSpPr>
        <p:spPr>
          <a:xfrm>
            <a:off x="4585925" y="3825100"/>
            <a:ext cx="22377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GitHub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AWS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DigitalOcean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45" name="Google Shape;745;p95"/>
          <p:cNvSpPr txBox="1"/>
          <p:nvPr/>
        </p:nvSpPr>
        <p:spPr>
          <a:xfrm>
            <a:off x="4793213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DevOps</a:t>
            </a:r>
            <a:endParaRPr sz="2400"/>
          </a:p>
        </p:txBody>
      </p:sp>
      <p:pic>
        <p:nvPicPr>
          <p:cNvPr id="746" name="Google Shape;746;p95"/>
          <p:cNvPicPr preferRelativeResize="0"/>
          <p:nvPr/>
        </p:nvPicPr>
        <p:blipFill rotWithShape="1">
          <a:blip r:embed="rId5">
            <a:alphaModFix/>
          </a:blip>
          <a:srcRect b="32533" l="30738" r="30345" t="11768"/>
          <a:stretch/>
        </p:blipFill>
        <p:spPr>
          <a:xfrm>
            <a:off x="5919900" y="2862650"/>
            <a:ext cx="1056133" cy="100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740" y="3055400"/>
            <a:ext cx="9347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95"/>
          <p:cNvPicPr preferRelativeResize="0"/>
          <p:nvPr/>
        </p:nvPicPr>
        <p:blipFill rotWithShape="1">
          <a:blip r:embed="rId7">
            <a:alphaModFix/>
          </a:blip>
          <a:srcRect b="14170" l="0" r="7415" t="0"/>
          <a:stretch/>
        </p:blipFill>
        <p:spPr>
          <a:xfrm>
            <a:off x="2597662" y="1965825"/>
            <a:ext cx="1728224" cy="175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5"/>
          <p:cNvPicPr preferRelativeResize="0"/>
          <p:nvPr/>
        </p:nvPicPr>
        <p:blipFill rotWithShape="1">
          <a:blip r:embed="rId8">
            <a:alphaModFix/>
          </a:blip>
          <a:srcRect b="10209" l="0" r="8113" t="0"/>
          <a:stretch/>
        </p:blipFill>
        <p:spPr>
          <a:xfrm>
            <a:off x="5169275" y="1895750"/>
            <a:ext cx="1056124" cy="10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5"/>
          <p:cNvPicPr preferRelativeResize="0"/>
          <p:nvPr/>
        </p:nvPicPr>
        <p:blipFill rotWithShape="1">
          <a:blip r:embed="rId9">
            <a:alphaModFix/>
          </a:blip>
          <a:srcRect b="11891" l="10876" r="11819" t="14476"/>
          <a:stretch/>
        </p:blipFill>
        <p:spPr>
          <a:xfrm>
            <a:off x="4495800" y="3009713"/>
            <a:ext cx="1296143" cy="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6"/>
          <p:cNvSpPr txBox="1"/>
          <p:nvPr>
            <p:ph type="title"/>
          </p:nvPr>
        </p:nvSpPr>
        <p:spPr>
          <a:xfrm>
            <a:off x="450850" y="444400"/>
            <a:ext cx="56505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LIVE SYSTEM DEMO</a:t>
            </a:r>
            <a:endParaRPr sz="3800"/>
          </a:p>
        </p:txBody>
      </p:sp>
      <p:sp>
        <p:nvSpPr>
          <p:cNvPr id="756" name="Google Shape;756;p9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96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58" name="Google Shape;758;p96" title="Video Project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528" y="1085200"/>
            <a:ext cx="5320950" cy="3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7"/>
          <p:cNvSpPr txBox="1"/>
          <p:nvPr>
            <p:ph type="title"/>
          </p:nvPr>
        </p:nvSpPr>
        <p:spPr>
          <a:xfrm>
            <a:off x="450100" y="444400"/>
            <a:ext cx="76668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SECURITY</a:t>
            </a:r>
            <a:r>
              <a:rPr lang="en" sz="2700"/>
              <a:t> FEATURES &amp; RISK MANAGEMENT APPROACH</a:t>
            </a:r>
            <a:endParaRPr sz="2700"/>
          </a:p>
        </p:txBody>
      </p:sp>
      <p:sp>
        <p:nvSpPr>
          <p:cNvPr id="764" name="Google Shape;764;p9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97"/>
          <p:cNvSpPr/>
          <p:nvPr/>
        </p:nvSpPr>
        <p:spPr>
          <a:xfrm>
            <a:off x="527550" y="4623775"/>
            <a:ext cx="1953900" cy="500700"/>
          </a:xfrm>
          <a:prstGeom prst="rect">
            <a:avLst/>
          </a:prstGeom>
          <a:solidFill>
            <a:srgbClr val="1D1D1D"/>
          </a:solidFill>
          <a:ln cap="flat" cmpd="sng" w="9525">
            <a:solidFill>
              <a:srgbClr val="1D1D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66" name="Google Shape;766;p97"/>
          <p:cNvPicPr preferRelativeResize="0"/>
          <p:nvPr/>
        </p:nvPicPr>
        <p:blipFill rotWithShape="1">
          <a:blip r:embed="rId3">
            <a:alphaModFix/>
          </a:blip>
          <a:srcRect b="43243" l="0" r="3799" t="0"/>
          <a:stretch/>
        </p:blipFill>
        <p:spPr>
          <a:xfrm>
            <a:off x="290075" y="1266150"/>
            <a:ext cx="5297030" cy="16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97"/>
          <p:cNvSpPr txBox="1"/>
          <p:nvPr>
            <p:ph idx="4294967295" type="body"/>
          </p:nvPr>
        </p:nvSpPr>
        <p:spPr>
          <a:xfrm>
            <a:off x="5625000" y="1077929"/>
            <a:ext cx="32127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Our Software notifies the ShopSmartSolutions team the level of the risk that they are experiencing (Low, Medium, High)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The ShopSmartSolutions team is sent an email, from </a:t>
            </a:r>
            <a:r>
              <a:rPr b="1" lang="en" sz="15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shopsmartalerts@gmail.com</a:t>
            </a:r>
            <a:r>
              <a:rPr b="1" lang="en" sz="1500">
                <a:solidFill>
                  <a:schemeClr val="accent1"/>
                </a:solidFill>
              </a:rPr>
              <a:t>, which </a:t>
            </a:r>
            <a:r>
              <a:rPr b="1" lang="en" sz="1500">
                <a:solidFill>
                  <a:schemeClr val="accent1"/>
                </a:solidFill>
              </a:rPr>
              <a:t>contains</a:t>
            </a:r>
            <a:r>
              <a:rPr b="1" lang="en" sz="1500">
                <a:solidFill>
                  <a:schemeClr val="accent1"/>
                </a:solidFill>
              </a:rPr>
              <a:t> information about the threat and what they can do to mitigate it</a:t>
            </a:r>
            <a:endParaRPr b="1" sz="1500">
              <a:solidFill>
                <a:schemeClr val="accent1"/>
              </a:solidFill>
            </a:endParaRPr>
          </a:p>
        </p:txBody>
      </p:sp>
      <p:pic>
        <p:nvPicPr>
          <p:cNvPr id="768" name="Google Shape;768;p97"/>
          <p:cNvPicPr preferRelativeResize="0"/>
          <p:nvPr/>
        </p:nvPicPr>
        <p:blipFill rotWithShape="1">
          <a:blip r:embed="rId5">
            <a:alphaModFix/>
          </a:blip>
          <a:srcRect b="0" l="0" r="0" t="51212"/>
          <a:stretch/>
        </p:blipFill>
        <p:spPr>
          <a:xfrm>
            <a:off x="290075" y="3449259"/>
            <a:ext cx="5297026" cy="155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97"/>
          <p:cNvPicPr preferRelativeResize="0"/>
          <p:nvPr/>
        </p:nvPicPr>
        <p:blipFill rotWithShape="1">
          <a:blip r:embed="rId5">
            <a:alphaModFix/>
          </a:blip>
          <a:srcRect b="85319" l="0" r="0" t="0"/>
          <a:stretch/>
        </p:blipFill>
        <p:spPr>
          <a:xfrm>
            <a:off x="290075" y="2972700"/>
            <a:ext cx="5297026" cy="47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8"/>
          <p:cNvSpPr txBox="1"/>
          <p:nvPr/>
        </p:nvSpPr>
        <p:spPr>
          <a:xfrm>
            <a:off x="530800" y="4619750"/>
            <a:ext cx="2019900" cy="45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5" name="Google Shape;775;p98"/>
          <p:cNvSpPr txBox="1"/>
          <p:nvPr>
            <p:ph type="title"/>
          </p:nvPr>
        </p:nvSpPr>
        <p:spPr>
          <a:xfrm>
            <a:off x="452575" y="444400"/>
            <a:ext cx="83634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TESTING </a:t>
            </a:r>
            <a:r>
              <a:rPr lang="en" sz="3800"/>
              <a:t>&amp; EVALUATION METRICS</a:t>
            </a:r>
            <a:endParaRPr sz="3800"/>
          </a:p>
        </p:txBody>
      </p:sp>
      <p:sp>
        <p:nvSpPr>
          <p:cNvPr id="776" name="Google Shape;776;p98"/>
          <p:cNvSpPr txBox="1"/>
          <p:nvPr>
            <p:ph idx="1" type="body"/>
          </p:nvPr>
        </p:nvSpPr>
        <p:spPr>
          <a:xfrm>
            <a:off x="452575" y="1162329"/>
            <a:ext cx="32127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7" name="Google Shape;777;p9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/>
          <p:nvPr/>
        </p:nvSpPr>
        <p:spPr>
          <a:xfrm>
            <a:off x="3655550" y="1274500"/>
            <a:ext cx="1761000" cy="377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83" name="Google Shape;783;p99"/>
          <p:cNvSpPr txBox="1"/>
          <p:nvPr>
            <p:ph type="title"/>
          </p:nvPr>
        </p:nvSpPr>
        <p:spPr>
          <a:xfrm>
            <a:off x="110925" y="444400"/>
            <a:ext cx="89661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 </a:t>
            </a:r>
            <a:r>
              <a:rPr lang="en" sz="3800"/>
              <a:t>CHALLENGES</a:t>
            </a:r>
            <a:r>
              <a:rPr lang="en" sz="3800"/>
              <a:t>       &amp;          SOLUTIONS</a:t>
            </a:r>
            <a:endParaRPr sz="3800"/>
          </a:p>
        </p:txBody>
      </p:sp>
      <p:sp>
        <p:nvSpPr>
          <p:cNvPr id="784" name="Google Shape;784;p99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99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6" name="Google Shape;786;p99"/>
          <p:cNvSpPr txBox="1"/>
          <p:nvPr>
            <p:ph idx="1" type="body"/>
          </p:nvPr>
        </p:nvSpPr>
        <p:spPr>
          <a:xfrm>
            <a:off x="175250" y="1278400"/>
            <a:ext cx="3480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Hosting the database on DigitalOcean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Deploy the website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Getting email notifications to work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Implementing AI into our system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87" name="Google Shape;787;p99"/>
          <p:cNvSpPr txBox="1"/>
          <p:nvPr>
            <p:ph idx="1" type="body"/>
          </p:nvPr>
        </p:nvSpPr>
        <p:spPr>
          <a:xfrm>
            <a:off x="5512450" y="1302100"/>
            <a:ext cx="3564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Researched how to properly host it and got it to work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Paid for AWS instead of using free options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Environment variables were incorrect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OpenAI wasn’t working so used DeepSeek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" name="Google Shape;788;p99"/>
          <p:cNvSpPr/>
          <p:nvPr/>
        </p:nvSpPr>
        <p:spPr>
          <a:xfrm>
            <a:off x="3932975" y="153220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9" name="Google Shape;789;p99"/>
          <p:cNvSpPr/>
          <p:nvPr/>
        </p:nvSpPr>
        <p:spPr>
          <a:xfrm>
            <a:off x="3932975" y="249555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0" name="Google Shape;790;p99"/>
          <p:cNvSpPr/>
          <p:nvPr/>
        </p:nvSpPr>
        <p:spPr>
          <a:xfrm>
            <a:off x="3932975" y="342030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1" name="Google Shape;791;p99"/>
          <p:cNvSpPr/>
          <p:nvPr/>
        </p:nvSpPr>
        <p:spPr>
          <a:xfrm>
            <a:off x="3932975" y="439580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/>
          <p:nvPr>
            <p:ph idx="7" type="body"/>
          </p:nvPr>
        </p:nvSpPr>
        <p:spPr>
          <a:xfrm>
            <a:off x="482325" y="2706950"/>
            <a:ext cx="26688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OSINT Integration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Real-Time Threat Dashboard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AI-Powered Risk Scoring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TVA Mapping System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Automated Alert System</a:t>
            </a:r>
            <a:endParaRPr sz="1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97" name="Google Shape;797;p100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8" name="Google Shape;798;p100"/>
          <p:cNvSpPr txBox="1"/>
          <p:nvPr>
            <p:ph idx="1" type="subTitle"/>
          </p:nvPr>
        </p:nvSpPr>
        <p:spPr>
          <a:xfrm>
            <a:off x="3486575" y="2706950"/>
            <a:ext cx="1466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799" name="Google Shape;799;p100"/>
          <p:cNvSpPr txBox="1"/>
          <p:nvPr>
            <p:ph idx="2" type="body"/>
          </p:nvPr>
        </p:nvSpPr>
        <p:spPr>
          <a:xfrm>
            <a:off x="3416075" y="2982325"/>
            <a:ext cx="16074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Additional OSINT Source Integration</a:t>
            </a:r>
            <a:endParaRPr sz="1500"/>
          </a:p>
        </p:txBody>
      </p:sp>
      <p:sp>
        <p:nvSpPr>
          <p:cNvPr id="800" name="Google Shape;800;p100"/>
          <p:cNvSpPr txBox="1"/>
          <p:nvPr>
            <p:ph idx="3" type="subTitle"/>
          </p:nvPr>
        </p:nvSpPr>
        <p:spPr>
          <a:xfrm>
            <a:off x="5358925" y="2706950"/>
            <a:ext cx="1466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01" name="Google Shape;801;p100"/>
          <p:cNvSpPr txBox="1"/>
          <p:nvPr>
            <p:ph idx="4" type="body"/>
          </p:nvPr>
        </p:nvSpPr>
        <p:spPr>
          <a:xfrm>
            <a:off x="5288425" y="2982325"/>
            <a:ext cx="16074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Advanced Trend Analysis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00"/>
          <p:cNvSpPr txBox="1"/>
          <p:nvPr>
            <p:ph idx="5" type="subTitle"/>
          </p:nvPr>
        </p:nvSpPr>
        <p:spPr>
          <a:xfrm>
            <a:off x="7231275" y="2706950"/>
            <a:ext cx="1466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03" name="Google Shape;803;p100"/>
          <p:cNvSpPr txBox="1"/>
          <p:nvPr>
            <p:ph idx="6" type="body"/>
          </p:nvPr>
        </p:nvSpPr>
        <p:spPr>
          <a:xfrm>
            <a:off x="7160775" y="2982325"/>
            <a:ext cx="16074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Continuous Security Validation</a:t>
            </a:r>
            <a:endParaRPr sz="1500"/>
          </a:p>
        </p:txBody>
      </p:sp>
      <p:sp>
        <p:nvSpPr>
          <p:cNvPr id="804" name="Google Shape;804;p100"/>
          <p:cNvSpPr/>
          <p:nvPr/>
        </p:nvSpPr>
        <p:spPr>
          <a:xfrm>
            <a:off x="4005438" y="1791785"/>
            <a:ext cx="454682" cy="452738"/>
          </a:xfrm>
          <a:custGeom>
            <a:rect b="b" l="l" r="r" t="t"/>
            <a:pathLst>
              <a:path extrusionOk="0" h="163296" w="163997">
                <a:moveTo>
                  <a:pt x="74289" y="12615"/>
                </a:moveTo>
                <a:lnTo>
                  <a:pt x="77794" y="13316"/>
                </a:lnTo>
                <a:lnTo>
                  <a:pt x="79896" y="15419"/>
                </a:lnTo>
                <a:lnTo>
                  <a:pt x="81999" y="17521"/>
                </a:lnTo>
                <a:lnTo>
                  <a:pt x="81999" y="21025"/>
                </a:lnTo>
                <a:lnTo>
                  <a:pt x="81999" y="23829"/>
                </a:lnTo>
                <a:lnTo>
                  <a:pt x="79896" y="26632"/>
                </a:lnTo>
                <a:lnTo>
                  <a:pt x="77794" y="28034"/>
                </a:lnTo>
                <a:lnTo>
                  <a:pt x="74289" y="28735"/>
                </a:lnTo>
                <a:lnTo>
                  <a:pt x="70785" y="28034"/>
                </a:lnTo>
                <a:lnTo>
                  <a:pt x="68683" y="26632"/>
                </a:lnTo>
                <a:lnTo>
                  <a:pt x="66580" y="23829"/>
                </a:lnTo>
                <a:lnTo>
                  <a:pt x="66580" y="21025"/>
                </a:lnTo>
                <a:lnTo>
                  <a:pt x="66580" y="17521"/>
                </a:lnTo>
                <a:lnTo>
                  <a:pt x="68683" y="15419"/>
                </a:lnTo>
                <a:lnTo>
                  <a:pt x="70785" y="13316"/>
                </a:lnTo>
                <a:lnTo>
                  <a:pt x="74289" y="12615"/>
                </a:lnTo>
                <a:close/>
                <a:moveTo>
                  <a:pt x="154886" y="86904"/>
                </a:moveTo>
                <a:lnTo>
                  <a:pt x="105126" y="136663"/>
                </a:lnTo>
                <a:lnTo>
                  <a:pt x="79896" y="112134"/>
                </a:lnTo>
                <a:lnTo>
                  <a:pt x="70785" y="121245"/>
                </a:lnTo>
                <a:lnTo>
                  <a:pt x="105126" y="155586"/>
                </a:lnTo>
                <a:lnTo>
                  <a:pt x="163996" y="96716"/>
                </a:lnTo>
                <a:lnTo>
                  <a:pt x="154886" y="86904"/>
                </a:lnTo>
                <a:close/>
                <a:moveTo>
                  <a:pt x="74289" y="0"/>
                </a:moveTo>
                <a:lnTo>
                  <a:pt x="67281" y="701"/>
                </a:lnTo>
                <a:lnTo>
                  <a:pt x="61674" y="4205"/>
                </a:lnTo>
                <a:lnTo>
                  <a:pt x="56769" y="8410"/>
                </a:lnTo>
                <a:lnTo>
                  <a:pt x="53965" y="14718"/>
                </a:lnTo>
                <a:lnTo>
                  <a:pt x="15419" y="14718"/>
                </a:lnTo>
                <a:lnTo>
                  <a:pt x="9112" y="15419"/>
                </a:lnTo>
                <a:lnTo>
                  <a:pt x="4206" y="18923"/>
                </a:lnTo>
                <a:lnTo>
                  <a:pt x="702" y="23829"/>
                </a:lnTo>
                <a:lnTo>
                  <a:pt x="1" y="30136"/>
                </a:lnTo>
                <a:lnTo>
                  <a:pt x="1" y="147877"/>
                </a:lnTo>
                <a:lnTo>
                  <a:pt x="702" y="154184"/>
                </a:lnTo>
                <a:lnTo>
                  <a:pt x="4206" y="159090"/>
                </a:lnTo>
                <a:lnTo>
                  <a:pt x="9112" y="162594"/>
                </a:lnTo>
                <a:lnTo>
                  <a:pt x="15419" y="163295"/>
                </a:lnTo>
                <a:lnTo>
                  <a:pt x="65879" y="163295"/>
                </a:lnTo>
                <a:lnTo>
                  <a:pt x="65879" y="149979"/>
                </a:lnTo>
                <a:lnTo>
                  <a:pt x="14718" y="149979"/>
                </a:lnTo>
                <a:lnTo>
                  <a:pt x="14018" y="149278"/>
                </a:lnTo>
                <a:lnTo>
                  <a:pt x="13317" y="148577"/>
                </a:lnTo>
                <a:lnTo>
                  <a:pt x="13317" y="147877"/>
                </a:lnTo>
                <a:lnTo>
                  <a:pt x="13317" y="30136"/>
                </a:lnTo>
                <a:lnTo>
                  <a:pt x="13317" y="29435"/>
                </a:lnTo>
                <a:lnTo>
                  <a:pt x="14018" y="28735"/>
                </a:lnTo>
                <a:lnTo>
                  <a:pt x="14718" y="28034"/>
                </a:lnTo>
                <a:lnTo>
                  <a:pt x="35043" y="28034"/>
                </a:lnTo>
                <a:lnTo>
                  <a:pt x="35043" y="50460"/>
                </a:lnTo>
                <a:lnTo>
                  <a:pt x="113536" y="50460"/>
                </a:lnTo>
                <a:lnTo>
                  <a:pt x="113536" y="28034"/>
                </a:lnTo>
                <a:lnTo>
                  <a:pt x="133860" y="28034"/>
                </a:lnTo>
                <a:lnTo>
                  <a:pt x="134561" y="28735"/>
                </a:lnTo>
                <a:lnTo>
                  <a:pt x="135262" y="29435"/>
                </a:lnTo>
                <a:lnTo>
                  <a:pt x="135963" y="30136"/>
                </a:lnTo>
                <a:lnTo>
                  <a:pt x="135963" y="71486"/>
                </a:lnTo>
                <a:lnTo>
                  <a:pt x="148578" y="71486"/>
                </a:lnTo>
                <a:lnTo>
                  <a:pt x="148578" y="30136"/>
                </a:lnTo>
                <a:lnTo>
                  <a:pt x="147877" y="23829"/>
                </a:lnTo>
                <a:lnTo>
                  <a:pt x="144373" y="18923"/>
                </a:lnTo>
                <a:lnTo>
                  <a:pt x="139467" y="15419"/>
                </a:lnTo>
                <a:lnTo>
                  <a:pt x="133160" y="14718"/>
                </a:lnTo>
                <a:lnTo>
                  <a:pt x="94614" y="14718"/>
                </a:lnTo>
                <a:lnTo>
                  <a:pt x="91810" y="8410"/>
                </a:lnTo>
                <a:lnTo>
                  <a:pt x="86904" y="4205"/>
                </a:lnTo>
                <a:lnTo>
                  <a:pt x="81298" y="701"/>
                </a:lnTo>
                <a:lnTo>
                  <a:pt x="74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00"/>
          <p:cNvSpPr/>
          <p:nvPr/>
        </p:nvSpPr>
        <p:spPr>
          <a:xfrm>
            <a:off x="5819362" y="1839580"/>
            <a:ext cx="545532" cy="357148"/>
          </a:xfrm>
          <a:custGeom>
            <a:rect b="b" l="l" r="r" t="t"/>
            <a:pathLst>
              <a:path extrusionOk="0" h="127553" w="194833">
                <a:moveTo>
                  <a:pt x="65178" y="12615"/>
                </a:moveTo>
                <a:lnTo>
                  <a:pt x="72186" y="14017"/>
                </a:lnTo>
                <a:lnTo>
                  <a:pt x="77793" y="18222"/>
                </a:lnTo>
                <a:lnTo>
                  <a:pt x="81998" y="23829"/>
                </a:lnTo>
                <a:lnTo>
                  <a:pt x="82699" y="30136"/>
                </a:lnTo>
                <a:lnTo>
                  <a:pt x="81998" y="37145"/>
                </a:lnTo>
                <a:lnTo>
                  <a:pt x="77793" y="42751"/>
                </a:lnTo>
                <a:lnTo>
                  <a:pt x="72186" y="46956"/>
                </a:lnTo>
                <a:lnTo>
                  <a:pt x="65178" y="47657"/>
                </a:lnTo>
                <a:lnTo>
                  <a:pt x="58870" y="46956"/>
                </a:lnTo>
                <a:lnTo>
                  <a:pt x="53264" y="42751"/>
                </a:lnTo>
                <a:lnTo>
                  <a:pt x="49059" y="37145"/>
                </a:lnTo>
                <a:lnTo>
                  <a:pt x="47657" y="30136"/>
                </a:lnTo>
                <a:lnTo>
                  <a:pt x="49059" y="23829"/>
                </a:lnTo>
                <a:lnTo>
                  <a:pt x="53264" y="18222"/>
                </a:lnTo>
                <a:lnTo>
                  <a:pt x="58870" y="14017"/>
                </a:lnTo>
                <a:lnTo>
                  <a:pt x="65178" y="12615"/>
                </a:lnTo>
                <a:close/>
                <a:moveTo>
                  <a:pt x="102322" y="0"/>
                </a:moveTo>
                <a:lnTo>
                  <a:pt x="107929" y="6308"/>
                </a:lnTo>
                <a:lnTo>
                  <a:pt x="110732" y="14017"/>
                </a:lnTo>
                <a:lnTo>
                  <a:pt x="112835" y="22427"/>
                </a:lnTo>
                <a:lnTo>
                  <a:pt x="113536" y="30136"/>
                </a:lnTo>
                <a:lnTo>
                  <a:pt x="112835" y="38546"/>
                </a:lnTo>
                <a:lnTo>
                  <a:pt x="110732" y="46956"/>
                </a:lnTo>
                <a:lnTo>
                  <a:pt x="107929" y="53965"/>
                </a:lnTo>
                <a:lnTo>
                  <a:pt x="102322" y="60973"/>
                </a:lnTo>
                <a:lnTo>
                  <a:pt x="102322" y="60973"/>
                </a:lnTo>
                <a:lnTo>
                  <a:pt x="107929" y="59571"/>
                </a:lnTo>
                <a:lnTo>
                  <a:pt x="117741" y="54666"/>
                </a:lnTo>
                <a:lnTo>
                  <a:pt x="121946" y="50461"/>
                </a:lnTo>
                <a:lnTo>
                  <a:pt x="125450" y="46256"/>
                </a:lnTo>
                <a:lnTo>
                  <a:pt x="128954" y="36444"/>
                </a:lnTo>
                <a:lnTo>
                  <a:pt x="129655" y="30136"/>
                </a:lnTo>
                <a:lnTo>
                  <a:pt x="128954" y="24530"/>
                </a:lnTo>
                <a:lnTo>
                  <a:pt x="125450" y="14718"/>
                </a:lnTo>
                <a:lnTo>
                  <a:pt x="121946" y="9812"/>
                </a:lnTo>
                <a:lnTo>
                  <a:pt x="117741" y="6308"/>
                </a:lnTo>
                <a:lnTo>
                  <a:pt x="107929" y="1402"/>
                </a:lnTo>
                <a:lnTo>
                  <a:pt x="102322" y="0"/>
                </a:lnTo>
                <a:close/>
                <a:moveTo>
                  <a:pt x="59571" y="0"/>
                </a:moveTo>
                <a:lnTo>
                  <a:pt x="48358" y="4906"/>
                </a:lnTo>
                <a:lnTo>
                  <a:pt x="43452" y="9111"/>
                </a:lnTo>
                <a:lnTo>
                  <a:pt x="39948" y="13316"/>
                </a:lnTo>
                <a:lnTo>
                  <a:pt x="35042" y="24530"/>
                </a:lnTo>
                <a:lnTo>
                  <a:pt x="35042" y="30136"/>
                </a:lnTo>
                <a:lnTo>
                  <a:pt x="35042" y="36444"/>
                </a:lnTo>
                <a:lnTo>
                  <a:pt x="39948" y="47657"/>
                </a:lnTo>
                <a:lnTo>
                  <a:pt x="43452" y="51862"/>
                </a:lnTo>
                <a:lnTo>
                  <a:pt x="48358" y="56067"/>
                </a:lnTo>
                <a:lnTo>
                  <a:pt x="59571" y="60973"/>
                </a:lnTo>
                <a:lnTo>
                  <a:pt x="71485" y="60973"/>
                </a:lnTo>
                <a:lnTo>
                  <a:pt x="82699" y="56067"/>
                </a:lnTo>
                <a:lnTo>
                  <a:pt x="86904" y="51862"/>
                </a:lnTo>
                <a:lnTo>
                  <a:pt x="91109" y="47657"/>
                </a:lnTo>
                <a:lnTo>
                  <a:pt x="96015" y="36444"/>
                </a:lnTo>
                <a:lnTo>
                  <a:pt x="96015" y="30136"/>
                </a:lnTo>
                <a:lnTo>
                  <a:pt x="96015" y="24530"/>
                </a:lnTo>
                <a:lnTo>
                  <a:pt x="91109" y="13316"/>
                </a:lnTo>
                <a:lnTo>
                  <a:pt x="86904" y="9111"/>
                </a:lnTo>
                <a:lnTo>
                  <a:pt x="82699" y="4906"/>
                </a:lnTo>
                <a:lnTo>
                  <a:pt x="71485" y="0"/>
                </a:lnTo>
                <a:close/>
                <a:moveTo>
                  <a:pt x="164697" y="22427"/>
                </a:moveTo>
                <a:lnTo>
                  <a:pt x="164697" y="39948"/>
                </a:lnTo>
                <a:lnTo>
                  <a:pt x="147176" y="39948"/>
                </a:lnTo>
                <a:lnTo>
                  <a:pt x="147176" y="52563"/>
                </a:lnTo>
                <a:lnTo>
                  <a:pt x="164697" y="52563"/>
                </a:lnTo>
                <a:lnTo>
                  <a:pt x="164697" y="70084"/>
                </a:lnTo>
                <a:lnTo>
                  <a:pt x="177312" y="70084"/>
                </a:lnTo>
                <a:lnTo>
                  <a:pt x="177312" y="52563"/>
                </a:lnTo>
                <a:lnTo>
                  <a:pt x="194833" y="52563"/>
                </a:lnTo>
                <a:lnTo>
                  <a:pt x="194833" y="39948"/>
                </a:lnTo>
                <a:lnTo>
                  <a:pt x="177312" y="39948"/>
                </a:lnTo>
                <a:lnTo>
                  <a:pt x="177312" y="22427"/>
                </a:lnTo>
                <a:close/>
                <a:moveTo>
                  <a:pt x="65178" y="88306"/>
                </a:moveTo>
                <a:lnTo>
                  <a:pt x="77092" y="89007"/>
                </a:lnTo>
                <a:lnTo>
                  <a:pt x="89006" y="91109"/>
                </a:lnTo>
                <a:lnTo>
                  <a:pt x="100921" y="94613"/>
                </a:lnTo>
                <a:lnTo>
                  <a:pt x="112134" y="99519"/>
                </a:lnTo>
                <a:lnTo>
                  <a:pt x="114937" y="100921"/>
                </a:lnTo>
                <a:lnTo>
                  <a:pt x="116339" y="103724"/>
                </a:lnTo>
                <a:lnTo>
                  <a:pt x="117741" y="105827"/>
                </a:lnTo>
                <a:lnTo>
                  <a:pt x="117741" y="108630"/>
                </a:lnTo>
                <a:lnTo>
                  <a:pt x="117741" y="114937"/>
                </a:lnTo>
                <a:lnTo>
                  <a:pt x="12615" y="114937"/>
                </a:lnTo>
                <a:lnTo>
                  <a:pt x="12615" y="108630"/>
                </a:lnTo>
                <a:lnTo>
                  <a:pt x="13316" y="105827"/>
                </a:lnTo>
                <a:lnTo>
                  <a:pt x="14718" y="103724"/>
                </a:lnTo>
                <a:lnTo>
                  <a:pt x="16119" y="100921"/>
                </a:lnTo>
                <a:lnTo>
                  <a:pt x="18923" y="99519"/>
                </a:lnTo>
                <a:lnTo>
                  <a:pt x="30136" y="94613"/>
                </a:lnTo>
                <a:lnTo>
                  <a:pt x="41350" y="91109"/>
                </a:lnTo>
                <a:lnTo>
                  <a:pt x="53264" y="89007"/>
                </a:lnTo>
                <a:lnTo>
                  <a:pt x="65178" y="88306"/>
                </a:lnTo>
                <a:close/>
                <a:moveTo>
                  <a:pt x="65178" y="74990"/>
                </a:moveTo>
                <a:lnTo>
                  <a:pt x="51862" y="75691"/>
                </a:lnTo>
                <a:lnTo>
                  <a:pt x="38546" y="78494"/>
                </a:lnTo>
                <a:lnTo>
                  <a:pt x="25230" y="81998"/>
                </a:lnTo>
                <a:lnTo>
                  <a:pt x="12615" y="88306"/>
                </a:lnTo>
                <a:lnTo>
                  <a:pt x="7009" y="91109"/>
                </a:lnTo>
                <a:lnTo>
                  <a:pt x="3504" y="96716"/>
                </a:lnTo>
                <a:lnTo>
                  <a:pt x="0" y="102322"/>
                </a:lnTo>
                <a:lnTo>
                  <a:pt x="0" y="108630"/>
                </a:lnTo>
                <a:lnTo>
                  <a:pt x="0" y="127553"/>
                </a:lnTo>
                <a:lnTo>
                  <a:pt x="131057" y="127553"/>
                </a:lnTo>
                <a:lnTo>
                  <a:pt x="131057" y="108630"/>
                </a:lnTo>
                <a:lnTo>
                  <a:pt x="130356" y="102322"/>
                </a:lnTo>
                <a:lnTo>
                  <a:pt x="127552" y="96716"/>
                </a:lnTo>
                <a:lnTo>
                  <a:pt x="124048" y="91109"/>
                </a:lnTo>
                <a:lnTo>
                  <a:pt x="118442" y="88306"/>
                </a:lnTo>
                <a:lnTo>
                  <a:pt x="105126" y="81998"/>
                </a:lnTo>
                <a:lnTo>
                  <a:pt x="91810" y="78494"/>
                </a:lnTo>
                <a:lnTo>
                  <a:pt x="78494" y="75691"/>
                </a:lnTo>
                <a:lnTo>
                  <a:pt x="65178" y="74990"/>
                </a:lnTo>
                <a:close/>
                <a:moveTo>
                  <a:pt x="137364" y="82699"/>
                </a:moveTo>
                <a:lnTo>
                  <a:pt x="142270" y="87605"/>
                </a:lnTo>
                <a:lnTo>
                  <a:pt x="145774" y="93912"/>
                </a:lnTo>
                <a:lnTo>
                  <a:pt x="147877" y="100220"/>
                </a:lnTo>
                <a:lnTo>
                  <a:pt x="148577" y="107228"/>
                </a:lnTo>
                <a:lnTo>
                  <a:pt x="148577" y="127553"/>
                </a:lnTo>
                <a:lnTo>
                  <a:pt x="164697" y="127553"/>
                </a:lnTo>
                <a:lnTo>
                  <a:pt x="164697" y="107228"/>
                </a:lnTo>
                <a:lnTo>
                  <a:pt x="163996" y="102322"/>
                </a:lnTo>
                <a:lnTo>
                  <a:pt x="159791" y="94613"/>
                </a:lnTo>
                <a:lnTo>
                  <a:pt x="156287" y="91810"/>
                </a:lnTo>
                <a:lnTo>
                  <a:pt x="147176" y="86203"/>
                </a:lnTo>
                <a:lnTo>
                  <a:pt x="137364" y="8269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00"/>
          <p:cNvSpPr/>
          <p:nvPr/>
        </p:nvSpPr>
        <p:spPr>
          <a:xfrm>
            <a:off x="7782763" y="1869913"/>
            <a:ext cx="357121" cy="357121"/>
          </a:xfrm>
          <a:custGeom>
            <a:rect b="b" l="l" r="r" t="t"/>
            <a:pathLst>
              <a:path extrusionOk="0" h="108630" w="108630">
                <a:moveTo>
                  <a:pt x="7709" y="0"/>
                </a:moveTo>
                <a:lnTo>
                  <a:pt x="7709" y="12615"/>
                </a:lnTo>
                <a:lnTo>
                  <a:pt x="86203" y="12615"/>
                </a:lnTo>
                <a:lnTo>
                  <a:pt x="0" y="99519"/>
                </a:lnTo>
                <a:lnTo>
                  <a:pt x="9111" y="108630"/>
                </a:lnTo>
                <a:lnTo>
                  <a:pt x="95314" y="22427"/>
                </a:lnTo>
                <a:lnTo>
                  <a:pt x="95314" y="100220"/>
                </a:lnTo>
                <a:lnTo>
                  <a:pt x="108630" y="100220"/>
                </a:lnTo>
                <a:lnTo>
                  <a:pt x="1086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00"/>
          <p:cNvSpPr txBox="1"/>
          <p:nvPr>
            <p:ph type="title"/>
          </p:nvPr>
        </p:nvSpPr>
        <p:spPr>
          <a:xfrm>
            <a:off x="430425" y="437575"/>
            <a:ext cx="62394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FUTURE IMPROVEMENTS</a:t>
            </a:r>
            <a:endParaRPr/>
          </a:p>
        </p:txBody>
      </p:sp>
      <p:sp>
        <p:nvSpPr>
          <p:cNvPr id="808" name="Google Shape;808;p100"/>
          <p:cNvSpPr/>
          <p:nvPr/>
        </p:nvSpPr>
        <p:spPr>
          <a:xfrm>
            <a:off x="603475" y="1753866"/>
            <a:ext cx="2313300" cy="589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NOW</a:t>
            </a:r>
            <a:endParaRPr sz="30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809" name="Google Shape;809;p100"/>
          <p:cNvCxnSpPr/>
          <p:nvPr/>
        </p:nvCxnSpPr>
        <p:spPr>
          <a:xfrm>
            <a:off x="518202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100"/>
          <p:cNvCxnSpPr/>
          <p:nvPr/>
        </p:nvCxnSpPr>
        <p:spPr>
          <a:xfrm>
            <a:off x="702167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1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101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101"/>
          <p:cNvSpPr txBox="1"/>
          <p:nvPr>
            <p:ph type="title"/>
          </p:nvPr>
        </p:nvSpPr>
        <p:spPr>
          <a:xfrm>
            <a:off x="1739400" y="2148300"/>
            <a:ext cx="56652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/>
              <a:t>THANK YOU!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