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37" r:id="rId4"/>
    <p:sldMasterId id="2147483738" r:id="rId5"/>
    <p:sldMasterId id="2147483739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y="5143500" cx="9144000"/>
  <p:notesSz cx="6858000" cy="9144000"/>
  <p:embeddedFontLst>
    <p:embeddedFont>
      <p:font typeface="Inter SemiBold"/>
      <p:regular r:id="rId17"/>
      <p:bold r:id="rId18"/>
      <p:italic r:id="rId19"/>
      <p:boldItalic r:id="rId20"/>
    </p:embeddedFont>
    <p:embeddedFont>
      <p:font typeface="Inter Light"/>
      <p:regular r:id="rId21"/>
      <p:bold r:id="rId22"/>
      <p:italic r:id="rId23"/>
      <p:boldItalic r:id="rId24"/>
    </p:embeddedFont>
    <p:embeddedFont>
      <p:font typeface="Inter"/>
      <p:regular r:id="rId25"/>
      <p:bold r:id="rId26"/>
      <p:italic r:id="rId27"/>
      <p:boldItalic r:id="rId28"/>
    </p:embeddedFont>
    <p:embeddedFont>
      <p:font typeface="Inter ExtraBold"/>
      <p:bold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SemiBold-boldItalic.fntdata"/><Relationship Id="rId22" Type="http://schemas.openxmlformats.org/officeDocument/2006/relationships/font" Target="fonts/InterLight-bold.fntdata"/><Relationship Id="rId21" Type="http://schemas.openxmlformats.org/officeDocument/2006/relationships/font" Target="fonts/InterLight-regular.fntdata"/><Relationship Id="rId24" Type="http://schemas.openxmlformats.org/officeDocument/2006/relationships/font" Target="fonts/InterLight-boldItalic.fntdata"/><Relationship Id="rId23" Type="http://schemas.openxmlformats.org/officeDocument/2006/relationships/font" Target="fonts/Inter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InterExtraBold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0" Type="http://schemas.openxmlformats.org/officeDocument/2006/relationships/font" Target="fonts/InterExtraBold-boldItalic.fntdata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font" Target="fonts/InterSemiBold-regular.fntdata"/><Relationship Id="rId16" Type="http://schemas.openxmlformats.org/officeDocument/2006/relationships/slide" Target="slides/slide9.xml"/><Relationship Id="rId19" Type="http://schemas.openxmlformats.org/officeDocument/2006/relationships/font" Target="fonts/InterSemiBold-italic.fntdata"/><Relationship Id="rId18" Type="http://schemas.openxmlformats.org/officeDocument/2006/relationships/font" Target="fonts/InterSemi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8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g3511973d8f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0" name="Google Shape;710;g3511973d8f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3511973d8fb_0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3511973d8fb_0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3511973d8fb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9" name="Google Shape;729;g3511973d8fb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3511973d8fb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3511973d8fb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511973d8fb_0_2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511973d8fb_0_2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3511973d8fb_0_24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3511973d8fb_0_2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3511973d8fb_0_24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3511973d8fb_0_24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3511973d8fb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3511973d8fb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3511973d8fb_0_2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3511973d8fb_0_2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57" name="Google Shape;57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" name="Google Shape;58;p1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59" name="Google Shape;59;p1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64" name="Google Shape;64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6" name="Google Shape;66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71" name="Google Shape;71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73" name="Google Shape;73;p1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74" name="Google Shape;74;p1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75" name="Google Shape;75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6" name="Google Shape;76;p1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" name="Google Shape;79;p1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2" name="Google Shape;82;p1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7" name="Google Shape;87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1" name="Google Shape;91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2" name="Google Shape;92;p1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6" name="Google Shape;96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7" name="Google Shape;97;p1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9" name="Google Shape;99;p1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0" name="Google Shape;100;p1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" name="Google Shape;101;p1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2" name="Google Shape;102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3" name="Google Shape;103;p1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07" name="Google Shape;107;p2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2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09" name="Google Shape;109;p2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11" name="Google Shape;111;p2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2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3" name="Google Shape;113;p2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6" name="Google Shape;116;p2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7" name="Google Shape;117;p2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118" name="Google Shape;118;p2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119" name="Google Shape;119;p2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0" name="Google Shape;120;p2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2" name="Google Shape;122;p2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2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4" name="Google Shape;124;p2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5" name="Google Shape;125;p2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30" name="Google Shape;130;p2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" name="Google Shape;131;p2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3" name="Google Shape;133;p2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2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8" name="Google Shape;138;p2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9" name="Google Shape;139;p2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42" name="Google Shape;142;p2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3" name="Google Shape;143;p2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2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45" name="Google Shape;145;p23"/>
          <p:cNvCxnSpPr>
            <a:endCxn id="146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9" name="Google Shape;149;p2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0" name="Google Shape;150;p2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1" name="Google Shape;151;p2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55" name="Google Shape;155;p2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7" name="Google Shape;157;p2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8" name="Google Shape;158;p2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2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1" name="Google Shape;161;p2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2" name="Google Shape;162;p2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4" name="Google Shape;164;p2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5" name="Google Shape;165;p2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69" name="Google Shape;169;p2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0" name="Google Shape;170;p2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72" name="Google Shape;172;p2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73" name="Google Shape;173;p2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76" name="Google Shape;176;p2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77" name="Google Shape;177;p2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2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9" name="Google Shape;179;p2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0" name="Google Shape;180;p2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1" name="Google Shape;181;p2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2" name="Google Shape;182;p2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83" name="Google Shape;183;p2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4" name="Google Shape;184;p2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6" name="Google Shape;186;p2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2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1" name="Google Shape;191;p2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2" name="Google Shape;192;p2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3" name="Google Shape;193;p2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4" name="Google Shape;194;p2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5" name="Google Shape;195;p2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6" name="Google Shape;196;p2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7" name="Google Shape;197;p2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9" name="Google Shape;199;p2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01" name="Google Shape;201;p2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02" name="Google Shape;202;p2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3" name="Google Shape;203;p2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07" name="Google Shape;207;p2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8" name="Google Shape;208;p2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209" name="Google Shape;209;p2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10" name="Google Shape;210;p2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1" name="Google Shape;211;p2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215" name="Google Shape;215;p2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8" name="Google Shape;218;p3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19" name="Google Shape;219;p3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0" name="Google Shape;220;p3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1" name="Google Shape;221;p3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222" name="Google Shape;222;p3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223" name="Google Shape;223;p3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225" name="Google Shape;225;p3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6" name="Google Shape;226;p3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227" name="Google Shape;227;p3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8" name="Google Shape;228;p3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29" name="Google Shape;229;p3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0" name="Google Shape;230;p3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1" name="Google Shape;231;p3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2" name="Google Shape;232;p3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233" name="Google Shape;233;p3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34" name="Google Shape;234;p3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3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8" name="Google Shape;238;p3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39" name="Google Shape;239;p3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1" name="Google Shape;241;p3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2" name="Google Shape;242;p3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3" name="Google Shape;243;p3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4" name="Google Shape;244;p3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5" name="Google Shape;245;p3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6" name="Google Shape;246;p3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47" name="Google Shape;247;p3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8" name="Google Shape;248;p3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49" name="Google Shape;249;p3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50" name="Google Shape;250;p3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1" name="Google Shape;251;p3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52" name="Google Shape;252;p3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53" name="Google Shape;253;p3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4" name="Google Shape;254;p3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55" name="Google Shape;255;p3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58" name="Google Shape;258;p3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59" name="Google Shape;25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62" name="Google Shape;26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9" name="Google Shape;269;p3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0" name="Google Shape;270;p3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1" name="Google Shape;2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4" name="Google Shape;2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7" name="Google Shape;277;p3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81" name="Google Shape;28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85" name="Google Shape;285;p3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86" name="Google Shape;286;p3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90" name="Google Shape;290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3" name="Google Shape;293;p4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4" name="Google Shape;294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9" name="Google Shape;299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0" name="Google Shape;300;p4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1" name="Google Shape;301;p4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2" name="Google Shape;302;p4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3" name="Google Shape;303;p4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4" name="Google Shape;304;p4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05" name="Google Shape;305;p4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8" name="Google Shape;308;p4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9" name="Google Shape;309;p4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310" name="Google Shape;310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4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4" name="Google Shape;314;p4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4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6" name="Google Shape;316;p4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17" name="Google Shape;317;p4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1" name="Google Shape;321;p4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2" name="Google Shape;322;p4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23" name="Google Shape;323;p4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4" name="Google Shape;324;p4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5" name="Google Shape;325;p4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26" name="Google Shape;326;p4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9" name="Google Shape;329;p4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0" name="Google Shape;330;p4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1" name="Google Shape;331;p4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2" name="Google Shape;332;p4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33" name="Google Shape;333;p4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4" name="Google Shape;334;p4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5" name="Google Shape;335;p4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6" name="Google Shape;336;p4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37" name="Google Shape;337;p4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0" name="Google Shape;340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4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4" name="Google Shape;344;p4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5" name="Google Shape;345;p4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46" name="Google Shape;346;p4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7" name="Google Shape;347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8" name="Google Shape;34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49" name="Google Shape;349;p4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50" name="Google Shape;350;p4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3" name="Google Shape;353;p5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4" name="Google Shape;354;p5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5" name="Google Shape;355;p5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6" name="Google Shape;356;p5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57" name="Google Shape;357;p5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8" name="Google Shape;358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60" name="Google Shape;360;p5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1" name="Google Shape;361;p5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62" name="Google Shape;362;p5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65" name="Google Shape;365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8" name="Google Shape;368;p5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69" name="Google Shape;369;p5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0" name="Google Shape;370;p5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1" name="Google Shape;371;p5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2" name="Google Shape;372;p5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3" name="Google Shape;373;p5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4" name="Google Shape;374;p5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75" name="Google Shape;375;p5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6" name="Google Shape;376;p5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77" name="Google Shape;377;p5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4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4" name="Google Shape;384;p54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385" name="Google Shape;385;p5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54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87" name="Google Shape;387;p5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8" name="Google Shape;388;p5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89" name="Google Shape;389;p54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2" name="Google Shape;392;p55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3" name="Google Shape;393;p55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394" name="Google Shape;394;p5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5" name="Google Shape;395;p55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96" name="Google Shape;396;p5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97" name="Google Shape;397;p5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398" name="Google Shape;398;p5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401" name="Google Shape;401;p5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2" name="Google Shape;402;p56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403" name="Google Shape;403;p56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04" name="Google Shape;404;p56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05" name="Google Shape;405;p5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6" name="Google Shape;406;p5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7" name="Google Shape;407;p5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9" name="Google Shape;409;p5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p57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1" name="Google Shape;411;p57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12" name="Google Shape;412;p5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13" name="Google Shape;413;p5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4" name="Google Shape;414;p5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17" name="Google Shape;417;p5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8" name="Google Shape;418;p58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9" name="Google Shape;419;p58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0" name="Google Shape;420;p58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21" name="Google Shape;421;p5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22" name="Google Shape;422;p5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5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26" name="Google Shape;426;p5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7" name="Google Shape;427;p59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28" name="Google Shape;428;p59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29" name="Google Shape;429;p59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30" name="Google Shape;430;p59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31" name="Google Shape;431;p59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32" name="Google Shape;432;p5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33" name="Google Shape;433;p59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5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37" name="Google Shape;437;p6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8" name="Google Shape;438;p60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39" name="Google Shape;439;p60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440" name="Google Shape;440;p60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41" name="Google Shape;441;p6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42" name="Google Shape;442;p60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3" name="Google Shape;443;p6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46" name="Google Shape;446;p61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47" name="Google Shape;447;p61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448" name="Google Shape;448;p61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449" name="Google Shape;449;p6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61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1" name="Google Shape;451;p61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2" name="Google Shape;452;p61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3" name="Google Shape;453;p61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4" name="Google Shape;454;p61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5" name="Google Shape;455;p6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56" name="Google Shape;456;p61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7" name="Google Shape;457;p6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6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60" name="Google Shape;460;p6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62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2" name="Google Shape;462;p62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3" name="Google Shape;463;p62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4" name="Google Shape;464;p62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5" name="Google Shape;465;p62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6" name="Google Shape;466;p62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67" name="Google Shape;467;p62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8" name="Google Shape;468;p6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9" name="Google Shape;469;p6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472" name="Google Shape;472;p6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3" name="Google Shape;473;p63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4" name="Google Shape;474;p63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475" name="Google Shape;475;p63"/>
          <p:cNvCxnSpPr>
            <a:endCxn id="476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p63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p63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6" name="Google Shape;476;p63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79" name="Google Shape;479;p63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0" name="Google Shape;480;p63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1" name="Google Shape;481;p63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2" name="Google Shape;482;p63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3" name="Google Shape;483;p63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4" name="Google Shape;484;p63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5" name="Google Shape;485;p63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486" name="Google Shape;486;p63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7" name="Google Shape;487;p63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8" name="Google Shape;488;p6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89" name="Google Shape;489;p6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6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p64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493" name="Google Shape;493;p64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494" name="Google Shape;494;p6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5" name="Google Shape;495;p6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6" name="Google Shape;496;p6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5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499" name="Google Shape;499;p65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500" name="Google Shape;500;p6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65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02" name="Google Shape;502;p6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03" name="Google Shape;503;p6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6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506" name="Google Shape;506;p66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507" name="Google Shape;507;p6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8" name="Google Shape;508;p66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09" name="Google Shape;509;p66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0" name="Google Shape;510;p66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1" name="Google Shape;511;p66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2" name="Google Shape;512;p66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513" name="Google Shape;513;p66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4" name="Google Shape;514;p6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5" name="Google Shape;515;p66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6" name="Google Shape;516;p6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8" name="Google Shape;518;p6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9" name="Google Shape;519;p67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20" name="Google Shape;520;p67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1" name="Google Shape;521;p67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22" name="Google Shape;522;p67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3" name="Google Shape;523;p67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24" name="Google Shape;524;p67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5" name="Google Shape;525;p67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26" name="Google Shape;526;p67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7" name="Google Shape;527;p67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28" name="Google Shape;528;p67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29" name="Google Shape;529;p67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30" name="Google Shape;530;p67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31" name="Google Shape;531;p67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32" name="Google Shape;532;p6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33" name="Google Shape;533;p6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4" name="Google Shape;534;p6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7" name="Google Shape;537;p6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8" name="Google Shape;538;p68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539" name="Google Shape;539;p68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40" name="Google Shape;540;p6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41" name="Google Shape;541;p68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2" name="Google Shape;542;p6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9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545" name="Google Shape;545;p69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70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48" name="Google Shape;548;p70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49" name="Google Shape;549;p70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50" name="Google Shape;550;p70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51" name="Google Shape;551;p70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552" name="Google Shape;552;p70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553" name="Google Shape;553;p7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4" name="Google Shape;554;p70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5" name="Google Shape;555;p70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56" name="Google Shape;556;p70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557" name="Google Shape;557;p70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58" name="Google Shape;558;p70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59" name="Google Shape;559;p70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60" name="Google Shape;560;p70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61" name="Google Shape;561;p70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62" name="Google Shape;562;p70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563" name="Google Shape;563;p7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4" name="Google Shape;564;p70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5" name="Google Shape;565;p7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1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68" name="Google Shape;568;p71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69" name="Google Shape;569;p71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70" name="Google Shape;570;p71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1" name="Google Shape;571;p71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2" name="Google Shape;572;p71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3" name="Google Shape;573;p71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74" name="Google Shape;574;p71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75" name="Google Shape;575;p71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76" name="Google Shape;576;p71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77" name="Google Shape;577;p71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78" name="Google Shape;578;p71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79" name="Google Shape;579;p71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580" name="Google Shape;580;p71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81" name="Google Shape;581;p71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82" name="Google Shape;582;p7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583" name="Google Shape;583;p7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4" name="Google Shape;584;p7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5" name="Google Shape;585;p7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88" name="Google Shape;588;p7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9" name="Google Shape;58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7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2" name="Google Shape;592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95" name="Google Shape;595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96" name="Google Shape;596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99" name="Google Shape;599;p7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0" name="Google Shape;600;p7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1" name="Google Shape;601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04" name="Google Shape;60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07" name="Google Shape;607;p7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08" name="Google Shape;608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7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1" name="Google Shape;611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7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15" name="Google Shape;615;p7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16" name="Google Shape;616;p7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17" name="Google Shape;617;p7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8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620" name="Google Shape;620;p8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23" name="Google Shape;623;p8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24" name="Google Shape;624;p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83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29" name="Google Shape;629;p8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30" name="Google Shape;630;p83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1" name="Google Shape;631;p83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2" name="Google Shape;632;p83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3" name="Google Shape;633;p83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4" name="Google Shape;634;p83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35" name="Google Shape;635;p83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38" name="Google Shape;638;p84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39" name="Google Shape;639;p84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640" name="Google Shape;640;p8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3" name="Google Shape;643;p85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44" name="Google Shape;644;p85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5" name="Google Shape;645;p85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46" name="Google Shape;646;p85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47" name="Google Shape;647;p85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8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0" name="Google Shape;650;p86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1" name="Google Shape;651;p86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2" name="Google Shape;652;p86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53" name="Google Shape;653;p86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54" name="Google Shape;654;p86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5" name="Google Shape;655;p86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56" name="Google Shape;656;p86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657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9" name="Google Shape;659;p87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0" name="Google Shape;660;p87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1" name="Google Shape;661;p87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2" name="Google Shape;662;p87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63" name="Google Shape;663;p87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64" name="Google Shape;664;p87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5" name="Google Shape;665;p87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6" name="Google Shape;666;p87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667" name="Google Shape;667;p87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70" name="Google Shape;670;p8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1" name="Google Shape;671;p88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89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4" name="Google Shape;674;p89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75" name="Google Shape;675;p89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676" name="Google Shape;676;p89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77" name="Google Shape;677;p8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78" name="Google Shape;678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79" name="Google Shape;679;p89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80" name="Google Shape;680;p89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90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3" name="Google Shape;683;p90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84" name="Google Shape;684;p90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85" name="Google Shape;685;p90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6" name="Google Shape;686;p90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687" name="Google Shape;687;p90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688" name="Google Shape;688;p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9" name="Google Shape;689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90" name="Google Shape;690;p90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1" name="Google Shape;691;p90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692" name="Google Shape;692;p90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91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695" name="Google Shape;695;p9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9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8" name="Google Shape;698;p92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699" name="Google Shape;699;p92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92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1" name="Google Shape;701;p92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2" name="Google Shape;702;p92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3" name="Google Shape;703;p92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4" name="Google Shape;704;p92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05" name="Google Shape;705;p92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6" name="Google Shape;706;p92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707" name="Google Shape;707;p92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_rels/slideMaster3.xml.rels><?xml version="1.0" encoding="UTF-8" standalone="yes"?><Relationships xmlns="http://schemas.openxmlformats.org/package/2006/relationships"><Relationship Id="rId40" Type="http://schemas.openxmlformats.org/officeDocument/2006/relationships/theme" Target="../theme/theme2.xml"/><Relationship Id="rId20" Type="http://schemas.openxmlformats.org/officeDocument/2006/relationships/slideLayout" Target="../slideLayouts/slideLayout70.xml"/><Relationship Id="rId22" Type="http://schemas.openxmlformats.org/officeDocument/2006/relationships/slideLayout" Target="../slideLayouts/slideLayout72.xml"/><Relationship Id="rId21" Type="http://schemas.openxmlformats.org/officeDocument/2006/relationships/slideLayout" Target="../slideLayouts/slideLayout71.xml"/><Relationship Id="rId24" Type="http://schemas.openxmlformats.org/officeDocument/2006/relationships/slideLayout" Target="../slideLayouts/slideLayout74.xml"/><Relationship Id="rId23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26" Type="http://schemas.openxmlformats.org/officeDocument/2006/relationships/slideLayout" Target="../slideLayouts/slideLayout76.xml"/><Relationship Id="rId25" Type="http://schemas.openxmlformats.org/officeDocument/2006/relationships/slideLayout" Target="../slideLayouts/slideLayout75.xml"/><Relationship Id="rId28" Type="http://schemas.openxmlformats.org/officeDocument/2006/relationships/slideLayout" Target="../slideLayouts/slideLayout78.xml"/><Relationship Id="rId27" Type="http://schemas.openxmlformats.org/officeDocument/2006/relationships/slideLayout" Target="../slideLayouts/slideLayout77.xml"/><Relationship Id="rId5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6.xml"/><Relationship Id="rId29" Type="http://schemas.openxmlformats.org/officeDocument/2006/relationships/slideLayout" Target="../slideLayouts/slideLayout79.xml"/><Relationship Id="rId7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8.xml"/><Relationship Id="rId31" Type="http://schemas.openxmlformats.org/officeDocument/2006/relationships/slideLayout" Target="../slideLayouts/slideLayout81.xml"/><Relationship Id="rId3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61.xml"/><Relationship Id="rId33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60.xml"/><Relationship Id="rId3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63.xml"/><Relationship Id="rId3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62.xml"/><Relationship Id="rId34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65.xml"/><Relationship Id="rId37" Type="http://schemas.openxmlformats.org/officeDocument/2006/relationships/slideLayout" Target="../slideLayouts/slideLayout87.xml"/><Relationship Id="rId14" Type="http://schemas.openxmlformats.org/officeDocument/2006/relationships/slideLayout" Target="../slideLayouts/slideLayout64.xml"/><Relationship Id="rId36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67.xml"/><Relationship Id="rId39" Type="http://schemas.openxmlformats.org/officeDocument/2006/relationships/slideLayout" Target="../slideLayouts/slideLayout89.xml"/><Relationship Id="rId16" Type="http://schemas.openxmlformats.org/officeDocument/2006/relationships/slideLayout" Target="../slideLayouts/slideLayout66.xml"/><Relationship Id="rId38" Type="http://schemas.openxmlformats.org/officeDocument/2006/relationships/slideLayout" Target="../slideLayouts/slideLayout88.xml"/><Relationship Id="rId19" Type="http://schemas.openxmlformats.org/officeDocument/2006/relationships/slideLayout" Target="../slideLayouts/slideLayout69.xml"/><Relationship Id="rId18" Type="http://schemas.openxmlformats.org/officeDocument/2006/relationships/slideLayout" Target="../slideLayouts/slideLayout6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0" name="Google Shape;380;p53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381" name="Google Shape;381;p53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  <p:sldLayoutId id="2147483716" r:id="rId19"/>
    <p:sldLayoutId id="2147483717" r:id="rId20"/>
    <p:sldLayoutId id="2147483718" r:id="rId21"/>
    <p:sldLayoutId id="2147483719" r:id="rId22"/>
    <p:sldLayoutId id="2147483720" r:id="rId23"/>
    <p:sldLayoutId id="2147483721" r:id="rId24"/>
    <p:sldLayoutId id="2147483722" r:id="rId25"/>
    <p:sldLayoutId id="2147483723" r:id="rId26"/>
    <p:sldLayoutId id="2147483724" r:id="rId27"/>
    <p:sldLayoutId id="2147483725" r:id="rId28"/>
    <p:sldLayoutId id="2147483726" r:id="rId29"/>
    <p:sldLayoutId id="2147483727" r:id="rId30"/>
    <p:sldLayoutId id="2147483728" r:id="rId31"/>
    <p:sldLayoutId id="2147483729" r:id="rId32"/>
    <p:sldLayoutId id="2147483730" r:id="rId33"/>
    <p:sldLayoutId id="2147483731" r:id="rId34"/>
    <p:sldLayoutId id="2147483732" r:id="rId35"/>
    <p:sldLayoutId id="2147483733" r:id="rId36"/>
    <p:sldLayoutId id="2147483734" r:id="rId37"/>
    <p:sldLayoutId id="2147483735" r:id="rId38"/>
    <p:sldLayoutId id="2147483736" r:id="rId39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12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T_np6ZLAylFyVpgvQKCyqP9uB0WNHBts/view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hyperlink" Target="mailto:shopsmartalerts@gmail.com" TargetMode="External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blue ribbons on a black background." id="712" name="Google Shape;712;p9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12943" r="32255" t="0"/>
          <a:stretch/>
        </p:blipFill>
        <p:spPr>
          <a:xfrm>
            <a:off x="4572000" y="286950"/>
            <a:ext cx="4390500" cy="4593600"/>
          </a:xfrm>
          <a:prstGeom prst="roundRect">
            <a:avLst>
              <a:gd fmla="val 16667" name="adj"/>
            </a:avLst>
          </a:prstGeom>
        </p:spPr>
      </p:pic>
      <p:sp>
        <p:nvSpPr>
          <p:cNvPr id="713" name="Google Shape;713;p93"/>
          <p:cNvSpPr txBox="1"/>
          <p:nvPr/>
        </p:nvSpPr>
        <p:spPr>
          <a:xfrm>
            <a:off x="530800" y="4572775"/>
            <a:ext cx="1962600" cy="458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14" name="Google Shape;714;p93"/>
          <p:cNvSpPr txBox="1"/>
          <p:nvPr>
            <p:ph type="title"/>
          </p:nvPr>
        </p:nvSpPr>
        <p:spPr>
          <a:xfrm>
            <a:off x="296200" y="1290450"/>
            <a:ext cx="7080600" cy="27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100"/>
              <a:t>THREAT INTELLIGENCE SYSTEM</a:t>
            </a:r>
            <a:endParaRPr sz="7100"/>
          </a:p>
        </p:txBody>
      </p:sp>
      <p:sp>
        <p:nvSpPr>
          <p:cNvPr id="715" name="Google Shape;715;p93"/>
          <p:cNvSpPr/>
          <p:nvPr/>
        </p:nvSpPr>
        <p:spPr>
          <a:xfrm>
            <a:off x="331925" y="660650"/>
            <a:ext cx="19626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CyberShield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16" name="Google Shape;716;p93"/>
          <p:cNvSpPr txBox="1"/>
          <p:nvPr>
            <p:ph idx="2" type="title"/>
          </p:nvPr>
        </p:nvSpPr>
        <p:spPr>
          <a:xfrm>
            <a:off x="226000" y="4129199"/>
            <a:ext cx="4356600" cy="10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Amanuel Bekele, Tyler Mullins, </a:t>
            </a:r>
            <a:r>
              <a:rPr lang="en"/>
              <a:t>Julius Niyonzima, Ibrahim Alborno, </a:t>
            </a:r>
            <a:r>
              <a:rPr lang="en"/>
              <a:t>Steven Tran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94"/>
          <p:cNvSpPr txBox="1"/>
          <p:nvPr/>
        </p:nvSpPr>
        <p:spPr>
          <a:xfrm>
            <a:off x="584825" y="4614125"/>
            <a:ext cx="1883400" cy="39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22" name="Google Shape;722;p94"/>
          <p:cNvSpPr txBox="1"/>
          <p:nvPr>
            <p:ph idx="1" type="body"/>
          </p:nvPr>
        </p:nvSpPr>
        <p:spPr>
          <a:xfrm>
            <a:off x="452575" y="1302100"/>
            <a:ext cx="4119300" cy="362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/>
              <a:t>Our platform addresses the growing cybersecurity challenges facing online retailers by providing real-time threat intelligence and automated risk management.</a:t>
            </a:r>
            <a:endParaRPr b="1"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/>
              <a:t>The primary objectives were to: </a:t>
            </a:r>
            <a:r>
              <a:rPr lang="en" sz="1400"/>
              <a:t>integrate real-time OSINT data, develop AI-powered risk scoring, implement automated threat hunting, and create proactive defense capabilities.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b="1" lang="en" sz="1400"/>
              <a:t>This 9-week project demonstrates how modern AI and automation can transform cybersecurity operations for e-commerce platforms.</a:t>
            </a:r>
            <a:endParaRPr b="1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erson working on a laptop while holding a smartphone." id="723" name="Google Shape;723;p94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5877" l="0" r="0" t="5877"/>
          <a:stretch/>
        </p:blipFill>
        <p:spPr>
          <a:xfrm>
            <a:off x="5039775" y="203250"/>
            <a:ext cx="3905400" cy="2298600"/>
          </a:xfrm>
          <a:prstGeom prst="roundRect">
            <a:avLst>
              <a:gd fmla="val 16667" name="adj"/>
            </a:avLst>
          </a:prstGeom>
        </p:spPr>
      </p:pic>
      <p:pic>
        <p:nvPicPr>
          <p:cNvPr descr="Office workers collaborating around a computer." id="724" name="Google Shape;724;p94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3531" l="0" r="0" t="3531"/>
          <a:stretch/>
        </p:blipFill>
        <p:spPr>
          <a:xfrm>
            <a:off x="5039775" y="2624675"/>
            <a:ext cx="3905400" cy="2298600"/>
          </a:xfrm>
          <a:prstGeom prst="roundRect">
            <a:avLst>
              <a:gd fmla="val 16667" name="adj"/>
            </a:avLst>
          </a:prstGeom>
        </p:spPr>
      </p:pic>
      <p:sp>
        <p:nvSpPr>
          <p:cNvPr id="725" name="Google Shape;725;p94"/>
          <p:cNvSpPr txBox="1"/>
          <p:nvPr>
            <p:ph type="title"/>
          </p:nvPr>
        </p:nvSpPr>
        <p:spPr>
          <a:xfrm>
            <a:off x="452575" y="444400"/>
            <a:ext cx="4263600" cy="8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/>
              <a:t>INTRODUCTION &amp; PROJECT OBJECTIVES</a:t>
            </a:r>
            <a:endParaRPr sz="2800"/>
          </a:p>
        </p:txBody>
      </p:sp>
      <p:sp>
        <p:nvSpPr>
          <p:cNvPr id="726" name="Google Shape;726;p9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p95"/>
          <p:cNvSpPr/>
          <p:nvPr/>
        </p:nvSpPr>
        <p:spPr>
          <a:xfrm>
            <a:off x="5056625" y="1661625"/>
            <a:ext cx="1296300" cy="119550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32" name="Google Shape;732;p95"/>
          <p:cNvSpPr/>
          <p:nvPr/>
        </p:nvSpPr>
        <p:spPr>
          <a:xfrm>
            <a:off x="527550" y="4623775"/>
            <a:ext cx="1953900" cy="500700"/>
          </a:xfrm>
          <a:prstGeom prst="rect">
            <a:avLst/>
          </a:prstGeom>
          <a:solidFill>
            <a:srgbClr val="1D1D1D"/>
          </a:solidFill>
          <a:ln cap="flat" cmpd="sng" w="9525">
            <a:solidFill>
              <a:srgbClr val="1D1D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3" name="Google Shape;733;p95"/>
          <p:cNvSpPr txBox="1"/>
          <p:nvPr/>
        </p:nvSpPr>
        <p:spPr>
          <a:xfrm>
            <a:off x="566025" y="4485100"/>
            <a:ext cx="1937700" cy="305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34" name="Google Shape;734;p95"/>
          <p:cNvSpPr txBox="1"/>
          <p:nvPr>
            <p:ph type="title"/>
          </p:nvPr>
        </p:nvSpPr>
        <p:spPr>
          <a:xfrm>
            <a:off x="420875" y="444400"/>
            <a:ext cx="3378300" cy="6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TECH STACK</a:t>
            </a:r>
            <a:endParaRPr sz="3800"/>
          </a:p>
        </p:txBody>
      </p:sp>
      <p:sp>
        <p:nvSpPr>
          <p:cNvPr id="735" name="Google Shape;735;p9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6" name="Google Shape;736;p95"/>
          <p:cNvSpPr txBox="1"/>
          <p:nvPr/>
        </p:nvSpPr>
        <p:spPr>
          <a:xfrm>
            <a:off x="797400" y="4072300"/>
            <a:ext cx="1109400" cy="41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React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MUI 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37" name="Google Shape;737;p95"/>
          <p:cNvSpPr txBox="1"/>
          <p:nvPr/>
        </p:nvSpPr>
        <p:spPr>
          <a:xfrm>
            <a:off x="2660700" y="4107400"/>
            <a:ext cx="1466400" cy="5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Python</a:t>
            </a: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 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38" name="Google Shape;738;p95"/>
          <p:cNvSpPr txBox="1"/>
          <p:nvPr/>
        </p:nvSpPr>
        <p:spPr>
          <a:xfrm>
            <a:off x="6952600" y="3996100"/>
            <a:ext cx="1953900" cy="8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PostgreSQL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DigitalOcean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739" name="Google Shape;739;p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8963" y="1944962"/>
            <a:ext cx="1617981" cy="1664207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95"/>
          <p:cNvSpPr txBox="1"/>
          <p:nvPr/>
        </p:nvSpPr>
        <p:spPr>
          <a:xfrm>
            <a:off x="6876400" y="1180900"/>
            <a:ext cx="18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Database</a:t>
            </a:r>
            <a:endParaRPr sz="2400"/>
          </a:p>
        </p:txBody>
      </p:sp>
      <p:sp>
        <p:nvSpPr>
          <p:cNvPr id="741" name="Google Shape;741;p95"/>
          <p:cNvSpPr txBox="1"/>
          <p:nvPr/>
        </p:nvSpPr>
        <p:spPr>
          <a:xfrm>
            <a:off x="420925" y="1180900"/>
            <a:ext cx="18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Front End</a:t>
            </a:r>
            <a:endParaRPr sz="2400"/>
          </a:p>
        </p:txBody>
      </p:sp>
      <p:sp>
        <p:nvSpPr>
          <p:cNvPr id="742" name="Google Shape;742;p95"/>
          <p:cNvSpPr txBox="1"/>
          <p:nvPr/>
        </p:nvSpPr>
        <p:spPr>
          <a:xfrm>
            <a:off x="2502763" y="1180900"/>
            <a:ext cx="18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Back End</a:t>
            </a:r>
            <a:endParaRPr sz="2400"/>
          </a:p>
        </p:txBody>
      </p:sp>
      <p:pic>
        <p:nvPicPr>
          <p:cNvPr id="743" name="Google Shape;743;p9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3838" y="1929100"/>
            <a:ext cx="1097280" cy="976579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95"/>
          <p:cNvSpPr txBox="1"/>
          <p:nvPr/>
        </p:nvSpPr>
        <p:spPr>
          <a:xfrm>
            <a:off x="4585925" y="3825100"/>
            <a:ext cx="2237700" cy="11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GitHub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AWS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DigitalOcean</a:t>
            </a:r>
            <a:endParaRPr sz="2200">
              <a:solidFill>
                <a:srgbClr val="F6F5EC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745" name="Google Shape;745;p95"/>
          <p:cNvSpPr txBox="1"/>
          <p:nvPr/>
        </p:nvSpPr>
        <p:spPr>
          <a:xfrm>
            <a:off x="4793213" y="1180900"/>
            <a:ext cx="1823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F6F5EC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DevOps</a:t>
            </a:r>
            <a:endParaRPr sz="2400"/>
          </a:p>
        </p:txBody>
      </p:sp>
      <p:pic>
        <p:nvPicPr>
          <p:cNvPr id="746" name="Google Shape;746;p95"/>
          <p:cNvPicPr preferRelativeResize="0"/>
          <p:nvPr/>
        </p:nvPicPr>
        <p:blipFill rotWithShape="1">
          <a:blip r:embed="rId5">
            <a:alphaModFix/>
          </a:blip>
          <a:srcRect b="32533" l="30738" r="30345" t="11768"/>
          <a:stretch/>
        </p:blipFill>
        <p:spPr>
          <a:xfrm>
            <a:off x="5919900" y="2862650"/>
            <a:ext cx="1056133" cy="1005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7" name="Google Shape;747;p9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84740" y="3055400"/>
            <a:ext cx="934720" cy="731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8" name="Google Shape;748;p95"/>
          <p:cNvPicPr preferRelativeResize="0"/>
          <p:nvPr/>
        </p:nvPicPr>
        <p:blipFill rotWithShape="1">
          <a:blip r:embed="rId7">
            <a:alphaModFix/>
          </a:blip>
          <a:srcRect b="14170" l="0" r="7415" t="0"/>
          <a:stretch/>
        </p:blipFill>
        <p:spPr>
          <a:xfrm>
            <a:off x="2597662" y="1965825"/>
            <a:ext cx="1728224" cy="1758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95"/>
          <p:cNvPicPr preferRelativeResize="0"/>
          <p:nvPr/>
        </p:nvPicPr>
        <p:blipFill rotWithShape="1">
          <a:blip r:embed="rId8">
            <a:alphaModFix/>
          </a:blip>
          <a:srcRect b="10209" l="0" r="8113" t="0"/>
          <a:stretch/>
        </p:blipFill>
        <p:spPr>
          <a:xfrm>
            <a:off x="5169275" y="1743350"/>
            <a:ext cx="1056124" cy="1032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95"/>
          <p:cNvPicPr preferRelativeResize="0"/>
          <p:nvPr/>
        </p:nvPicPr>
        <p:blipFill rotWithShape="1">
          <a:blip r:embed="rId9">
            <a:alphaModFix/>
          </a:blip>
          <a:srcRect b="11891" l="10876" r="11819" t="14476"/>
          <a:stretch/>
        </p:blipFill>
        <p:spPr>
          <a:xfrm>
            <a:off x="4495800" y="3009713"/>
            <a:ext cx="1296143" cy="8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96"/>
          <p:cNvSpPr txBox="1"/>
          <p:nvPr>
            <p:ph type="title"/>
          </p:nvPr>
        </p:nvSpPr>
        <p:spPr>
          <a:xfrm>
            <a:off x="450850" y="444400"/>
            <a:ext cx="56505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LIVE SYSTEM DEMO</a:t>
            </a:r>
            <a:endParaRPr sz="3800"/>
          </a:p>
        </p:txBody>
      </p:sp>
      <p:sp>
        <p:nvSpPr>
          <p:cNvPr id="756" name="Google Shape;756;p9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96"/>
          <p:cNvSpPr/>
          <p:nvPr/>
        </p:nvSpPr>
        <p:spPr>
          <a:xfrm>
            <a:off x="564175" y="4633050"/>
            <a:ext cx="18561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58" name="Google Shape;758;p96" title="Video Project 1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1528" y="1009000"/>
            <a:ext cx="5320950" cy="3990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97"/>
          <p:cNvSpPr txBox="1"/>
          <p:nvPr>
            <p:ph type="title"/>
          </p:nvPr>
        </p:nvSpPr>
        <p:spPr>
          <a:xfrm>
            <a:off x="450100" y="444400"/>
            <a:ext cx="76668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SECURITY</a:t>
            </a:r>
            <a:r>
              <a:rPr lang="en" sz="2700"/>
              <a:t> FEATURES &amp; RISK MANAGEMENT APPROACH</a:t>
            </a:r>
            <a:endParaRPr sz="2700"/>
          </a:p>
        </p:txBody>
      </p:sp>
      <p:sp>
        <p:nvSpPr>
          <p:cNvPr id="764" name="Google Shape;764;p9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5" name="Google Shape;765;p97"/>
          <p:cNvSpPr/>
          <p:nvPr/>
        </p:nvSpPr>
        <p:spPr>
          <a:xfrm>
            <a:off x="527550" y="4623775"/>
            <a:ext cx="1953900" cy="500700"/>
          </a:xfrm>
          <a:prstGeom prst="rect">
            <a:avLst/>
          </a:prstGeom>
          <a:solidFill>
            <a:srgbClr val="1D1D1D"/>
          </a:solidFill>
          <a:ln cap="flat" cmpd="sng" w="9525">
            <a:solidFill>
              <a:srgbClr val="1D1D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66" name="Google Shape;766;p97"/>
          <p:cNvPicPr preferRelativeResize="0"/>
          <p:nvPr/>
        </p:nvPicPr>
        <p:blipFill rotWithShape="1">
          <a:blip r:embed="rId3">
            <a:alphaModFix/>
          </a:blip>
          <a:srcRect b="43243" l="0" r="3799" t="0"/>
          <a:stretch/>
        </p:blipFill>
        <p:spPr>
          <a:xfrm>
            <a:off x="290075" y="1266150"/>
            <a:ext cx="5297030" cy="1640400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p97"/>
          <p:cNvSpPr txBox="1"/>
          <p:nvPr>
            <p:ph idx="4294967295" type="body"/>
          </p:nvPr>
        </p:nvSpPr>
        <p:spPr>
          <a:xfrm>
            <a:off x="5625000" y="1077925"/>
            <a:ext cx="33879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Our Software notifies the ShopSmartSolutions team the level of the risk that they are experiencing (Low, Medium, High)</a:t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solidFill>
                <a:schemeClr val="accent1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●"/>
            </a:pPr>
            <a:r>
              <a:rPr b="1" lang="en" sz="1500">
                <a:solidFill>
                  <a:schemeClr val="accent1"/>
                </a:solidFill>
              </a:rPr>
              <a:t>The ShopSmartSolutions team is sent an email, from </a:t>
            </a:r>
            <a:r>
              <a:rPr b="1" lang="en" sz="15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shopsmartalerts@gmail.com</a:t>
            </a:r>
            <a:r>
              <a:rPr b="1" lang="en" sz="1500">
                <a:solidFill>
                  <a:schemeClr val="accent1"/>
                </a:solidFill>
              </a:rPr>
              <a:t>, which </a:t>
            </a:r>
            <a:r>
              <a:rPr b="1" lang="en" sz="1500">
                <a:solidFill>
                  <a:schemeClr val="accent1"/>
                </a:solidFill>
              </a:rPr>
              <a:t>contains</a:t>
            </a:r>
            <a:r>
              <a:rPr b="1" lang="en" sz="1500">
                <a:solidFill>
                  <a:schemeClr val="accent1"/>
                </a:solidFill>
              </a:rPr>
              <a:t> information about the threat and what they can do to mitigate it</a:t>
            </a:r>
            <a:endParaRPr b="1" sz="1500">
              <a:solidFill>
                <a:schemeClr val="accent1"/>
              </a:solidFill>
            </a:endParaRPr>
          </a:p>
        </p:txBody>
      </p:sp>
      <p:pic>
        <p:nvPicPr>
          <p:cNvPr id="768" name="Google Shape;768;p97"/>
          <p:cNvPicPr preferRelativeResize="0"/>
          <p:nvPr/>
        </p:nvPicPr>
        <p:blipFill rotWithShape="1">
          <a:blip r:embed="rId5">
            <a:alphaModFix/>
          </a:blip>
          <a:srcRect b="0" l="0" r="0" t="51212"/>
          <a:stretch/>
        </p:blipFill>
        <p:spPr>
          <a:xfrm>
            <a:off x="290075" y="3449259"/>
            <a:ext cx="5297026" cy="15519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9" name="Google Shape;769;p97"/>
          <p:cNvPicPr preferRelativeResize="0"/>
          <p:nvPr/>
        </p:nvPicPr>
        <p:blipFill rotWithShape="1">
          <a:blip r:embed="rId5">
            <a:alphaModFix/>
          </a:blip>
          <a:srcRect b="85319" l="0" r="0" t="0"/>
          <a:stretch/>
        </p:blipFill>
        <p:spPr>
          <a:xfrm>
            <a:off x="290075" y="2972700"/>
            <a:ext cx="5297026" cy="476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8"/>
          <p:cNvSpPr txBox="1"/>
          <p:nvPr/>
        </p:nvSpPr>
        <p:spPr>
          <a:xfrm>
            <a:off x="530800" y="4619750"/>
            <a:ext cx="2019900" cy="458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75" name="Google Shape;775;p98"/>
          <p:cNvSpPr txBox="1"/>
          <p:nvPr>
            <p:ph type="title"/>
          </p:nvPr>
        </p:nvSpPr>
        <p:spPr>
          <a:xfrm>
            <a:off x="452575" y="444400"/>
            <a:ext cx="8363400" cy="6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TESTING </a:t>
            </a:r>
            <a:r>
              <a:rPr lang="en" sz="3800"/>
              <a:t>&amp; EVALUATION METRICS</a:t>
            </a:r>
            <a:endParaRPr sz="3800"/>
          </a:p>
        </p:txBody>
      </p:sp>
      <p:sp>
        <p:nvSpPr>
          <p:cNvPr id="776" name="Google Shape;776;p98"/>
          <p:cNvSpPr txBox="1"/>
          <p:nvPr>
            <p:ph idx="1" type="body"/>
          </p:nvPr>
        </p:nvSpPr>
        <p:spPr>
          <a:xfrm>
            <a:off x="530800" y="1162325"/>
            <a:ext cx="81261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Vulnerability Detection:</a:t>
            </a:r>
            <a:r>
              <a:rPr lang="en" sz="1800"/>
              <a:t> Measures how effectively your CyberShield tool identifies the high and medium-risk vulnerabilities that were found in the scans.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XSS Protection:</a:t>
            </a:r>
            <a:r>
              <a:rPr lang="en" sz="1800"/>
              <a:t> Addresses the reflected cross-site scripting vulnerability that was rated as high severity in both Burp Suite and ZAP scans.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Cookie Security:</a:t>
            </a:r>
            <a:r>
              <a:rPr lang="en" sz="1800"/>
              <a:t> Focuses on the missing secure cookie attributes that could leave sessions vulnerable to interception.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CSRF Mitigation:</a:t>
            </a:r>
            <a:r>
              <a:rPr lang="en" sz="1800"/>
              <a:t> Targets the cross-site request forgery vulnerabilities found in login and registration endpoints.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Server Exposure:</a:t>
            </a:r>
            <a:r>
              <a:rPr lang="en" sz="1800"/>
              <a:t> Covers the server version disclosure risk that could allow attackers to exploit known vulnerabilities.</a:t>
            </a:r>
            <a:endParaRPr sz="1800"/>
          </a:p>
        </p:txBody>
      </p:sp>
      <p:sp>
        <p:nvSpPr>
          <p:cNvPr id="777" name="Google Shape;777;p9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99"/>
          <p:cNvSpPr/>
          <p:nvPr/>
        </p:nvSpPr>
        <p:spPr>
          <a:xfrm>
            <a:off x="3655550" y="1274500"/>
            <a:ext cx="1761000" cy="37788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783" name="Google Shape;783;p99"/>
          <p:cNvSpPr txBox="1"/>
          <p:nvPr>
            <p:ph type="title"/>
          </p:nvPr>
        </p:nvSpPr>
        <p:spPr>
          <a:xfrm>
            <a:off x="110925" y="444400"/>
            <a:ext cx="8966100" cy="6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800"/>
              <a:t> </a:t>
            </a:r>
            <a:r>
              <a:rPr lang="en" sz="3800"/>
              <a:t>CHALLENGES</a:t>
            </a:r>
            <a:r>
              <a:rPr lang="en" sz="3800"/>
              <a:t>       &amp;          SOLUTIONS</a:t>
            </a:r>
            <a:endParaRPr sz="3800"/>
          </a:p>
        </p:txBody>
      </p:sp>
      <p:sp>
        <p:nvSpPr>
          <p:cNvPr id="784" name="Google Shape;784;p99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5" name="Google Shape;785;p99"/>
          <p:cNvSpPr/>
          <p:nvPr/>
        </p:nvSpPr>
        <p:spPr>
          <a:xfrm>
            <a:off x="564175" y="4633050"/>
            <a:ext cx="18561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6" name="Google Shape;786;p99"/>
          <p:cNvSpPr txBox="1"/>
          <p:nvPr>
            <p:ph idx="1" type="body"/>
          </p:nvPr>
        </p:nvSpPr>
        <p:spPr>
          <a:xfrm>
            <a:off x="175250" y="1278400"/>
            <a:ext cx="34803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accent1"/>
                </a:solidFill>
              </a:rPr>
              <a:t>Hosting the database on DigitalOcean</a:t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accent1"/>
                </a:solidFill>
              </a:rPr>
              <a:t>Deploy the website</a:t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accent1"/>
                </a:solidFill>
              </a:rPr>
              <a:t>Getting email notifications to work</a:t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 u="sng">
                <a:solidFill>
                  <a:schemeClr val="accent1"/>
                </a:solidFill>
              </a:rPr>
              <a:t>Implementing AI into our system</a:t>
            </a:r>
            <a:endParaRPr b="1" sz="21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787" name="Google Shape;787;p99"/>
          <p:cNvSpPr txBox="1"/>
          <p:nvPr>
            <p:ph idx="1" type="body"/>
          </p:nvPr>
        </p:nvSpPr>
        <p:spPr>
          <a:xfrm>
            <a:off x="5512450" y="1302100"/>
            <a:ext cx="3564300" cy="37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Researched how to properly host it and got it to work</a:t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Paid for AWS instead of using free options</a:t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Environment variables were incorrect</a:t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 u="sng">
                <a:solidFill>
                  <a:schemeClr val="accent1"/>
                </a:solidFill>
              </a:rPr>
              <a:t>OpenAI wasn’t working so used DeepSeek</a:t>
            </a:r>
            <a:endParaRPr b="1" sz="1900" u="sng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788" name="Google Shape;788;p99"/>
          <p:cNvSpPr/>
          <p:nvPr/>
        </p:nvSpPr>
        <p:spPr>
          <a:xfrm>
            <a:off x="3932975" y="1532200"/>
            <a:ext cx="12177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9" name="Google Shape;789;p99"/>
          <p:cNvSpPr/>
          <p:nvPr/>
        </p:nvSpPr>
        <p:spPr>
          <a:xfrm>
            <a:off x="3932975" y="2495550"/>
            <a:ext cx="12177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0" name="Google Shape;790;p99"/>
          <p:cNvSpPr/>
          <p:nvPr/>
        </p:nvSpPr>
        <p:spPr>
          <a:xfrm>
            <a:off x="3932975" y="3420300"/>
            <a:ext cx="12177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1" name="Google Shape;791;p99"/>
          <p:cNvSpPr/>
          <p:nvPr/>
        </p:nvSpPr>
        <p:spPr>
          <a:xfrm>
            <a:off x="3932975" y="4395800"/>
            <a:ext cx="1217700" cy="337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100"/>
          <p:cNvSpPr txBox="1"/>
          <p:nvPr>
            <p:ph idx="7" type="body"/>
          </p:nvPr>
        </p:nvSpPr>
        <p:spPr>
          <a:xfrm>
            <a:off x="482325" y="2706950"/>
            <a:ext cx="26688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OSINT Integration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Real-Time Threat Dashboard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AI-Powered Risk Scoring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TVA Mapping System</a:t>
            </a:r>
            <a:endParaRPr sz="1250"/>
          </a:p>
          <a:p>
            <a:pPr indent="-307975" lvl="0" marL="457200" rtl="0" algn="l">
              <a:spcBef>
                <a:spcPts val="0"/>
              </a:spcBef>
              <a:spcAft>
                <a:spcPts val="0"/>
              </a:spcAft>
              <a:buSzPts val="1250"/>
              <a:buChar char="●"/>
            </a:pPr>
            <a:r>
              <a:rPr lang="en" sz="1250"/>
              <a:t>Automated Alert System</a:t>
            </a:r>
            <a:endParaRPr sz="125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797" name="Google Shape;797;p100"/>
          <p:cNvSpPr/>
          <p:nvPr/>
        </p:nvSpPr>
        <p:spPr>
          <a:xfrm>
            <a:off x="564175" y="4633050"/>
            <a:ext cx="1856100" cy="393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98" name="Google Shape;798;p100"/>
          <p:cNvSpPr txBox="1"/>
          <p:nvPr>
            <p:ph idx="1" type="subTitle"/>
          </p:nvPr>
        </p:nvSpPr>
        <p:spPr>
          <a:xfrm>
            <a:off x="3486575" y="2706950"/>
            <a:ext cx="1466400" cy="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799" name="Google Shape;799;p100"/>
          <p:cNvSpPr txBox="1"/>
          <p:nvPr>
            <p:ph idx="2" type="body"/>
          </p:nvPr>
        </p:nvSpPr>
        <p:spPr>
          <a:xfrm>
            <a:off x="3416075" y="2982325"/>
            <a:ext cx="16074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1500"/>
              <a:t>Additional OSINT Source Integration</a:t>
            </a:r>
            <a:endParaRPr sz="1500"/>
          </a:p>
        </p:txBody>
      </p:sp>
      <p:sp>
        <p:nvSpPr>
          <p:cNvPr id="800" name="Google Shape;800;p100"/>
          <p:cNvSpPr txBox="1"/>
          <p:nvPr>
            <p:ph idx="3" type="subTitle"/>
          </p:nvPr>
        </p:nvSpPr>
        <p:spPr>
          <a:xfrm>
            <a:off x="5358925" y="2706950"/>
            <a:ext cx="1466400" cy="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Database</a:t>
            </a:r>
            <a:endParaRPr/>
          </a:p>
        </p:txBody>
      </p:sp>
      <p:sp>
        <p:nvSpPr>
          <p:cNvPr id="801" name="Google Shape;801;p100"/>
          <p:cNvSpPr txBox="1"/>
          <p:nvPr>
            <p:ph idx="4" type="body"/>
          </p:nvPr>
        </p:nvSpPr>
        <p:spPr>
          <a:xfrm>
            <a:off x="5288425" y="2982325"/>
            <a:ext cx="16074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Advanced Trend Analysis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00"/>
          <p:cNvSpPr txBox="1"/>
          <p:nvPr>
            <p:ph idx="5" type="subTitle"/>
          </p:nvPr>
        </p:nvSpPr>
        <p:spPr>
          <a:xfrm>
            <a:off x="7231275" y="2706950"/>
            <a:ext cx="1466400" cy="2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Testing</a:t>
            </a:r>
            <a:endParaRPr/>
          </a:p>
        </p:txBody>
      </p:sp>
      <p:sp>
        <p:nvSpPr>
          <p:cNvPr id="803" name="Google Shape;803;p100"/>
          <p:cNvSpPr txBox="1"/>
          <p:nvPr>
            <p:ph idx="6" type="body"/>
          </p:nvPr>
        </p:nvSpPr>
        <p:spPr>
          <a:xfrm>
            <a:off x="7160775" y="2982325"/>
            <a:ext cx="1607400" cy="108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Continuous Security Validation</a:t>
            </a:r>
            <a:endParaRPr sz="1500"/>
          </a:p>
        </p:txBody>
      </p:sp>
      <p:sp>
        <p:nvSpPr>
          <p:cNvPr id="804" name="Google Shape;804;p100"/>
          <p:cNvSpPr/>
          <p:nvPr/>
        </p:nvSpPr>
        <p:spPr>
          <a:xfrm>
            <a:off x="4005438" y="1791785"/>
            <a:ext cx="454682" cy="452738"/>
          </a:xfrm>
          <a:custGeom>
            <a:rect b="b" l="l" r="r" t="t"/>
            <a:pathLst>
              <a:path extrusionOk="0" h="163296" w="163997">
                <a:moveTo>
                  <a:pt x="74289" y="12615"/>
                </a:moveTo>
                <a:lnTo>
                  <a:pt x="77794" y="13316"/>
                </a:lnTo>
                <a:lnTo>
                  <a:pt x="79896" y="15419"/>
                </a:lnTo>
                <a:lnTo>
                  <a:pt x="81999" y="17521"/>
                </a:lnTo>
                <a:lnTo>
                  <a:pt x="81999" y="21025"/>
                </a:lnTo>
                <a:lnTo>
                  <a:pt x="81999" y="23829"/>
                </a:lnTo>
                <a:lnTo>
                  <a:pt x="79896" y="26632"/>
                </a:lnTo>
                <a:lnTo>
                  <a:pt x="77794" y="28034"/>
                </a:lnTo>
                <a:lnTo>
                  <a:pt x="74289" y="28735"/>
                </a:lnTo>
                <a:lnTo>
                  <a:pt x="70785" y="28034"/>
                </a:lnTo>
                <a:lnTo>
                  <a:pt x="68683" y="26632"/>
                </a:lnTo>
                <a:lnTo>
                  <a:pt x="66580" y="23829"/>
                </a:lnTo>
                <a:lnTo>
                  <a:pt x="66580" y="21025"/>
                </a:lnTo>
                <a:lnTo>
                  <a:pt x="66580" y="17521"/>
                </a:lnTo>
                <a:lnTo>
                  <a:pt x="68683" y="15419"/>
                </a:lnTo>
                <a:lnTo>
                  <a:pt x="70785" y="13316"/>
                </a:lnTo>
                <a:lnTo>
                  <a:pt x="74289" y="12615"/>
                </a:lnTo>
                <a:close/>
                <a:moveTo>
                  <a:pt x="154886" y="86904"/>
                </a:moveTo>
                <a:lnTo>
                  <a:pt x="105126" y="136663"/>
                </a:lnTo>
                <a:lnTo>
                  <a:pt x="79896" y="112134"/>
                </a:lnTo>
                <a:lnTo>
                  <a:pt x="70785" y="121245"/>
                </a:lnTo>
                <a:lnTo>
                  <a:pt x="105126" y="155586"/>
                </a:lnTo>
                <a:lnTo>
                  <a:pt x="163996" y="96716"/>
                </a:lnTo>
                <a:lnTo>
                  <a:pt x="154886" y="86904"/>
                </a:lnTo>
                <a:close/>
                <a:moveTo>
                  <a:pt x="74289" y="0"/>
                </a:moveTo>
                <a:lnTo>
                  <a:pt x="67281" y="701"/>
                </a:lnTo>
                <a:lnTo>
                  <a:pt x="61674" y="4205"/>
                </a:lnTo>
                <a:lnTo>
                  <a:pt x="56769" y="8410"/>
                </a:lnTo>
                <a:lnTo>
                  <a:pt x="53965" y="14718"/>
                </a:lnTo>
                <a:lnTo>
                  <a:pt x="15419" y="14718"/>
                </a:lnTo>
                <a:lnTo>
                  <a:pt x="9112" y="15419"/>
                </a:lnTo>
                <a:lnTo>
                  <a:pt x="4206" y="18923"/>
                </a:lnTo>
                <a:lnTo>
                  <a:pt x="702" y="23829"/>
                </a:lnTo>
                <a:lnTo>
                  <a:pt x="1" y="30136"/>
                </a:lnTo>
                <a:lnTo>
                  <a:pt x="1" y="147877"/>
                </a:lnTo>
                <a:lnTo>
                  <a:pt x="702" y="154184"/>
                </a:lnTo>
                <a:lnTo>
                  <a:pt x="4206" y="159090"/>
                </a:lnTo>
                <a:lnTo>
                  <a:pt x="9112" y="162594"/>
                </a:lnTo>
                <a:lnTo>
                  <a:pt x="15419" y="163295"/>
                </a:lnTo>
                <a:lnTo>
                  <a:pt x="65879" y="163295"/>
                </a:lnTo>
                <a:lnTo>
                  <a:pt x="65879" y="149979"/>
                </a:lnTo>
                <a:lnTo>
                  <a:pt x="14718" y="149979"/>
                </a:lnTo>
                <a:lnTo>
                  <a:pt x="14018" y="149278"/>
                </a:lnTo>
                <a:lnTo>
                  <a:pt x="13317" y="148577"/>
                </a:lnTo>
                <a:lnTo>
                  <a:pt x="13317" y="147877"/>
                </a:lnTo>
                <a:lnTo>
                  <a:pt x="13317" y="30136"/>
                </a:lnTo>
                <a:lnTo>
                  <a:pt x="13317" y="29435"/>
                </a:lnTo>
                <a:lnTo>
                  <a:pt x="14018" y="28735"/>
                </a:lnTo>
                <a:lnTo>
                  <a:pt x="14718" y="28034"/>
                </a:lnTo>
                <a:lnTo>
                  <a:pt x="35043" y="28034"/>
                </a:lnTo>
                <a:lnTo>
                  <a:pt x="35043" y="50460"/>
                </a:lnTo>
                <a:lnTo>
                  <a:pt x="113536" y="50460"/>
                </a:lnTo>
                <a:lnTo>
                  <a:pt x="113536" y="28034"/>
                </a:lnTo>
                <a:lnTo>
                  <a:pt x="133860" y="28034"/>
                </a:lnTo>
                <a:lnTo>
                  <a:pt x="134561" y="28735"/>
                </a:lnTo>
                <a:lnTo>
                  <a:pt x="135262" y="29435"/>
                </a:lnTo>
                <a:lnTo>
                  <a:pt x="135963" y="30136"/>
                </a:lnTo>
                <a:lnTo>
                  <a:pt x="135963" y="71486"/>
                </a:lnTo>
                <a:lnTo>
                  <a:pt x="148578" y="71486"/>
                </a:lnTo>
                <a:lnTo>
                  <a:pt x="148578" y="30136"/>
                </a:lnTo>
                <a:lnTo>
                  <a:pt x="147877" y="23829"/>
                </a:lnTo>
                <a:lnTo>
                  <a:pt x="144373" y="18923"/>
                </a:lnTo>
                <a:lnTo>
                  <a:pt x="139467" y="15419"/>
                </a:lnTo>
                <a:lnTo>
                  <a:pt x="133160" y="14718"/>
                </a:lnTo>
                <a:lnTo>
                  <a:pt x="94614" y="14718"/>
                </a:lnTo>
                <a:lnTo>
                  <a:pt x="91810" y="8410"/>
                </a:lnTo>
                <a:lnTo>
                  <a:pt x="86904" y="4205"/>
                </a:lnTo>
                <a:lnTo>
                  <a:pt x="81298" y="701"/>
                </a:lnTo>
                <a:lnTo>
                  <a:pt x="7428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5" name="Google Shape;805;p100"/>
          <p:cNvSpPr/>
          <p:nvPr/>
        </p:nvSpPr>
        <p:spPr>
          <a:xfrm>
            <a:off x="5819362" y="1839580"/>
            <a:ext cx="545532" cy="357148"/>
          </a:xfrm>
          <a:custGeom>
            <a:rect b="b" l="l" r="r" t="t"/>
            <a:pathLst>
              <a:path extrusionOk="0" h="127553" w="194833">
                <a:moveTo>
                  <a:pt x="65178" y="12615"/>
                </a:moveTo>
                <a:lnTo>
                  <a:pt x="72186" y="14017"/>
                </a:lnTo>
                <a:lnTo>
                  <a:pt x="77793" y="18222"/>
                </a:lnTo>
                <a:lnTo>
                  <a:pt x="81998" y="23829"/>
                </a:lnTo>
                <a:lnTo>
                  <a:pt x="82699" y="30136"/>
                </a:lnTo>
                <a:lnTo>
                  <a:pt x="81998" y="37145"/>
                </a:lnTo>
                <a:lnTo>
                  <a:pt x="77793" y="42751"/>
                </a:lnTo>
                <a:lnTo>
                  <a:pt x="72186" y="46956"/>
                </a:lnTo>
                <a:lnTo>
                  <a:pt x="65178" y="47657"/>
                </a:lnTo>
                <a:lnTo>
                  <a:pt x="58870" y="46956"/>
                </a:lnTo>
                <a:lnTo>
                  <a:pt x="53264" y="42751"/>
                </a:lnTo>
                <a:lnTo>
                  <a:pt x="49059" y="37145"/>
                </a:lnTo>
                <a:lnTo>
                  <a:pt x="47657" y="30136"/>
                </a:lnTo>
                <a:lnTo>
                  <a:pt x="49059" y="23829"/>
                </a:lnTo>
                <a:lnTo>
                  <a:pt x="53264" y="18222"/>
                </a:lnTo>
                <a:lnTo>
                  <a:pt x="58870" y="14017"/>
                </a:lnTo>
                <a:lnTo>
                  <a:pt x="65178" y="12615"/>
                </a:lnTo>
                <a:close/>
                <a:moveTo>
                  <a:pt x="102322" y="0"/>
                </a:moveTo>
                <a:lnTo>
                  <a:pt x="107929" y="6308"/>
                </a:lnTo>
                <a:lnTo>
                  <a:pt x="110732" y="14017"/>
                </a:lnTo>
                <a:lnTo>
                  <a:pt x="112835" y="22427"/>
                </a:lnTo>
                <a:lnTo>
                  <a:pt x="113536" y="30136"/>
                </a:lnTo>
                <a:lnTo>
                  <a:pt x="112835" y="38546"/>
                </a:lnTo>
                <a:lnTo>
                  <a:pt x="110732" y="46956"/>
                </a:lnTo>
                <a:lnTo>
                  <a:pt x="107929" y="53965"/>
                </a:lnTo>
                <a:lnTo>
                  <a:pt x="102322" y="60973"/>
                </a:lnTo>
                <a:lnTo>
                  <a:pt x="102322" y="60973"/>
                </a:lnTo>
                <a:lnTo>
                  <a:pt x="107929" y="59571"/>
                </a:lnTo>
                <a:lnTo>
                  <a:pt x="117741" y="54666"/>
                </a:lnTo>
                <a:lnTo>
                  <a:pt x="121946" y="50461"/>
                </a:lnTo>
                <a:lnTo>
                  <a:pt x="125450" y="46256"/>
                </a:lnTo>
                <a:lnTo>
                  <a:pt x="128954" y="36444"/>
                </a:lnTo>
                <a:lnTo>
                  <a:pt x="129655" y="30136"/>
                </a:lnTo>
                <a:lnTo>
                  <a:pt x="128954" y="24530"/>
                </a:lnTo>
                <a:lnTo>
                  <a:pt x="125450" y="14718"/>
                </a:lnTo>
                <a:lnTo>
                  <a:pt x="121946" y="9812"/>
                </a:lnTo>
                <a:lnTo>
                  <a:pt x="117741" y="6308"/>
                </a:lnTo>
                <a:lnTo>
                  <a:pt x="107929" y="1402"/>
                </a:lnTo>
                <a:lnTo>
                  <a:pt x="102322" y="0"/>
                </a:lnTo>
                <a:close/>
                <a:moveTo>
                  <a:pt x="59571" y="0"/>
                </a:moveTo>
                <a:lnTo>
                  <a:pt x="48358" y="4906"/>
                </a:lnTo>
                <a:lnTo>
                  <a:pt x="43452" y="9111"/>
                </a:lnTo>
                <a:lnTo>
                  <a:pt x="39948" y="13316"/>
                </a:lnTo>
                <a:lnTo>
                  <a:pt x="35042" y="24530"/>
                </a:lnTo>
                <a:lnTo>
                  <a:pt x="35042" y="30136"/>
                </a:lnTo>
                <a:lnTo>
                  <a:pt x="35042" y="36444"/>
                </a:lnTo>
                <a:lnTo>
                  <a:pt x="39948" y="47657"/>
                </a:lnTo>
                <a:lnTo>
                  <a:pt x="43452" y="51862"/>
                </a:lnTo>
                <a:lnTo>
                  <a:pt x="48358" y="56067"/>
                </a:lnTo>
                <a:lnTo>
                  <a:pt x="59571" y="60973"/>
                </a:lnTo>
                <a:lnTo>
                  <a:pt x="71485" y="60973"/>
                </a:lnTo>
                <a:lnTo>
                  <a:pt x="82699" y="56067"/>
                </a:lnTo>
                <a:lnTo>
                  <a:pt x="86904" y="51862"/>
                </a:lnTo>
                <a:lnTo>
                  <a:pt x="91109" y="47657"/>
                </a:lnTo>
                <a:lnTo>
                  <a:pt x="96015" y="36444"/>
                </a:lnTo>
                <a:lnTo>
                  <a:pt x="96015" y="30136"/>
                </a:lnTo>
                <a:lnTo>
                  <a:pt x="96015" y="24530"/>
                </a:lnTo>
                <a:lnTo>
                  <a:pt x="91109" y="13316"/>
                </a:lnTo>
                <a:lnTo>
                  <a:pt x="86904" y="9111"/>
                </a:lnTo>
                <a:lnTo>
                  <a:pt x="82699" y="4906"/>
                </a:lnTo>
                <a:lnTo>
                  <a:pt x="71485" y="0"/>
                </a:lnTo>
                <a:close/>
                <a:moveTo>
                  <a:pt x="164697" y="22427"/>
                </a:moveTo>
                <a:lnTo>
                  <a:pt x="164697" y="39948"/>
                </a:lnTo>
                <a:lnTo>
                  <a:pt x="147176" y="39948"/>
                </a:lnTo>
                <a:lnTo>
                  <a:pt x="147176" y="52563"/>
                </a:lnTo>
                <a:lnTo>
                  <a:pt x="164697" y="52563"/>
                </a:lnTo>
                <a:lnTo>
                  <a:pt x="164697" y="70084"/>
                </a:lnTo>
                <a:lnTo>
                  <a:pt x="177312" y="70084"/>
                </a:lnTo>
                <a:lnTo>
                  <a:pt x="177312" y="52563"/>
                </a:lnTo>
                <a:lnTo>
                  <a:pt x="194833" y="52563"/>
                </a:lnTo>
                <a:lnTo>
                  <a:pt x="194833" y="39948"/>
                </a:lnTo>
                <a:lnTo>
                  <a:pt x="177312" y="39948"/>
                </a:lnTo>
                <a:lnTo>
                  <a:pt x="177312" y="22427"/>
                </a:lnTo>
                <a:close/>
                <a:moveTo>
                  <a:pt x="65178" y="88306"/>
                </a:moveTo>
                <a:lnTo>
                  <a:pt x="77092" y="89007"/>
                </a:lnTo>
                <a:lnTo>
                  <a:pt x="89006" y="91109"/>
                </a:lnTo>
                <a:lnTo>
                  <a:pt x="100921" y="94613"/>
                </a:lnTo>
                <a:lnTo>
                  <a:pt x="112134" y="99519"/>
                </a:lnTo>
                <a:lnTo>
                  <a:pt x="114937" y="100921"/>
                </a:lnTo>
                <a:lnTo>
                  <a:pt x="116339" y="103724"/>
                </a:lnTo>
                <a:lnTo>
                  <a:pt x="117741" y="105827"/>
                </a:lnTo>
                <a:lnTo>
                  <a:pt x="117741" y="108630"/>
                </a:lnTo>
                <a:lnTo>
                  <a:pt x="117741" y="114937"/>
                </a:lnTo>
                <a:lnTo>
                  <a:pt x="12615" y="114937"/>
                </a:lnTo>
                <a:lnTo>
                  <a:pt x="12615" y="108630"/>
                </a:lnTo>
                <a:lnTo>
                  <a:pt x="13316" y="105827"/>
                </a:lnTo>
                <a:lnTo>
                  <a:pt x="14718" y="103724"/>
                </a:lnTo>
                <a:lnTo>
                  <a:pt x="16119" y="100921"/>
                </a:lnTo>
                <a:lnTo>
                  <a:pt x="18923" y="99519"/>
                </a:lnTo>
                <a:lnTo>
                  <a:pt x="30136" y="94613"/>
                </a:lnTo>
                <a:lnTo>
                  <a:pt x="41350" y="91109"/>
                </a:lnTo>
                <a:lnTo>
                  <a:pt x="53264" y="89007"/>
                </a:lnTo>
                <a:lnTo>
                  <a:pt x="65178" y="88306"/>
                </a:lnTo>
                <a:close/>
                <a:moveTo>
                  <a:pt x="65178" y="74990"/>
                </a:moveTo>
                <a:lnTo>
                  <a:pt x="51862" y="75691"/>
                </a:lnTo>
                <a:lnTo>
                  <a:pt x="38546" y="78494"/>
                </a:lnTo>
                <a:lnTo>
                  <a:pt x="25230" y="81998"/>
                </a:lnTo>
                <a:lnTo>
                  <a:pt x="12615" y="88306"/>
                </a:lnTo>
                <a:lnTo>
                  <a:pt x="7009" y="91109"/>
                </a:lnTo>
                <a:lnTo>
                  <a:pt x="3504" y="96716"/>
                </a:lnTo>
                <a:lnTo>
                  <a:pt x="0" y="102322"/>
                </a:lnTo>
                <a:lnTo>
                  <a:pt x="0" y="108630"/>
                </a:lnTo>
                <a:lnTo>
                  <a:pt x="0" y="127553"/>
                </a:lnTo>
                <a:lnTo>
                  <a:pt x="131057" y="127553"/>
                </a:lnTo>
                <a:lnTo>
                  <a:pt x="131057" y="108630"/>
                </a:lnTo>
                <a:lnTo>
                  <a:pt x="130356" y="102322"/>
                </a:lnTo>
                <a:lnTo>
                  <a:pt x="127552" y="96716"/>
                </a:lnTo>
                <a:lnTo>
                  <a:pt x="124048" y="91109"/>
                </a:lnTo>
                <a:lnTo>
                  <a:pt x="118442" y="88306"/>
                </a:lnTo>
                <a:lnTo>
                  <a:pt x="105126" y="81998"/>
                </a:lnTo>
                <a:lnTo>
                  <a:pt x="91810" y="78494"/>
                </a:lnTo>
                <a:lnTo>
                  <a:pt x="78494" y="75691"/>
                </a:lnTo>
                <a:lnTo>
                  <a:pt x="65178" y="74990"/>
                </a:lnTo>
                <a:close/>
                <a:moveTo>
                  <a:pt x="137364" y="82699"/>
                </a:moveTo>
                <a:lnTo>
                  <a:pt x="142270" y="87605"/>
                </a:lnTo>
                <a:lnTo>
                  <a:pt x="145774" y="93912"/>
                </a:lnTo>
                <a:lnTo>
                  <a:pt x="147877" y="100220"/>
                </a:lnTo>
                <a:lnTo>
                  <a:pt x="148577" y="107228"/>
                </a:lnTo>
                <a:lnTo>
                  <a:pt x="148577" y="127553"/>
                </a:lnTo>
                <a:lnTo>
                  <a:pt x="164697" y="127553"/>
                </a:lnTo>
                <a:lnTo>
                  <a:pt x="164697" y="107228"/>
                </a:lnTo>
                <a:lnTo>
                  <a:pt x="163996" y="102322"/>
                </a:lnTo>
                <a:lnTo>
                  <a:pt x="159791" y="94613"/>
                </a:lnTo>
                <a:lnTo>
                  <a:pt x="156287" y="91810"/>
                </a:lnTo>
                <a:lnTo>
                  <a:pt x="147176" y="86203"/>
                </a:lnTo>
                <a:lnTo>
                  <a:pt x="137364" y="8269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6" name="Google Shape;806;p100"/>
          <p:cNvSpPr/>
          <p:nvPr/>
        </p:nvSpPr>
        <p:spPr>
          <a:xfrm>
            <a:off x="7782763" y="1869913"/>
            <a:ext cx="357121" cy="357121"/>
          </a:xfrm>
          <a:custGeom>
            <a:rect b="b" l="l" r="r" t="t"/>
            <a:pathLst>
              <a:path extrusionOk="0" h="108630" w="108630">
                <a:moveTo>
                  <a:pt x="7709" y="0"/>
                </a:moveTo>
                <a:lnTo>
                  <a:pt x="7709" y="12615"/>
                </a:lnTo>
                <a:lnTo>
                  <a:pt x="86203" y="12615"/>
                </a:lnTo>
                <a:lnTo>
                  <a:pt x="0" y="99519"/>
                </a:lnTo>
                <a:lnTo>
                  <a:pt x="9111" y="108630"/>
                </a:lnTo>
                <a:lnTo>
                  <a:pt x="95314" y="22427"/>
                </a:lnTo>
                <a:lnTo>
                  <a:pt x="95314" y="100220"/>
                </a:lnTo>
                <a:lnTo>
                  <a:pt x="108630" y="100220"/>
                </a:lnTo>
                <a:lnTo>
                  <a:pt x="10863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7" name="Google Shape;807;p100"/>
          <p:cNvSpPr txBox="1"/>
          <p:nvPr>
            <p:ph type="title"/>
          </p:nvPr>
        </p:nvSpPr>
        <p:spPr>
          <a:xfrm>
            <a:off x="430425" y="437575"/>
            <a:ext cx="6239400" cy="6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FUTURE IMPROVEMENTS</a:t>
            </a:r>
            <a:endParaRPr/>
          </a:p>
        </p:txBody>
      </p:sp>
      <p:sp>
        <p:nvSpPr>
          <p:cNvPr id="808" name="Google Shape;808;p100"/>
          <p:cNvSpPr/>
          <p:nvPr/>
        </p:nvSpPr>
        <p:spPr>
          <a:xfrm>
            <a:off x="603475" y="1753866"/>
            <a:ext cx="2313300" cy="589200"/>
          </a:xfrm>
          <a:prstGeom prst="roundRect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NOW</a:t>
            </a:r>
            <a:endParaRPr sz="3000"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809" name="Google Shape;809;p100"/>
          <p:cNvCxnSpPr/>
          <p:nvPr/>
        </p:nvCxnSpPr>
        <p:spPr>
          <a:xfrm>
            <a:off x="5182025" y="2827800"/>
            <a:ext cx="0" cy="123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0" name="Google Shape;810;p100"/>
          <p:cNvCxnSpPr/>
          <p:nvPr/>
        </p:nvCxnSpPr>
        <p:spPr>
          <a:xfrm>
            <a:off x="7021675" y="2827800"/>
            <a:ext cx="0" cy="123240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101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6" name="Google Shape;816;p101"/>
          <p:cNvSpPr/>
          <p:nvPr/>
        </p:nvSpPr>
        <p:spPr>
          <a:xfrm>
            <a:off x="564175" y="4633050"/>
            <a:ext cx="1856100" cy="39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17" name="Google Shape;817;p101"/>
          <p:cNvSpPr txBox="1"/>
          <p:nvPr>
            <p:ph type="title"/>
          </p:nvPr>
        </p:nvSpPr>
        <p:spPr>
          <a:xfrm>
            <a:off x="1739400" y="2148300"/>
            <a:ext cx="5665200" cy="8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6600"/>
              <a:t>THANK YOU!</a:t>
            </a:r>
            <a:endParaRPr sz="6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