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4660"/>
  </p:normalViewPr>
  <p:slideViewPr>
    <p:cSldViewPr snapToGrid="0">
      <p:cViewPr varScale="1">
        <p:scale>
          <a:sx n="74" d="100"/>
          <a:sy n="74" d="100"/>
        </p:scale>
        <p:origin x="7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AE411-B430-4583-939F-928083746138}" type="datetimeFigureOut">
              <a:rPr lang="en-US" smtClean="0"/>
              <a:t>7/10/2017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8B924-48C4-4CB4-BC9B-ECC9C4E304F3}" type="slidenum">
              <a:rPr lang="en-US" smtClean="0"/>
              <a:t>‹#›</a:t>
            </a:fld>
            <a:endParaRPr lang="en-US"/>
          </a:p>
        </p:txBody>
      </p:sp>
    </p:spTree>
    <p:extLst>
      <p:ext uri="{BB962C8B-B14F-4D97-AF65-F5344CB8AC3E}">
        <p14:creationId xmlns:p14="http://schemas.microsoft.com/office/powerpoint/2010/main" val="321682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presentation on moving towards Cloud-Based systems, and why they will work for you</a:t>
            </a:r>
          </a:p>
        </p:txBody>
      </p:sp>
      <p:sp>
        <p:nvSpPr>
          <p:cNvPr id="4" name="Slide Number Placeholder 3"/>
          <p:cNvSpPr>
            <a:spLocks noGrp="1"/>
          </p:cNvSpPr>
          <p:nvPr>
            <p:ph type="sldNum" sz="quarter" idx="10"/>
          </p:nvPr>
        </p:nvSpPr>
        <p:spPr/>
        <p:txBody>
          <a:bodyPr/>
          <a:lstStyle/>
          <a:p>
            <a:fld id="{6968B924-48C4-4CB4-BC9B-ECC9C4E304F3}" type="slidenum">
              <a:rPr lang="en-US" smtClean="0"/>
              <a:t>1</a:t>
            </a:fld>
            <a:endParaRPr lang="en-US"/>
          </a:p>
        </p:txBody>
      </p:sp>
    </p:spTree>
    <p:extLst>
      <p:ext uri="{BB962C8B-B14F-4D97-AF65-F5344CB8AC3E}">
        <p14:creationId xmlns:p14="http://schemas.microsoft.com/office/powerpoint/2010/main" val="860076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Client-Server models have many risks and very few rewards, and while they may have worked quite well for us in the past few decades, they are quickly becoming outclassed by more innovative architectural models. </a:t>
            </a:r>
          </a:p>
          <a:p>
            <a:r>
              <a:rPr lang="en-US" dirty="0"/>
              <a:t>Hosting your own server can be stressful- and not just because of how expensive it is. If your one server goes down, your entire system goes down with it, adding down-time and decreased dependability to your list of worries.</a:t>
            </a:r>
          </a:p>
        </p:txBody>
      </p:sp>
      <p:sp>
        <p:nvSpPr>
          <p:cNvPr id="4" name="Slide Number Placeholder 3"/>
          <p:cNvSpPr>
            <a:spLocks noGrp="1"/>
          </p:cNvSpPr>
          <p:nvPr>
            <p:ph type="sldNum" sz="quarter" idx="10"/>
          </p:nvPr>
        </p:nvSpPr>
        <p:spPr/>
        <p:txBody>
          <a:bodyPr/>
          <a:lstStyle/>
          <a:p>
            <a:fld id="{6968B924-48C4-4CB4-BC9B-ECC9C4E304F3}" type="slidenum">
              <a:rPr lang="en-US" smtClean="0"/>
              <a:t>2</a:t>
            </a:fld>
            <a:endParaRPr lang="en-US"/>
          </a:p>
        </p:txBody>
      </p:sp>
    </p:spTree>
    <p:extLst>
      <p:ext uri="{BB962C8B-B14F-4D97-AF65-F5344CB8AC3E}">
        <p14:creationId xmlns:p14="http://schemas.microsoft.com/office/powerpoint/2010/main" val="398447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Cloud-Based systems operate using a Service-Oriented Architectural model, which focuses on modularity, scalability, and accessibility</a:t>
            </a:r>
          </a:p>
          <a:p>
            <a:r>
              <a:rPr lang="en-US" dirty="0"/>
              <a:t>Servers are managed by another company which has 24/7 tech support, and they have the ability to be as large, or as small as you need them to be.</a:t>
            </a:r>
          </a:p>
        </p:txBody>
      </p:sp>
      <p:sp>
        <p:nvSpPr>
          <p:cNvPr id="4" name="Slide Number Placeholder 3"/>
          <p:cNvSpPr>
            <a:spLocks noGrp="1"/>
          </p:cNvSpPr>
          <p:nvPr>
            <p:ph type="sldNum" sz="quarter" idx="10"/>
          </p:nvPr>
        </p:nvSpPr>
        <p:spPr/>
        <p:txBody>
          <a:bodyPr/>
          <a:lstStyle/>
          <a:p>
            <a:fld id="{6968B924-48C4-4CB4-BC9B-ECC9C4E304F3}" type="slidenum">
              <a:rPr lang="en-US" smtClean="0"/>
              <a:t>3</a:t>
            </a:fld>
            <a:endParaRPr lang="en-US"/>
          </a:p>
        </p:txBody>
      </p:sp>
    </p:spTree>
    <p:extLst>
      <p:ext uri="{BB962C8B-B14F-4D97-AF65-F5344CB8AC3E}">
        <p14:creationId xmlns:p14="http://schemas.microsoft.com/office/powerpoint/2010/main" val="229431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Microsoft’s Azure is a relatively new cloud-based service provider that has the most powerful security tools on any cloud system in the world. </a:t>
            </a:r>
          </a:p>
          <a:p>
            <a:r>
              <a:rPr lang="en-US" dirty="0"/>
              <a:t>Also, since this product is developed by Microsoft, it has tools and services that connect with your Microsoft Office products. </a:t>
            </a:r>
          </a:p>
          <a:p>
            <a:r>
              <a:rPr lang="en-US" dirty="0"/>
              <a:t>Azure also has the most comprehensive list of support for a variety of Operating Systems and Programming languages of any other cloud-based service.</a:t>
            </a:r>
          </a:p>
        </p:txBody>
      </p:sp>
      <p:sp>
        <p:nvSpPr>
          <p:cNvPr id="4" name="Slide Number Placeholder 3"/>
          <p:cNvSpPr>
            <a:spLocks noGrp="1"/>
          </p:cNvSpPr>
          <p:nvPr>
            <p:ph type="sldNum" sz="quarter" idx="10"/>
          </p:nvPr>
        </p:nvSpPr>
        <p:spPr/>
        <p:txBody>
          <a:bodyPr/>
          <a:lstStyle/>
          <a:p>
            <a:fld id="{6968B924-48C4-4CB4-BC9B-ECC9C4E304F3}" type="slidenum">
              <a:rPr lang="en-US" smtClean="0"/>
              <a:t>4</a:t>
            </a:fld>
            <a:endParaRPr lang="en-US"/>
          </a:p>
        </p:txBody>
      </p:sp>
    </p:spTree>
    <p:extLst>
      <p:ext uri="{BB962C8B-B14F-4D97-AF65-F5344CB8AC3E}">
        <p14:creationId xmlns:p14="http://schemas.microsoft.com/office/powerpoint/2010/main" val="10349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Amazon’s Web Services may not seem as powerful as Microsoft’s at first glance, they have actually been around longer than Azure and have quite an impressive resume’ of services they offer to their even more impressive list of clients</a:t>
            </a:r>
          </a:p>
          <a:p>
            <a:r>
              <a:rPr lang="en-US" dirty="0"/>
              <a:t>Amazon’s Web Services also has high functionality, and is considered to be the most auditable of cloud-based services on the web.</a:t>
            </a:r>
          </a:p>
        </p:txBody>
      </p:sp>
      <p:sp>
        <p:nvSpPr>
          <p:cNvPr id="4" name="Slide Number Placeholder 3"/>
          <p:cNvSpPr>
            <a:spLocks noGrp="1"/>
          </p:cNvSpPr>
          <p:nvPr>
            <p:ph type="sldNum" sz="quarter" idx="10"/>
          </p:nvPr>
        </p:nvSpPr>
        <p:spPr/>
        <p:txBody>
          <a:bodyPr/>
          <a:lstStyle/>
          <a:p>
            <a:fld id="{6968B924-48C4-4CB4-BC9B-ECC9C4E304F3}" type="slidenum">
              <a:rPr lang="en-US" smtClean="0"/>
              <a:t>5</a:t>
            </a:fld>
            <a:endParaRPr lang="en-US"/>
          </a:p>
        </p:txBody>
      </p:sp>
    </p:spTree>
    <p:extLst>
      <p:ext uri="{BB962C8B-B14F-4D97-AF65-F5344CB8AC3E}">
        <p14:creationId xmlns:p14="http://schemas.microsoft.com/office/powerpoint/2010/main" val="596628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Among its other advantages, Cloud-based systems are modular, which allow you to change or update one service of the system without having to change the others. This makes changes to the system happen faster and get implemented faster as well.</a:t>
            </a:r>
          </a:p>
        </p:txBody>
      </p:sp>
      <p:sp>
        <p:nvSpPr>
          <p:cNvPr id="4" name="Slide Number Placeholder 3"/>
          <p:cNvSpPr>
            <a:spLocks noGrp="1"/>
          </p:cNvSpPr>
          <p:nvPr>
            <p:ph type="sldNum" sz="quarter" idx="10"/>
          </p:nvPr>
        </p:nvSpPr>
        <p:spPr/>
        <p:txBody>
          <a:bodyPr/>
          <a:lstStyle/>
          <a:p>
            <a:fld id="{6968B924-48C4-4CB4-BC9B-ECC9C4E304F3}" type="slidenum">
              <a:rPr lang="en-US" smtClean="0"/>
              <a:t>6</a:t>
            </a:fld>
            <a:endParaRPr lang="en-US"/>
          </a:p>
        </p:txBody>
      </p:sp>
    </p:spTree>
    <p:extLst>
      <p:ext uri="{BB962C8B-B14F-4D97-AF65-F5344CB8AC3E}">
        <p14:creationId xmlns:p14="http://schemas.microsoft.com/office/powerpoint/2010/main" val="181489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every system, Cloud Computing has its own set of risks and rewards, but I think its list of benefits far outweighs its few short-falls. </a:t>
            </a:r>
          </a:p>
        </p:txBody>
      </p:sp>
      <p:sp>
        <p:nvSpPr>
          <p:cNvPr id="4" name="Slide Number Placeholder 3"/>
          <p:cNvSpPr>
            <a:spLocks noGrp="1"/>
          </p:cNvSpPr>
          <p:nvPr>
            <p:ph type="sldNum" sz="quarter" idx="10"/>
          </p:nvPr>
        </p:nvSpPr>
        <p:spPr/>
        <p:txBody>
          <a:bodyPr/>
          <a:lstStyle/>
          <a:p>
            <a:fld id="{6968B924-48C4-4CB4-BC9B-ECC9C4E304F3}" type="slidenum">
              <a:rPr lang="en-US" smtClean="0"/>
              <a:t>7</a:t>
            </a:fld>
            <a:endParaRPr lang="en-US"/>
          </a:p>
        </p:txBody>
      </p:sp>
    </p:spTree>
    <p:extLst>
      <p:ext uri="{BB962C8B-B14F-4D97-AF65-F5344CB8AC3E}">
        <p14:creationId xmlns:p14="http://schemas.microsoft.com/office/powerpoint/2010/main" val="227377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Cloud-Computing services have many benefits, including their focus on modularity, guaranteed support anytime and anywhere, accessibility from any internet connected device, and the ability to change what services your system offers with just a few clicks. </a:t>
            </a:r>
          </a:p>
        </p:txBody>
      </p:sp>
      <p:sp>
        <p:nvSpPr>
          <p:cNvPr id="4" name="Slide Number Placeholder 3"/>
          <p:cNvSpPr>
            <a:spLocks noGrp="1"/>
          </p:cNvSpPr>
          <p:nvPr>
            <p:ph type="sldNum" sz="quarter" idx="10"/>
          </p:nvPr>
        </p:nvSpPr>
        <p:spPr/>
        <p:txBody>
          <a:bodyPr/>
          <a:lstStyle/>
          <a:p>
            <a:fld id="{6968B924-48C4-4CB4-BC9B-ECC9C4E304F3}" type="slidenum">
              <a:rPr lang="en-US" smtClean="0"/>
              <a:t>8</a:t>
            </a:fld>
            <a:endParaRPr lang="en-US"/>
          </a:p>
        </p:txBody>
      </p:sp>
    </p:spTree>
    <p:extLst>
      <p:ext uri="{BB962C8B-B14F-4D97-AF65-F5344CB8AC3E}">
        <p14:creationId xmlns:p14="http://schemas.microsoft.com/office/powerpoint/2010/main" val="47486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still skeptical about Cloud-Computing and the benefits it might hold for your company, then I ask you to think about moving forward with your company into the future. Cloud-Based services are replacing hundreds of client-server based systems every day, and your company can either be left behind, or move into the future with one of the service providers that we talked about today. </a:t>
            </a:r>
          </a:p>
        </p:txBody>
      </p:sp>
      <p:sp>
        <p:nvSpPr>
          <p:cNvPr id="4" name="Slide Number Placeholder 3"/>
          <p:cNvSpPr>
            <a:spLocks noGrp="1"/>
          </p:cNvSpPr>
          <p:nvPr>
            <p:ph type="sldNum" sz="quarter" idx="10"/>
          </p:nvPr>
        </p:nvSpPr>
        <p:spPr/>
        <p:txBody>
          <a:bodyPr/>
          <a:lstStyle/>
          <a:p>
            <a:fld id="{6968B924-48C4-4CB4-BC9B-ECC9C4E304F3}" type="slidenum">
              <a:rPr lang="en-US" smtClean="0"/>
              <a:t>9</a:t>
            </a:fld>
            <a:endParaRPr lang="en-US"/>
          </a:p>
        </p:txBody>
      </p:sp>
    </p:spTree>
    <p:extLst>
      <p:ext uri="{BB962C8B-B14F-4D97-AF65-F5344CB8AC3E}">
        <p14:creationId xmlns:p14="http://schemas.microsoft.com/office/powerpoint/2010/main" val="110540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7/10/2017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7/10/2017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en-us/?v=17.1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3C4B-ADF9-4F87-A421-5DC503577FFD}"/>
              </a:ext>
            </a:extLst>
          </p:cNvPr>
          <p:cNvSpPr>
            <a:spLocks noGrp="1"/>
          </p:cNvSpPr>
          <p:nvPr>
            <p:ph type="ctrTitle"/>
          </p:nvPr>
        </p:nvSpPr>
        <p:spPr/>
        <p:txBody>
          <a:bodyPr/>
          <a:lstStyle/>
          <a:p>
            <a:r>
              <a:rPr lang="en-US" dirty="0"/>
              <a:t>Moving to Cloud Computing</a:t>
            </a:r>
          </a:p>
        </p:txBody>
      </p:sp>
      <p:sp>
        <p:nvSpPr>
          <p:cNvPr id="3" name="Subtitle 2">
            <a:extLst>
              <a:ext uri="{FF2B5EF4-FFF2-40B4-BE49-F238E27FC236}">
                <a16:creationId xmlns:a16="http://schemas.microsoft.com/office/drawing/2014/main" id="{38180749-60B4-4329-889B-C710AEA312E1}"/>
              </a:ext>
            </a:extLst>
          </p:cNvPr>
          <p:cNvSpPr>
            <a:spLocks noGrp="1"/>
          </p:cNvSpPr>
          <p:nvPr>
            <p:ph type="subTitle" idx="1"/>
          </p:nvPr>
        </p:nvSpPr>
        <p:spPr>
          <a:xfrm>
            <a:off x="810001" y="5280846"/>
            <a:ext cx="10572000" cy="1372996"/>
          </a:xfrm>
        </p:spPr>
        <p:txBody>
          <a:bodyPr>
            <a:normAutofit/>
          </a:bodyPr>
          <a:lstStyle/>
          <a:p>
            <a:r>
              <a:rPr lang="en-US" dirty="0"/>
              <a:t>Presentation by Tyler Smith | 7/10/2017</a:t>
            </a:r>
          </a:p>
          <a:p>
            <a:r>
              <a:rPr lang="en-US" dirty="0"/>
              <a:t>CSS/422 | Software Architecture</a:t>
            </a:r>
          </a:p>
          <a:p>
            <a:r>
              <a:rPr lang="en-US" dirty="0"/>
              <a:t>Prof. Mohammad </a:t>
            </a:r>
            <a:r>
              <a:rPr lang="en-US" dirty="0" err="1"/>
              <a:t>Kamali</a:t>
            </a:r>
            <a:endParaRPr lang="en-US" dirty="0"/>
          </a:p>
        </p:txBody>
      </p:sp>
    </p:spTree>
    <p:extLst>
      <p:ext uri="{BB962C8B-B14F-4D97-AF65-F5344CB8AC3E}">
        <p14:creationId xmlns:p14="http://schemas.microsoft.com/office/powerpoint/2010/main" val="137087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885B-E7AA-464A-AA16-45160C7F9F9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1973E2B-2E71-4351-8558-12DF065B37C4}"/>
              </a:ext>
            </a:extLst>
          </p:cNvPr>
          <p:cNvSpPr>
            <a:spLocks noGrp="1"/>
          </p:cNvSpPr>
          <p:nvPr>
            <p:ph idx="1"/>
          </p:nvPr>
        </p:nvSpPr>
        <p:spPr/>
        <p:txBody>
          <a:bodyPr/>
          <a:lstStyle/>
          <a:p>
            <a:r>
              <a:rPr lang="en-US" dirty="0"/>
              <a:t>Microsoft. (). Chapter 3: Architectural Patterns and Styles. Retrieved from Microsoft, CSS422 - Software Architecture website.</a:t>
            </a:r>
          </a:p>
          <a:p>
            <a:r>
              <a:rPr lang="en-US" dirty="0"/>
              <a:t>Microsoft Azure: Cloud Computing Platform &amp; Services. (</a:t>
            </a:r>
            <a:r>
              <a:rPr lang="en-US" dirty="0" err="1"/>
              <a:t>n.d.</a:t>
            </a:r>
            <a:r>
              <a:rPr lang="en-US" dirty="0"/>
              <a:t>). Retrieved from </a:t>
            </a:r>
            <a:r>
              <a:rPr lang="en-US" dirty="0">
                <a:hlinkClick r:id="rId2"/>
              </a:rPr>
              <a:t>https://azure.microsoft.com/en-us/?v=17.14</a:t>
            </a:r>
            <a:endParaRPr lang="en-US" dirty="0"/>
          </a:p>
          <a:p>
            <a:r>
              <a:rPr lang="en-US" dirty="0"/>
              <a:t>Amazon Web Services (AWS) - Cloud Computing Services. (</a:t>
            </a:r>
            <a:r>
              <a:rPr lang="en-US" dirty="0" err="1"/>
              <a:t>n.d.</a:t>
            </a:r>
            <a:r>
              <a:rPr lang="en-US" dirty="0"/>
              <a:t>). Retrieved from https://aws.amazon.com/?nc2=h_lg</a:t>
            </a:r>
          </a:p>
        </p:txBody>
      </p:sp>
    </p:spTree>
    <p:extLst>
      <p:ext uri="{BB962C8B-B14F-4D97-AF65-F5344CB8AC3E}">
        <p14:creationId xmlns:p14="http://schemas.microsoft.com/office/powerpoint/2010/main" val="176289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5"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6"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6" name="Picture Placeholder 5" descr="A close up of a computer&#10;&#10;Description generated with high confidence">
            <a:extLst>
              <a:ext uri="{FF2B5EF4-FFF2-40B4-BE49-F238E27FC236}">
                <a16:creationId xmlns:a16="http://schemas.microsoft.com/office/drawing/2014/main" id="{E4AC7123-3A49-4CB9-9B31-4B73BA95C63F}"/>
              </a:ext>
            </a:extLst>
          </p:cNvPr>
          <p:cNvPicPr>
            <a:picLocks noGrp="1" noChangeAspect="1"/>
          </p:cNvPicPr>
          <p:nvPr>
            <p:ph type="pic" sz="quarter" idx="13"/>
          </p:nvPr>
        </p:nvPicPr>
        <p:blipFill rotWithShape="1">
          <a:blip r:embed="rId3"/>
          <a:srcRect/>
          <a:stretch/>
        </p:blipFill>
        <p:spPr>
          <a:xfrm>
            <a:off x="5280790" y="772580"/>
            <a:ext cx="6267743" cy="5014194"/>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3B6637C7-7326-42EB-9167-56D7FAC2FC94}"/>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b="1">
                <a:solidFill>
                  <a:srgbClr val="FFFFFF"/>
                </a:solidFill>
              </a:rPr>
              <a:t>Your Current System: </a:t>
            </a:r>
          </a:p>
        </p:txBody>
      </p:sp>
      <p:sp>
        <p:nvSpPr>
          <p:cNvPr id="4" name="Text Placeholder 3">
            <a:extLst>
              <a:ext uri="{FF2B5EF4-FFF2-40B4-BE49-F238E27FC236}">
                <a16:creationId xmlns:a16="http://schemas.microsoft.com/office/drawing/2014/main" id="{494E406A-EE59-4708-BBA3-ECE0FA5D94EA}"/>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Hosting your own application has many risks and few rewards</a:t>
            </a:r>
          </a:p>
          <a:p>
            <a:pPr>
              <a:buFont typeface="Wingdings 2" charset="2"/>
              <a:buChar char=""/>
            </a:pPr>
            <a:r>
              <a:rPr lang="en-US" sz="1600" dirty="0">
                <a:solidFill>
                  <a:srgbClr val="FFFFFF"/>
                </a:solidFill>
              </a:rPr>
              <a:t> Systems are dependent on one or a few servers being online</a:t>
            </a:r>
          </a:p>
          <a:p>
            <a:pPr>
              <a:buFont typeface="Wingdings 2" charset="2"/>
              <a:buChar char=""/>
            </a:pPr>
            <a:r>
              <a:rPr lang="en-US" sz="1600" dirty="0">
                <a:solidFill>
                  <a:srgbClr val="FFFFFF"/>
                </a:solidFill>
              </a:rPr>
              <a:t> Servers are maintained in-house</a:t>
            </a:r>
          </a:p>
          <a:p>
            <a:pPr>
              <a:buFont typeface="Wingdings 2" charset="2"/>
              <a:buChar char=""/>
            </a:pPr>
            <a:r>
              <a:rPr lang="en-US" sz="1600" dirty="0">
                <a:solidFill>
                  <a:srgbClr val="FFFFFF"/>
                </a:solidFill>
              </a:rPr>
              <a:t> Server connection is based on in-house bandwidth, meaning scalability is low</a:t>
            </a:r>
          </a:p>
        </p:txBody>
      </p:sp>
    </p:spTree>
    <p:extLst>
      <p:ext uri="{BB962C8B-B14F-4D97-AF65-F5344CB8AC3E}">
        <p14:creationId xmlns:p14="http://schemas.microsoft.com/office/powerpoint/2010/main" val="423000774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1"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14" name="Content Placeholder 13">
            <a:extLst>
              <a:ext uri="{FF2B5EF4-FFF2-40B4-BE49-F238E27FC236}">
                <a16:creationId xmlns:a16="http://schemas.microsoft.com/office/drawing/2014/main" id="{D90925FE-8F6A-4125-8291-301677CFC63A}"/>
              </a:ext>
            </a:extLst>
          </p:cNvPr>
          <p:cNvPicPr>
            <a:picLocks noGrp="1" noChangeAspect="1"/>
          </p:cNvPicPr>
          <p:nvPr>
            <p:ph idx="1"/>
          </p:nvPr>
        </p:nvPicPr>
        <p:blipFill>
          <a:blip r:embed="rId3"/>
          <a:stretch>
            <a:fillRect/>
          </a:stretch>
        </p:blipFill>
        <p:spPr>
          <a:xfrm>
            <a:off x="5503330" y="643467"/>
            <a:ext cx="5822662" cy="5272421"/>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F1BE5B56-5052-40BB-8D94-A6BDE37F4DC0}"/>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r>
              <a:rPr lang="en-US" sz="3200">
                <a:solidFill>
                  <a:srgbClr val="FFFFFF"/>
                </a:solidFill>
              </a:rPr>
              <a:t>Cloud-Based System:</a:t>
            </a:r>
          </a:p>
        </p:txBody>
      </p:sp>
      <p:sp>
        <p:nvSpPr>
          <p:cNvPr id="4" name="Text Placeholder 3">
            <a:extLst>
              <a:ext uri="{FF2B5EF4-FFF2-40B4-BE49-F238E27FC236}">
                <a16:creationId xmlns:a16="http://schemas.microsoft.com/office/drawing/2014/main" id="{2C46B7C8-79E8-4DC7-AA3D-100DDBF30C29}"/>
              </a:ext>
            </a:extLst>
          </p:cNvPr>
          <p:cNvSpPr>
            <a:spLocks noGrp="1"/>
          </p:cNvSpPr>
          <p:nvPr>
            <p:ph type="body" sz="half" idx="2"/>
          </p:nvPr>
        </p:nvSpPr>
        <p:spPr>
          <a:xfrm>
            <a:off x="451514" y="2046514"/>
            <a:ext cx="3575737" cy="3994848"/>
          </a:xfrm>
        </p:spPr>
        <p:txBody>
          <a:bodyPr vert="horz" lIns="91440" tIns="45720" rIns="91440" bIns="45720" rtlCol="0" anchor="ctr">
            <a:normAutofit/>
          </a:bodyPr>
          <a:lstStyle/>
          <a:p>
            <a:pPr>
              <a:buFont typeface="Wingdings 2" charset="2"/>
              <a:buChar char=""/>
            </a:pPr>
            <a:r>
              <a:rPr lang="en-US" sz="1600" dirty="0">
                <a:solidFill>
                  <a:srgbClr val="FFFFFF"/>
                </a:solidFill>
              </a:rPr>
              <a:t> Services hosted out-of-house</a:t>
            </a:r>
          </a:p>
          <a:p>
            <a:pPr>
              <a:buFont typeface="Wingdings 2" charset="2"/>
              <a:buChar char=""/>
            </a:pPr>
            <a:r>
              <a:rPr lang="en-US" sz="1600" dirty="0">
                <a:solidFill>
                  <a:srgbClr val="FFFFFF"/>
                </a:solidFill>
              </a:rPr>
              <a:t> 24/7 Technical Support</a:t>
            </a:r>
          </a:p>
          <a:p>
            <a:pPr>
              <a:buFont typeface="Wingdings 2" charset="2"/>
              <a:buChar char=""/>
            </a:pPr>
            <a:r>
              <a:rPr lang="en-US" sz="1600" dirty="0">
                <a:solidFill>
                  <a:srgbClr val="FFFFFF"/>
                </a:solidFill>
              </a:rPr>
              <a:t> Data Backup </a:t>
            </a:r>
          </a:p>
          <a:p>
            <a:pPr>
              <a:buFont typeface="Wingdings 2" charset="2"/>
              <a:buChar char=""/>
            </a:pPr>
            <a:r>
              <a:rPr lang="en-US" sz="1600" dirty="0">
                <a:solidFill>
                  <a:srgbClr val="FFFFFF"/>
                </a:solidFill>
              </a:rPr>
              <a:t> Server Reliability</a:t>
            </a:r>
          </a:p>
          <a:p>
            <a:pPr>
              <a:buFont typeface="Wingdings 2" charset="2"/>
              <a:buChar char=""/>
            </a:pPr>
            <a:r>
              <a:rPr lang="en-US" sz="1600" dirty="0">
                <a:solidFill>
                  <a:srgbClr val="FFFFFF"/>
                </a:solidFill>
              </a:rPr>
              <a:t> Available on any computer-connected device</a:t>
            </a:r>
          </a:p>
          <a:p>
            <a:pPr>
              <a:buFont typeface="Wingdings 2" charset="2"/>
              <a:buChar char=""/>
            </a:pPr>
            <a:r>
              <a:rPr lang="en-US" sz="1600" dirty="0">
                <a:solidFill>
                  <a:srgbClr val="FFFFFF"/>
                </a:solidFill>
              </a:rPr>
              <a:t> High-Level System Security</a:t>
            </a:r>
          </a:p>
          <a:p>
            <a:pPr>
              <a:buFont typeface="Wingdings 2" charset="2"/>
              <a:buChar char=""/>
            </a:pPr>
            <a:r>
              <a:rPr lang="en-US" sz="1600" dirty="0">
                <a:solidFill>
                  <a:srgbClr val="FFFFFF"/>
                </a:solidFill>
              </a:rPr>
              <a:t> Competitive Pricing Options</a:t>
            </a:r>
          </a:p>
        </p:txBody>
      </p:sp>
    </p:spTree>
    <p:extLst>
      <p:ext uri="{BB962C8B-B14F-4D97-AF65-F5344CB8AC3E}">
        <p14:creationId xmlns:p14="http://schemas.microsoft.com/office/powerpoint/2010/main" val="4555375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4"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Content Placeholder 5" descr="A close up of a logo&#10;&#10;Description generated with high confidence">
            <a:extLst>
              <a:ext uri="{FF2B5EF4-FFF2-40B4-BE49-F238E27FC236}">
                <a16:creationId xmlns:a16="http://schemas.microsoft.com/office/drawing/2014/main" id="{1E8D1AD6-696F-44A3-A1BF-605383109F0E}"/>
              </a:ext>
            </a:extLst>
          </p:cNvPr>
          <p:cNvPicPr>
            <a:picLocks noGrp="1" noChangeAspect="1"/>
          </p:cNvPicPr>
          <p:nvPr>
            <p:ph sz="half" idx="1"/>
          </p:nvPr>
        </p:nvPicPr>
        <p:blipFill>
          <a:blip r:embed="rId3"/>
          <a:stretch>
            <a:fillRect/>
          </a:stretch>
        </p:blipFill>
        <p:spPr>
          <a:xfrm>
            <a:off x="960438" y="2814638"/>
            <a:ext cx="2913062" cy="291306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D846ED0A-63F4-4F97-B5FE-A3FEA0619AFA}"/>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Microsoft’s Azure Cloud Services</a:t>
            </a:r>
          </a:p>
        </p:txBody>
      </p:sp>
      <p:sp>
        <p:nvSpPr>
          <p:cNvPr id="7" name="Content Placeholder 6">
            <a:extLst>
              <a:ext uri="{FF2B5EF4-FFF2-40B4-BE49-F238E27FC236}">
                <a16:creationId xmlns:a16="http://schemas.microsoft.com/office/drawing/2014/main" id="{EBFCAB14-857C-4377-9DFE-1BB4823CA5DC}"/>
              </a:ext>
            </a:extLst>
          </p:cNvPr>
          <p:cNvSpPr>
            <a:spLocks noGrp="1"/>
          </p:cNvSpPr>
          <p:nvPr>
            <p:ph sz="half" idx="2"/>
          </p:nvPr>
        </p:nvSpPr>
        <p:spPr>
          <a:xfrm>
            <a:off x="4330699" y="2413000"/>
            <a:ext cx="7052733" cy="3632200"/>
          </a:xfrm>
        </p:spPr>
        <p:txBody>
          <a:bodyPr vert="horz" lIns="91440" tIns="45720" rIns="91440" bIns="45720" rtlCol="0" anchor="ctr">
            <a:normAutofit/>
          </a:bodyPr>
          <a:lstStyle/>
          <a:p>
            <a:r>
              <a:rPr lang="en-US" dirty="0"/>
              <a:t>Build your system, your way with support for a broad selection of Operating Systems and Programming Languages</a:t>
            </a:r>
          </a:p>
          <a:p>
            <a:r>
              <a:rPr lang="en-US" dirty="0"/>
              <a:t>The most trusted Cloud service provider with 50 different compliance offerings</a:t>
            </a:r>
          </a:p>
          <a:p>
            <a:r>
              <a:rPr lang="en-US" dirty="0"/>
              <a:t>Achieve Global Scale with availability in over 50 countries</a:t>
            </a:r>
          </a:p>
          <a:p>
            <a:r>
              <a:rPr lang="en-US" dirty="0"/>
              <a:t>Develop Mobile Apps easily with integrated development tools</a:t>
            </a:r>
          </a:p>
          <a:p>
            <a:endParaRPr lang="en-US" dirty="0"/>
          </a:p>
        </p:txBody>
      </p:sp>
    </p:spTree>
    <p:extLst>
      <p:ext uri="{BB962C8B-B14F-4D97-AF65-F5344CB8AC3E}">
        <p14:creationId xmlns:p14="http://schemas.microsoft.com/office/powerpoint/2010/main" val="240312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2"/>
          </a:solidFill>
          <a:ln>
            <a:noFill/>
          </a:ln>
          <a:effectLst/>
        </p:spPr>
      </p:sp>
      <p:sp>
        <p:nvSpPr>
          <p:cNvPr id="13" name="Freeform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6" name="Content Placeholder 5" descr="A close up of a logo&#10;&#10;Description generated with very high confidence">
            <a:extLst>
              <a:ext uri="{FF2B5EF4-FFF2-40B4-BE49-F238E27FC236}">
                <a16:creationId xmlns:a16="http://schemas.microsoft.com/office/drawing/2014/main" id="{3241B3F7-7CE6-4DB0-8FD6-B8563E7F100D}"/>
              </a:ext>
            </a:extLst>
          </p:cNvPr>
          <p:cNvPicPr>
            <a:picLocks noGrp="1" noChangeAspect="1"/>
          </p:cNvPicPr>
          <p:nvPr>
            <p:ph sz="half" idx="1"/>
          </p:nvPr>
        </p:nvPicPr>
        <p:blipFill>
          <a:blip r:embed="rId3"/>
          <a:stretch>
            <a:fillRect/>
          </a:stretch>
        </p:blipFill>
        <p:spPr>
          <a:xfrm>
            <a:off x="960438" y="2814638"/>
            <a:ext cx="2913062" cy="2913062"/>
          </a:xfrm>
          <a:prstGeom prst="roundRect">
            <a:avLst>
              <a:gd name="adj" fmla="val 3876"/>
            </a:avLst>
          </a:prstGeom>
          <a:ln>
            <a:solidFill>
              <a:schemeClr val="accent1"/>
            </a:solidFill>
          </a:ln>
          <a:effectLst/>
        </p:spPr>
      </p:pic>
      <p:sp>
        <p:nvSpPr>
          <p:cNvPr id="2" name="Title 1">
            <a:extLst>
              <a:ext uri="{FF2B5EF4-FFF2-40B4-BE49-F238E27FC236}">
                <a16:creationId xmlns:a16="http://schemas.microsoft.com/office/drawing/2014/main" id="{24372A51-E375-4CF2-9236-42EA76FE014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Amazon Web Services</a:t>
            </a:r>
          </a:p>
        </p:txBody>
      </p:sp>
      <p:sp>
        <p:nvSpPr>
          <p:cNvPr id="4" name="Content Placeholder 3">
            <a:extLst>
              <a:ext uri="{FF2B5EF4-FFF2-40B4-BE49-F238E27FC236}">
                <a16:creationId xmlns:a16="http://schemas.microsoft.com/office/drawing/2014/main" id="{BE581623-9DFA-4F20-9CDF-C4EEFFF300AA}"/>
              </a:ext>
            </a:extLst>
          </p:cNvPr>
          <p:cNvSpPr>
            <a:spLocks noGrp="1"/>
          </p:cNvSpPr>
          <p:nvPr>
            <p:ph sz="half" idx="2"/>
          </p:nvPr>
        </p:nvSpPr>
        <p:spPr>
          <a:xfrm>
            <a:off x="4330699" y="2413000"/>
            <a:ext cx="7052733" cy="3632200"/>
          </a:xfrm>
        </p:spPr>
        <p:txBody>
          <a:bodyPr vert="horz" lIns="91440" tIns="45720" rIns="91440" bIns="45720" rtlCol="0" anchor="ctr">
            <a:normAutofit/>
          </a:bodyPr>
          <a:lstStyle/>
          <a:p>
            <a:r>
              <a:rPr lang="en-US" dirty="0"/>
              <a:t>A platform for virtually every use case</a:t>
            </a:r>
          </a:p>
          <a:p>
            <a:r>
              <a:rPr lang="en-US" dirty="0"/>
              <a:t>Innovative Features being improved on day by day</a:t>
            </a:r>
          </a:p>
          <a:p>
            <a:r>
              <a:rPr lang="en-US" dirty="0"/>
              <a:t>Compliance and Governance guaranteed with Audibility features</a:t>
            </a:r>
          </a:p>
          <a:p>
            <a:r>
              <a:rPr lang="en-US" dirty="0"/>
              <a:t>IT infrastructure trusted by over a million customers</a:t>
            </a:r>
          </a:p>
        </p:txBody>
      </p:sp>
    </p:spTree>
    <p:extLst>
      <p:ext uri="{BB962C8B-B14F-4D97-AF65-F5344CB8AC3E}">
        <p14:creationId xmlns:p14="http://schemas.microsoft.com/office/powerpoint/2010/main" val="209531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1197-7E3F-4137-A380-979F6322084A}"/>
              </a:ext>
            </a:extLst>
          </p:cNvPr>
          <p:cNvSpPr>
            <a:spLocks noGrp="1"/>
          </p:cNvSpPr>
          <p:nvPr>
            <p:ph type="title"/>
          </p:nvPr>
        </p:nvSpPr>
        <p:spPr/>
        <p:txBody>
          <a:bodyPr/>
          <a:lstStyle/>
          <a:p>
            <a:r>
              <a:rPr lang="en-US" dirty="0"/>
              <a:t>Why Cloud Computing?</a:t>
            </a:r>
          </a:p>
        </p:txBody>
      </p:sp>
      <p:sp>
        <p:nvSpPr>
          <p:cNvPr id="3" name="Content Placeholder 2">
            <a:extLst>
              <a:ext uri="{FF2B5EF4-FFF2-40B4-BE49-F238E27FC236}">
                <a16:creationId xmlns:a16="http://schemas.microsoft.com/office/drawing/2014/main" id="{68FED9B4-C08F-43B4-B4DD-AC67365DD75E}"/>
              </a:ext>
            </a:extLst>
          </p:cNvPr>
          <p:cNvSpPr>
            <a:spLocks noGrp="1"/>
          </p:cNvSpPr>
          <p:nvPr>
            <p:ph idx="1"/>
          </p:nvPr>
        </p:nvSpPr>
        <p:spPr/>
        <p:txBody>
          <a:bodyPr/>
          <a:lstStyle/>
          <a:p>
            <a:r>
              <a:rPr lang="en-US" dirty="0"/>
              <a:t>Cloud Computing operates using a service-oriented model, which focuses on providing ‘services’ that customers can pick and choose from as needed</a:t>
            </a:r>
          </a:p>
          <a:p>
            <a:r>
              <a:rPr lang="en-US" dirty="0"/>
              <a:t>These services are as scalable as system cans be. With the huge data centers that these services provide, any system can be as large or as small as it needs to be</a:t>
            </a:r>
          </a:p>
          <a:p>
            <a:r>
              <a:rPr lang="en-US" dirty="0"/>
              <a:t>Server maintenance and technical support provided by these companies, meaning there is no hassle with hiring and managing your own maintenance team</a:t>
            </a:r>
          </a:p>
          <a:p>
            <a:r>
              <a:rPr lang="en-US" dirty="0"/>
              <a:t>Pricing is based on what you need, not what you might need</a:t>
            </a:r>
          </a:p>
        </p:txBody>
      </p:sp>
    </p:spTree>
    <p:extLst>
      <p:ext uri="{BB962C8B-B14F-4D97-AF65-F5344CB8AC3E}">
        <p14:creationId xmlns:p14="http://schemas.microsoft.com/office/powerpoint/2010/main" val="41599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B742-9817-4681-995B-43DD06E2EFAB}"/>
              </a:ext>
            </a:extLst>
          </p:cNvPr>
          <p:cNvSpPr>
            <a:spLocks noGrp="1"/>
          </p:cNvSpPr>
          <p:nvPr>
            <p:ph type="title"/>
          </p:nvPr>
        </p:nvSpPr>
        <p:spPr/>
        <p:txBody>
          <a:bodyPr/>
          <a:lstStyle/>
          <a:p>
            <a:r>
              <a:rPr lang="en-US" dirty="0"/>
              <a:t>Risks and Challenges</a:t>
            </a:r>
          </a:p>
        </p:txBody>
      </p:sp>
      <p:sp>
        <p:nvSpPr>
          <p:cNvPr id="3" name="Content Placeholder 2">
            <a:extLst>
              <a:ext uri="{FF2B5EF4-FFF2-40B4-BE49-F238E27FC236}">
                <a16:creationId xmlns:a16="http://schemas.microsoft.com/office/drawing/2014/main" id="{EC6EC7FF-A635-4740-8052-1635BE90AA9F}"/>
              </a:ext>
            </a:extLst>
          </p:cNvPr>
          <p:cNvSpPr>
            <a:spLocks noGrp="1"/>
          </p:cNvSpPr>
          <p:nvPr>
            <p:ph idx="1"/>
          </p:nvPr>
        </p:nvSpPr>
        <p:spPr/>
        <p:txBody>
          <a:bodyPr/>
          <a:lstStyle/>
          <a:p>
            <a:r>
              <a:rPr lang="en-US" dirty="0"/>
              <a:t>Cost: One of the main challenges with Cloud-Based systems is their reliance on businesses who offer their products at a high price </a:t>
            </a:r>
          </a:p>
          <a:p>
            <a:r>
              <a:rPr lang="en-US" dirty="0"/>
              <a:t>Due to its reliance on heavy data exchange, GUI based applications might have difficulty being implemented with Cloud services</a:t>
            </a:r>
          </a:p>
          <a:p>
            <a:r>
              <a:rPr lang="en-US" dirty="0"/>
              <a:t>Cloud services cannot provide asynchronous communication</a:t>
            </a:r>
          </a:p>
        </p:txBody>
      </p:sp>
    </p:spTree>
    <p:extLst>
      <p:ext uri="{BB962C8B-B14F-4D97-AF65-F5344CB8AC3E}">
        <p14:creationId xmlns:p14="http://schemas.microsoft.com/office/powerpoint/2010/main" val="26264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1456-6960-44E9-93F2-C3FF39248040}"/>
              </a:ext>
            </a:extLst>
          </p:cNvPr>
          <p:cNvSpPr>
            <a:spLocks noGrp="1"/>
          </p:cNvSpPr>
          <p:nvPr>
            <p:ph type="title"/>
          </p:nvPr>
        </p:nvSpPr>
        <p:spPr/>
        <p:txBody>
          <a:bodyPr/>
          <a:lstStyle/>
          <a:p>
            <a:r>
              <a:rPr lang="en-US" dirty="0"/>
              <a:t>The Benefits of Cloud Computing</a:t>
            </a:r>
          </a:p>
        </p:txBody>
      </p:sp>
      <p:sp>
        <p:nvSpPr>
          <p:cNvPr id="3" name="Text Placeholder 2">
            <a:extLst>
              <a:ext uri="{FF2B5EF4-FFF2-40B4-BE49-F238E27FC236}">
                <a16:creationId xmlns:a16="http://schemas.microsoft.com/office/drawing/2014/main" id="{321E76D1-5617-4F2F-9935-31697E615ACE}"/>
              </a:ext>
            </a:extLst>
          </p:cNvPr>
          <p:cNvSpPr>
            <a:spLocks noGrp="1"/>
          </p:cNvSpPr>
          <p:nvPr>
            <p:ph type="body" idx="1"/>
          </p:nvPr>
        </p:nvSpPr>
        <p:spPr>
          <a:xfrm>
            <a:off x="853190" y="4443680"/>
            <a:ext cx="5891636" cy="968379"/>
          </a:xfrm>
        </p:spPr>
        <p:txBody>
          <a:bodyPr/>
          <a:lstStyle/>
          <a:p>
            <a:r>
              <a:rPr lang="en-US" dirty="0"/>
              <a:t>While Cloud Computing might have a few risks, they are heavily outweighed by its overwhelmingly powerful benefits</a:t>
            </a:r>
          </a:p>
        </p:txBody>
      </p:sp>
      <p:sp>
        <p:nvSpPr>
          <p:cNvPr id="4" name="Text Placeholder 3">
            <a:extLst>
              <a:ext uri="{FF2B5EF4-FFF2-40B4-BE49-F238E27FC236}">
                <a16:creationId xmlns:a16="http://schemas.microsoft.com/office/drawing/2014/main" id="{013A2553-77D2-42C1-B66C-C874871C6FA9}"/>
              </a:ext>
            </a:extLst>
          </p:cNvPr>
          <p:cNvSpPr>
            <a:spLocks noGrp="1"/>
          </p:cNvSpPr>
          <p:nvPr>
            <p:ph type="body" sz="quarter" idx="16"/>
          </p:nvPr>
        </p:nvSpPr>
        <p:spPr/>
        <p:txBody>
          <a:bodyPr anchor="ctr"/>
          <a:lstStyle/>
          <a:p>
            <a:pPr marL="285750" indent="-285750">
              <a:buFont typeface="Courier New" panose="02070309020205020404" pitchFamily="49" charset="0"/>
              <a:buChar char="o"/>
            </a:pPr>
            <a:r>
              <a:rPr lang="en-US" dirty="0"/>
              <a:t>Pick and Choose the right services for your system</a:t>
            </a:r>
          </a:p>
          <a:p>
            <a:pPr marL="285750" indent="-285750">
              <a:buFont typeface="Courier New" panose="02070309020205020404" pitchFamily="49" charset="0"/>
              <a:buChar char="o"/>
            </a:pPr>
            <a:r>
              <a:rPr lang="en-US" dirty="0"/>
              <a:t>No Down-Time and Guaranteed 24/7 Technical Support</a:t>
            </a:r>
          </a:p>
          <a:p>
            <a:pPr marL="285750" indent="-285750">
              <a:buFont typeface="Courier New" panose="02070309020205020404" pitchFamily="49" charset="0"/>
              <a:buChar char="o"/>
            </a:pPr>
            <a:r>
              <a:rPr lang="en-US" dirty="0"/>
              <a:t>Quick Development Cycle for applications and systems</a:t>
            </a:r>
          </a:p>
          <a:p>
            <a:pPr marL="285750" indent="-285750">
              <a:buFont typeface="Courier New" panose="02070309020205020404" pitchFamily="49" charset="0"/>
              <a:buChar char="o"/>
            </a:pPr>
            <a:r>
              <a:rPr lang="en-US" dirty="0"/>
              <a:t>Modular, allowing parts of the system to be updated without having to change the entire system</a:t>
            </a:r>
          </a:p>
        </p:txBody>
      </p:sp>
    </p:spTree>
    <p:extLst>
      <p:ext uri="{BB962C8B-B14F-4D97-AF65-F5344CB8AC3E}">
        <p14:creationId xmlns:p14="http://schemas.microsoft.com/office/powerpoint/2010/main" val="244718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0AD3-7AF8-4DFD-A6DB-596189E43456}"/>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3AEB0E14-F747-4D90-820C-6E9EECE13441}"/>
              </a:ext>
            </a:extLst>
          </p:cNvPr>
          <p:cNvSpPr>
            <a:spLocks noGrp="1"/>
          </p:cNvSpPr>
          <p:nvPr>
            <p:ph idx="1"/>
          </p:nvPr>
        </p:nvSpPr>
        <p:spPr/>
        <p:txBody>
          <a:bodyPr/>
          <a:lstStyle/>
          <a:p>
            <a:r>
              <a:rPr lang="en-US" dirty="0"/>
              <a:t>The rise of Cloud Computing has ushered in a new era of information availability</a:t>
            </a:r>
          </a:p>
          <a:p>
            <a:r>
              <a:rPr lang="en-US" dirty="0"/>
              <a:t>Cloud Computing’s pricing cannot be beat, especially when compared to the price of purchasing on managing your own servers</a:t>
            </a:r>
          </a:p>
          <a:p>
            <a:r>
              <a:rPr lang="en-US" dirty="0"/>
              <a:t>Many of the world’s largest internet based companies run on these services, including names like Netflix, DOW Jones, and Adobe</a:t>
            </a:r>
          </a:p>
          <a:p>
            <a:r>
              <a:rPr lang="en-US" dirty="0"/>
              <a:t>Cloud-based systems are easy to update, with updates going out instantly to all platforms, and maintenance made easy with modular services</a:t>
            </a:r>
          </a:p>
        </p:txBody>
      </p:sp>
    </p:spTree>
    <p:extLst>
      <p:ext uri="{BB962C8B-B14F-4D97-AF65-F5344CB8AC3E}">
        <p14:creationId xmlns:p14="http://schemas.microsoft.com/office/powerpoint/2010/main" val="436032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112</TotalTime>
  <Words>986</Words>
  <Application>Microsoft Office PowerPoint</Application>
  <PresentationFormat>Widescreen</PresentationFormat>
  <Paragraphs>74</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Courier New</vt:lpstr>
      <vt:lpstr>Wingdings 2</vt:lpstr>
      <vt:lpstr>Quotable</vt:lpstr>
      <vt:lpstr>Moving to Cloud Computing</vt:lpstr>
      <vt:lpstr>Your Current System: </vt:lpstr>
      <vt:lpstr>Cloud-Based System:</vt:lpstr>
      <vt:lpstr>Microsoft’s Azure Cloud Services</vt:lpstr>
      <vt:lpstr>Amazon Web Services</vt:lpstr>
      <vt:lpstr>Why Cloud Computing?</vt:lpstr>
      <vt:lpstr>Risks and Challenges</vt:lpstr>
      <vt:lpstr>The Benefits of Cloud Computing</vt:lpstr>
      <vt:lpstr>Final Thoughts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to Cloud Computing</dc:title>
  <dc:creator>Tyler Smith</dc:creator>
  <cp:lastModifiedBy>Tyler Smith</cp:lastModifiedBy>
  <cp:revision>11</cp:revision>
  <dcterms:created xsi:type="dcterms:W3CDTF">2017-07-10T18:25:21Z</dcterms:created>
  <dcterms:modified xsi:type="dcterms:W3CDTF">2017-07-10T20:17:44Z</dcterms:modified>
</cp:coreProperties>
</file>