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08" r:id="rId2"/>
    <p:sldId id="420" r:id="rId3"/>
    <p:sldId id="415" r:id="rId4"/>
    <p:sldId id="449" r:id="rId5"/>
    <p:sldId id="421" r:id="rId6"/>
    <p:sldId id="422" r:id="rId7"/>
    <p:sldId id="423" r:id="rId8"/>
    <p:sldId id="424" r:id="rId9"/>
    <p:sldId id="429" r:id="rId10"/>
    <p:sldId id="431" r:id="rId11"/>
    <p:sldId id="432" r:id="rId12"/>
    <p:sldId id="425" r:id="rId13"/>
    <p:sldId id="412" r:id="rId14"/>
    <p:sldId id="411" r:id="rId15"/>
    <p:sldId id="434" r:id="rId16"/>
    <p:sldId id="413" r:id="rId17"/>
    <p:sldId id="435" r:id="rId18"/>
    <p:sldId id="436" r:id="rId19"/>
    <p:sldId id="426" r:id="rId20"/>
    <p:sldId id="438" r:id="rId21"/>
    <p:sldId id="437" r:id="rId22"/>
    <p:sldId id="416" r:id="rId23"/>
    <p:sldId id="427" r:id="rId24"/>
    <p:sldId id="448" r:id="rId25"/>
    <p:sldId id="440" r:id="rId26"/>
    <p:sldId id="445" r:id="rId27"/>
    <p:sldId id="442" r:id="rId28"/>
    <p:sldId id="446" r:id="rId29"/>
    <p:sldId id="443" r:id="rId30"/>
    <p:sldId id="447" r:id="rId31"/>
    <p:sldId id="444" r:id="rId32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4">
          <p15:clr>
            <a:srgbClr val="A4A3A4"/>
          </p15:clr>
        </p15:guide>
        <p15:guide id="2" pos="28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99"/>
    <a:srgbClr val="FFFF99"/>
    <a:srgbClr val="CBCBCB"/>
    <a:srgbClr val="FF3300"/>
    <a:srgbClr val="66CCFF"/>
    <a:srgbClr val="CCE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 autoAdjust="0"/>
    <p:restoredTop sz="89537" autoAdjust="0"/>
  </p:normalViewPr>
  <p:slideViewPr>
    <p:cSldViewPr>
      <p:cViewPr varScale="1">
        <p:scale>
          <a:sx n="110" d="100"/>
          <a:sy n="110" d="100"/>
        </p:scale>
        <p:origin x="192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4" d="100"/>
          <a:sy n="34" d="100"/>
        </p:scale>
        <p:origin x="-1497" y="-397"/>
      </p:cViewPr>
      <p:guideLst>
        <p:guide orient="horz" pos="2174"/>
        <p:guide pos="283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30163"/>
            <a:ext cx="299402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2994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FFC92E98-E632-4176-B4BF-3596FD775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75" y="8866188"/>
            <a:ext cx="2994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75" y="-30163"/>
            <a:ext cx="299402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1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3388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algn="l" defTabSz="946150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706438"/>
            <a:ext cx="4627563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3" tIns="49206" rIns="92063" bIns="492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34438"/>
            <a:ext cx="29733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algn="l" defTabSz="946150" eaLnBrk="0" hangingPunct="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4438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000" i="1"/>
            </a:lvl1pPr>
          </a:lstStyle>
          <a:p>
            <a:pPr>
              <a:defRPr/>
            </a:pPr>
            <a:fld id="{D74699E5-4113-4BB7-A346-CF80B12EA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9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858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69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151159-02CE-4CBB-B7C3-2563443E0431}" type="slidenum">
              <a:rPr lang="en-US" altLang="en-US" sz="1000" smtClean="0"/>
              <a:pPr/>
              <a:t>1</a:t>
            </a:fld>
            <a:endParaRPr lang="en-US" altLang="en-US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65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736E31-CCB1-499F-A433-45C15FC21473}" type="slidenum">
              <a:rPr lang="en-US" altLang="en-US" sz="1000" smtClean="0"/>
              <a:pPr/>
              <a:t>10</a:t>
            </a:fld>
            <a:endParaRPr lang="en-US" altLang="en-US" sz="10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472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736E31-CCB1-499F-A433-45C15FC21473}" type="slidenum">
              <a:rPr lang="en-US" altLang="en-US" sz="1000" smtClean="0"/>
              <a:pPr/>
              <a:t>11</a:t>
            </a:fld>
            <a:endParaRPr lang="en-US" altLang="en-US" sz="10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76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2BFE70-A863-4ECC-946F-FD9514AD2433}" type="slidenum">
              <a:rPr lang="en-US" altLang="en-US" sz="1000" smtClean="0"/>
              <a:pPr/>
              <a:t>12</a:t>
            </a:fld>
            <a:endParaRPr lang="en-US" altLang="en-US" sz="10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61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94D055-3322-4666-AED9-1BBC9A523381}" type="slidenum">
              <a:rPr lang="en-US" altLang="en-US" sz="1000" smtClean="0"/>
              <a:pPr/>
              <a:t>13</a:t>
            </a:fld>
            <a:endParaRPr lang="en-US" altLang="en-US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12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BC0A66-11FB-489F-8E05-604EA9795697}" type="slidenum">
              <a:rPr lang="en-US" altLang="en-US" sz="1000" smtClean="0"/>
              <a:pPr/>
              <a:t>14</a:t>
            </a:fld>
            <a:endParaRPr lang="en-US" altLang="en-US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84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C8CC74-A1C1-4AFC-9FF5-80D866C43E33}" type="slidenum">
              <a:rPr lang="en-US" altLang="en-US" sz="1000" smtClean="0"/>
              <a:pPr/>
              <a:t>15</a:t>
            </a:fld>
            <a:endParaRPr lang="en-US" altLang="en-US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466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C8CC74-A1C1-4AFC-9FF5-80D866C43E33}" type="slidenum">
              <a:rPr lang="en-US" altLang="en-US" sz="1000" smtClean="0"/>
              <a:pPr/>
              <a:t>16</a:t>
            </a:fld>
            <a:endParaRPr lang="en-US" altLang="en-US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089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C8CC74-A1C1-4AFC-9FF5-80D866C43E33}" type="slidenum">
              <a:rPr lang="en-US" altLang="en-US" sz="1000" smtClean="0"/>
              <a:pPr/>
              <a:t>17</a:t>
            </a:fld>
            <a:endParaRPr lang="en-US" altLang="en-US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75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C8CC74-A1C1-4AFC-9FF5-80D866C43E33}" type="slidenum">
              <a:rPr lang="en-US" altLang="en-US" sz="1000" smtClean="0"/>
              <a:pPr/>
              <a:t>18</a:t>
            </a:fld>
            <a:endParaRPr lang="en-US" altLang="en-US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5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8CD25C-E4A7-439F-B460-CF954C50549B}" type="slidenum">
              <a:rPr lang="en-US" altLang="en-US" sz="1000" smtClean="0"/>
              <a:pPr/>
              <a:t>19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99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C4B87C-F5F8-4D69-B04A-551AE3D3534E}" type="slidenum">
              <a:rPr lang="en-US" altLang="en-US" sz="1000" smtClean="0"/>
              <a:pPr/>
              <a:t>2</a:t>
            </a:fld>
            <a:endParaRPr lang="en-US" altLang="en-US" sz="10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103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44469AAB-4F2D-4D44-B111-A544EEAC0F07}" type="slidenum">
              <a:rPr lang="en-US" altLang="en-US" sz="1000" smtClean="0"/>
              <a:pPr>
                <a:spcBef>
                  <a:spcPct val="0"/>
                </a:spcBef>
                <a:defRPr/>
              </a:pPr>
              <a:t>20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3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8CD25C-E4A7-439F-B460-CF954C50549B}" type="slidenum">
              <a:rPr lang="en-US" altLang="en-US" sz="1000" smtClean="0"/>
              <a:pPr/>
              <a:t>21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848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194AB-B2C7-4835-AABF-062F8A127B69}" type="slidenum">
              <a:rPr lang="en-US" altLang="en-US" sz="1000" smtClean="0"/>
              <a:pPr/>
              <a:t>22</a:t>
            </a:fld>
            <a:endParaRPr lang="en-US" altLang="en-US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837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954596-8C16-4FFB-B538-1F4B4F6A826E}" type="slidenum">
              <a:rPr lang="en-US" altLang="en-US" sz="1000" smtClean="0"/>
              <a:pPr/>
              <a:t>23</a:t>
            </a:fld>
            <a:endParaRPr lang="en-US" altLang="en-US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09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2BFE70-A863-4ECC-946F-FD9514AD2433}" type="slidenum">
              <a:rPr lang="en-US" altLang="en-US" sz="1000" smtClean="0"/>
              <a:pPr/>
              <a:t>24</a:t>
            </a:fld>
            <a:endParaRPr lang="en-US" altLang="en-US" sz="10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453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954596-8C16-4FFB-B538-1F4B4F6A826E}" type="slidenum">
              <a:rPr lang="en-US" altLang="en-US" sz="1000" smtClean="0"/>
              <a:pPr/>
              <a:t>25</a:t>
            </a:fld>
            <a:endParaRPr lang="en-US" altLang="en-US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542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194AB-B2C7-4835-AABF-062F8A127B69}" type="slidenum">
              <a:rPr lang="en-US" altLang="en-US" sz="1000" smtClean="0"/>
              <a:pPr/>
              <a:t>26</a:t>
            </a:fld>
            <a:endParaRPr lang="en-US" altLang="en-US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45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954596-8C16-4FFB-B538-1F4B4F6A826E}" type="slidenum">
              <a:rPr lang="en-US" altLang="en-US" sz="1000" smtClean="0"/>
              <a:pPr/>
              <a:t>27</a:t>
            </a:fld>
            <a:endParaRPr lang="en-US" altLang="en-US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24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194AB-B2C7-4835-AABF-062F8A127B69}" type="slidenum">
              <a:rPr lang="en-US" altLang="en-US" sz="1000" smtClean="0"/>
              <a:pPr/>
              <a:t>28</a:t>
            </a:fld>
            <a:endParaRPr lang="en-US" altLang="en-US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333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954596-8C16-4FFB-B538-1F4B4F6A826E}" type="slidenum">
              <a:rPr lang="en-US" altLang="en-US" sz="1000" smtClean="0"/>
              <a:pPr/>
              <a:t>29</a:t>
            </a:fld>
            <a:endParaRPr lang="en-US" altLang="en-US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9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E034D4-0E1C-41A4-B6C4-ADA6C51114E0}" type="slidenum">
              <a:rPr lang="en-US" altLang="en-US" sz="1000" smtClean="0"/>
              <a:pPr/>
              <a:t>3</a:t>
            </a:fld>
            <a:endParaRPr lang="en-US" altLang="en-US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72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194AB-B2C7-4835-AABF-062F8A127B69}" type="slidenum">
              <a:rPr lang="en-US" altLang="en-US" sz="1000" smtClean="0"/>
              <a:pPr/>
              <a:t>30</a:t>
            </a:fld>
            <a:endParaRPr lang="en-US" altLang="en-US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082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954596-8C16-4FFB-B538-1F4B4F6A826E}" type="slidenum">
              <a:rPr lang="en-US" altLang="en-US" sz="1000" smtClean="0"/>
              <a:pPr/>
              <a:t>31</a:t>
            </a:fld>
            <a:endParaRPr lang="en-US" altLang="en-US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8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E034D4-0E1C-41A4-B6C4-ADA6C51114E0}" type="slidenum">
              <a:rPr lang="en-US" altLang="en-US" sz="1000" smtClean="0"/>
              <a:pPr/>
              <a:t>4</a:t>
            </a:fld>
            <a:endParaRPr lang="en-US" altLang="en-US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31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559B52-9C37-4856-B01F-70AF156B2119}" type="slidenum">
              <a:rPr lang="en-US" altLang="en-US" sz="1000" smtClean="0"/>
              <a:pPr/>
              <a:t>5</a:t>
            </a:fld>
            <a:endParaRPr lang="en-US" altLang="en-US" sz="10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832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5CE34E-97FC-4A74-9436-DC1DC2CAD77E}" type="slidenum">
              <a:rPr lang="en-US" altLang="en-US" sz="1000" smtClean="0"/>
              <a:pPr/>
              <a:t>6</a:t>
            </a:fld>
            <a:endParaRPr lang="en-US" altLang="en-US" sz="10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37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FB8546-4A66-494C-B2B6-61445BB76BFA}" type="slidenum">
              <a:rPr lang="en-US" altLang="en-US" sz="1000" smtClean="0"/>
              <a:pPr/>
              <a:t>7</a:t>
            </a:fld>
            <a:endParaRPr lang="en-US" altLang="en-US" sz="10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129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736E31-CCB1-499F-A433-45C15FC21473}" type="slidenum">
              <a:rPr lang="en-US" altLang="en-US" sz="1000" smtClean="0"/>
              <a:pPr/>
              <a:t>8</a:t>
            </a:fld>
            <a:endParaRPr lang="en-US" altLang="en-US" sz="10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78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736E31-CCB1-499F-A433-45C15FC21473}" type="slidenum">
              <a:rPr lang="en-US" altLang="en-US" sz="1000" smtClean="0"/>
              <a:pPr/>
              <a:t>9</a:t>
            </a:fld>
            <a:endParaRPr lang="en-US" altLang="en-US" sz="10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8025"/>
            <a:ext cx="4627562" cy="34702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51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5256213"/>
            <a:ext cx="6400800" cy="5048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65338"/>
            <a:ext cx="7772400" cy="272256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7413" y="6742113"/>
            <a:ext cx="1905000" cy="1143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D0C5ECA5-A6A6-4E89-9D42-175BE1653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xfrm>
            <a:off x="0" y="6742113"/>
            <a:ext cx="1905000" cy="114300"/>
          </a:xfrm>
        </p:spPr>
        <p:txBody>
          <a:bodyPr/>
          <a:lstStyle>
            <a:lvl1pPr eaLnBrk="0" hangingPunct="0">
              <a:defRPr>
                <a:latin typeface="+mn-lt"/>
              </a:defRPr>
            </a:lvl1pPr>
          </a:lstStyle>
          <a:p>
            <a:pPr>
              <a:defRPr/>
            </a:pPr>
            <a:fld id="{CCE5F61A-C564-4BEB-A1D8-59EE1F0095B9}" type="datetime1">
              <a:rPr lang="en-US"/>
              <a:pPr>
                <a:defRPr/>
              </a:pPr>
              <a:t>1/26/20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2067B-AD15-4F6B-B153-D2D4C0745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41838-B65C-4C4F-ABCF-9012E38C9801}" type="datetime1">
              <a:rPr lang="en-US"/>
              <a:pPr>
                <a:defRPr/>
              </a:pPr>
              <a:t>1/26/20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73025"/>
            <a:ext cx="2095500" cy="5507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3025"/>
            <a:ext cx="6134100" cy="5507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63E33-949D-46A1-A5E9-D9664BC73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AD5D2-8533-4CCD-9338-080A77F889E5}" type="datetime1">
              <a:rPr lang="en-US"/>
              <a:pPr>
                <a:defRPr/>
              </a:pPr>
              <a:t>1/26/20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0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3025"/>
            <a:ext cx="7772400" cy="908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84288"/>
            <a:ext cx="3810000" cy="4295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4288"/>
            <a:ext cx="3810000" cy="4295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127DC-EAE5-4C6B-9C6C-555E86830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25CA7-314D-4517-A9FC-394653093A66}" type="datetime1">
              <a:rPr lang="en-US"/>
              <a:pPr>
                <a:defRPr/>
              </a:pPr>
              <a:t>1/26/20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34D86-CCC9-4840-A1D5-691AC5D20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8DF50-2B1C-414C-BB01-498893810AC0}" type="datetime1">
              <a:rPr lang="en-US"/>
              <a:pPr>
                <a:defRPr/>
              </a:pPr>
              <a:t>1/26/20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3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66F06-34A2-4E33-B0EE-7DE12036C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63D88-3F80-4D9F-8344-2EE7633993E1}" type="datetime1">
              <a:rPr lang="en-US"/>
              <a:pPr>
                <a:defRPr/>
              </a:pPr>
              <a:t>1/26/20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84288"/>
            <a:ext cx="3810000" cy="429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4288"/>
            <a:ext cx="3810000" cy="429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8780C-F865-4AE1-8E62-3D0908EAF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6E9D0-B3BC-410B-93DF-AB6C31E69E50}" type="datetime1">
              <a:rPr lang="en-US"/>
              <a:pPr>
                <a:defRPr/>
              </a:pPr>
              <a:t>1/26/20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3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5DCEF-73B8-4A06-BAF7-5C4B700C8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59E6B-516A-4473-8B4B-EFFFA8C22D59}" type="datetime1">
              <a:rPr lang="en-US"/>
              <a:pPr>
                <a:defRPr/>
              </a:pPr>
              <a:t>1/26/20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4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EEBA5-89E6-4DE8-9677-6E7A750D0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E5521-9948-4747-8409-CFFF7D670A25}" type="datetime1">
              <a:rPr lang="en-US"/>
              <a:pPr>
                <a:defRPr/>
              </a:pPr>
              <a:t>1/26/20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A0087-6F83-4AE9-AD94-01BB36478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A2514-11C0-48C6-B8B1-3CA57CA550BC}" type="datetime1">
              <a:rPr lang="en-US"/>
              <a:pPr>
                <a:defRPr/>
              </a:pPr>
              <a:t>1/26/20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3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C5AEE-6B92-4720-A9FB-01C702154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FE7B6-63C1-4F88-9C97-53F7BAF42852}" type="datetime1">
              <a:rPr lang="en-US"/>
              <a:pPr>
                <a:defRPr/>
              </a:pPr>
              <a:t>1/26/20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0A877-9DDD-46D3-AE39-E75D6D97F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DDDA0-251E-4BC1-96AD-B39134910F2A}" type="datetime1">
              <a:rPr lang="en-US"/>
              <a:pPr>
                <a:defRPr/>
              </a:pPr>
              <a:t>1/26/20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73025"/>
            <a:ext cx="77724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84288"/>
            <a:ext cx="77724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742113"/>
            <a:ext cx="28956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7413" y="6638925"/>
            <a:ext cx="19050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2610CA90-22DC-4385-8EA0-AFF1B3761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12700" y="977900"/>
            <a:ext cx="9104313" cy="0"/>
          </a:xfrm>
          <a:prstGeom prst="line">
            <a:avLst/>
          </a:prstGeom>
          <a:noFill/>
          <a:ln w="47625" cmpd="thinThick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7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"/>
            <a:ext cx="9652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60583E7D-C099-4D47-98DB-BD9395CCBF3B}" type="datetime1">
              <a:rPr lang="en-US"/>
              <a:pPr>
                <a:defRPr/>
              </a:pPr>
              <a:t>1/26/20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B5468A-F819-44D3-9410-159797FB30FD}" type="slidenum">
              <a:rPr lang="en-US" altLang="en-US" sz="1400" smtClean="0"/>
              <a:pPr/>
              <a:t>1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Design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Two Approaches (Techniques) to Database Design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Data Modeling </a:t>
            </a:r>
          </a:p>
          <a:p>
            <a:pPr marL="1257300" lvl="2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A conceptual picture of your database</a:t>
            </a:r>
          </a:p>
          <a:p>
            <a:pPr marL="1257300" lvl="2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Drawn with a computer-based tool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Normalization</a:t>
            </a:r>
          </a:p>
          <a:p>
            <a:pPr marL="1257300" lvl="2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A method of cleaning up and organizing your data</a:t>
            </a:r>
          </a:p>
          <a:p>
            <a:pPr marL="1257300" lvl="2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Structures the data to fit the RELATIONAL MODEL</a:t>
            </a:r>
          </a:p>
          <a:p>
            <a:pPr marL="1257300" lvl="2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A set of rules you apply to the data to clean up the data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710503-16C6-4279-B72E-ABC8F65C1282}" type="slidenum">
              <a:rPr lang="en-US" altLang="en-US" sz="1400" smtClean="0"/>
              <a:pPr/>
              <a:t>10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Anomalies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>
                <a:cs typeface="Times New Roman" pitchFamily="18" charset="0"/>
              </a:rPr>
              <a:t>Redundancy – storing a piece of data more than once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>
                <a:cs typeface="Times New Roman" pitchFamily="18" charset="0"/>
              </a:rPr>
              <a:t>Update/Delete errors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dirty="0"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9" y="3352800"/>
            <a:ext cx="8740931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8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710503-16C6-4279-B72E-ABC8F65C1282}" type="slidenum">
              <a:rPr lang="en-US" altLang="en-US" sz="1400" smtClean="0"/>
              <a:pPr/>
              <a:t>11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 dirty="0">
                <a:cs typeface="Times New Roman" pitchFamily="18" charset="0"/>
              </a:rPr>
              <a:t>Decomposing this relation into two removes the anomalies</a:t>
            </a:r>
            <a:endParaRPr lang="en-US" sz="1800" dirty="0"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dirty="0"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162800" cy="529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21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E2D6A6-73D3-473C-A320-C4322B8D7394}" type="slidenum">
              <a:rPr lang="en-US" altLang="en-US" sz="1400" smtClean="0"/>
              <a:pPr/>
              <a:t>12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Normalization Step-by-Step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First Normal Form 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sz="2600" dirty="0">
                <a:cs typeface="Times New Roman" pitchFamily="18" charset="0"/>
              </a:rPr>
              <a:t>Remove any multi-valued cells and/or any rows requiring a specific sequence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Second Normal Form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sz="2600" dirty="0">
                <a:cs typeface="Times New Roman" pitchFamily="18" charset="0"/>
              </a:rPr>
              <a:t>For entities with concatenated keys, make sure that all attributes are dependent on the full key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Third Normal Form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sz="2600" dirty="0">
                <a:cs typeface="Times New Roman" pitchFamily="18" charset="0"/>
              </a:rPr>
              <a:t>Make sure that no attributes are dependent on any other non-key attributes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Fourth Normal Form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sz="2600" dirty="0">
                <a:cs typeface="Times New Roman" pitchFamily="18" charset="0"/>
              </a:rPr>
              <a:t>Eliminate multi-value dependencies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3200" dirty="0"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3200" dirty="0"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1600" dirty="0"/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4C9584-F816-4BAD-BA70-4E7060613CA7}" type="slidenum">
              <a:rPr lang="en-US" altLang="en-US" sz="1400" smtClean="0"/>
              <a:pPr/>
              <a:t>13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First Normal Form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Remove Repeating Groups of attributes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Put repeating attributes into a new relation </a:t>
            </a:r>
          </a:p>
          <a:p>
            <a:pPr marL="1276350" lvl="2" indent="-4191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400" dirty="0">
                <a:cs typeface="Times New Roman" pitchFamily="18" charset="0"/>
              </a:rPr>
              <a:t>Create a key for the new relation</a:t>
            </a:r>
          </a:p>
          <a:p>
            <a:pPr marL="1581150" lvl="3" indent="-3810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400" dirty="0">
                <a:cs typeface="Times New Roman" pitchFamily="18" charset="0"/>
              </a:rPr>
              <a:t>Probably a Concatenated key </a:t>
            </a:r>
          </a:p>
          <a:p>
            <a:pPr marL="1581150" lvl="3" indent="-3810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400" dirty="0">
                <a:cs typeface="Times New Roman" pitchFamily="18" charset="0"/>
              </a:rPr>
              <a:t>The key of the Original relation + an identifier for each occurrence of the Repeating Group of attributes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4B6487-DF77-4806-A2B8-BCDEE6759343}" type="slidenum">
              <a:rPr lang="en-US" altLang="en-US" sz="1400" smtClean="0"/>
              <a:pPr/>
              <a:t>14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Second Normal Form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Every non-key attribute is functionally dependent on the entire primary key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Only meaningful when there is a concatenated key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Create a new relation </a:t>
            </a:r>
          </a:p>
          <a:p>
            <a:pPr marL="1276350" lvl="2" indent="-4191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Create a key for the new relation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Migrate only the dependent columns to the new relation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BED05B-EEBE-4721-BB06-1769C15F01DB}" type="slidenum">
              <a:rPr lang="en-US" altLang="en-US" sz="1400" smtClean="0"/>
              <a:pPr/>
              <a:t>15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>
                <a:cs typeface="Times New Roman" pitchFamily="18" charset="0"/>
              </a:rPr>
              <a:t>Third Normal Form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>
                <a:cs typeface="Times New Roman" pitchFamily="18" charset="0"/>
              </a:rPr>
              <a:t>No non-key attributes are dependent on any other non-key attributes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>
                <a:cs typeface="Times New Roman" pitchFamily="18" charset="0"/>
              </a:rPr>
              <a:t>Create a new relation </a:t>
            </a:r>
          </a:p>
          <a:p>
            <a:pPr marL="1276350" lvl="2" indent="-4191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>
                <a:cs typeface="Times New Roman" pitchFamily="18" charset="0"/>
              </a:rPr>
              <a:t>Create a key for the new relation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>
                <a:cs typeface="Times New Roman" pitchFamily="18" charset="0"/>
              </a:rPr>
              <a:t>Migrate only the dependent columns to the new relation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9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BED05B-EEBE-4721-BB06-1769C15F01DB}" type="slidenum">
              <a:rPr lang="en-US" altLang="en-US" sz="1400" smtClean="0"/>
              <a:pPr/>
              <a:t>16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Fourth Normal Form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A multi-valued dependency is this:</a:t>
            </a:r>
          </a:p>
          <a:p>
            <a:pPr marL="1257300" lvl="2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Multiple independent attributes are dependent on the same determinant</a:t>
            </a:r>
          </a:p>
          <a:p>
            <a:pPr marL="1257300" lvl="2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Example: </a:t>
            </a:r>
          </a:p>
          <a:p>
            <a:pPr marL="1600200" lvl="3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One Customer may have multiple “contacts” of </a:t>
            </a:r>
            <a:r>
              <a:rPr lang="en-US" altLang="en-US">
                <a:cs typeface="Times New Roman" pitchFamily="18" charset="0"/>
              </a:rPr>
              <a:t>different “types” </a:t>
            </a:r>
            <a:endParaRPr lang="en-US" altLang="en-US" dirty="0">
              <a:cs typeface="Times New Roman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BED05B-EEBE-4721-BB06-1769C15F01DB}" type="slidenum">
              <a:rPr lang="en-US" altLang="en-US" sz="1400" smtClean="0"/>
              <a:pPr/>
              <a:t>17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Multivalued Dependency example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cs typeface="Times New Roman" pitchFamily="18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5962"/>
            <a:ext cx="383602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3600"/>
            <a:ext cx="4495800" cy="368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56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BED05B-EEBE-4721-BB06-1769C15F01DB}" type="slidenum">
              <a:rPr lang="en-US" altLang="en-US" sz="1400" smtClean="0"/>
              <a:pPr/>
              <a:t>18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dirty="0"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cs typeface="Times New Roman" pitchFamily="18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383602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81100"/>
            <a:ext cx="4953000" cy="40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112395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kern="0" dirty="0">
              <a:cs typeface="Times New Roman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kern="0" dirty="0">
              <a:cs typeface="Times New Roman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kern="0" dirty="0">
              <a:cs typeface="Times New Roman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kern="0" dirty="0">
              <a:cs typeface="Times New Roman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kern="0" dirty="0">
              <a:cs typeface="Times New Roman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kern="0" dirty="0">
              <a:cs typeface="Times New Roman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kern="0" dirty="0">
              <a:cs typeface="Times New Roman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kern="0" dirty="0">
                <a:cs typeface="Times New Roman" pitchFamily="18" charset="0"/>
              </a:rPr>
              <a:t>Introduces anomalies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kern="0" dirty="0">
                <a:cs typeface="Times New Roman" pitchFamily="18" charset="0"/>
              </a:rPr>
              <a:t>Major and Sport both are FD on </a:t>
            </a:r>
            <a:r>
              <a:rPr lang="en-US" altLang="en-US" kern="0" dirty="0" err="1">
                <a:cs typeface="Times New Roman" pitchFamily="18" charset="0"/>
              </a:rPr>
              <a:t>Student_Name</a:t>
            </a:r>
            <a:r>
              <a:rPr lang="en-US" altLang="en-US" kern="0" dirty="0">
                <a:cs typeface="Times New Roman" pitchFamily="18" charset="0"/>
              </a:rPr>
              <a:t>, but are independent of each other. 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8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434E67-980F-41AF-80CE-DEFE9D479F6B}" type="slidenum">
              <a:rPr lang="en-US" altLang="en-US" sz="1400" smtClean="0"/>
              <a:pPr/>
              <a:t>19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b="0" dirty="0">
                <a:cs typeface="Times New Roman" pitchFamily="18" charset="0"/>
              </a:rPr>
              <a:t>Let’s work through some examples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0" dirty="0">
                <a:cs typeface="Times New Roman" pitchFamily="18" charset="0"/>
              </a:rPr>
              <a:t>As you are designing a database, you must define your clients’ DATA REQUIREMENTS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0" dirty="0">
                <a:cs typeface="Times New Roman" pitchFamily="18" charset="0"/>
              </a:rPr>
              <a:t>During interviews, Clients often refer you to their existing reports, spreadsheets, screens, etc.  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0" dirty="0">
                <a:cs typeface="Times New Roman" pitchFamily="18" charset="0"/>
              </a:rPr>
              <a:t>So, let’s think about FDs visible in this data</a:t>
            </a:r>
          </a:p>
          <a:p>
            <a:pPr marL="85725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Think about Primary Keys</a:t>
            </a:r>
          </a:p>
          <a:p>
            <a:pPr marL="85725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0" dirty="0">
                <a:cs typeface="Times New Roman" pitchFamily="18" charset="0"/>
              </a:rPr>
              <a:t>Determine which attributes are dependent on which primary keys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05369B-8E80-4D81-B009-613273E80E86}" type="slidenum">
              <a:rPr lang="en-US" altLang="en-US" sz="1400" smtClean="0"/>
              <a:pPr/>
              <a:t>2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Design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>
                <a:cs typeface="Times New Roman" pitchFamily="18" charset="0"/>
              </a:rPr>
              <a:t>Best Approach 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>
                <a:cs typeface="Times New Roman" pitchFamily="18" charset="0"/>
              </a:rPr>
              <a:t>Combine the Two</a:t>
            </a:r>
          </a:p>
          <a:p>
            <a:pPr marL="1257300" lvl="2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>
                <a:cs typeface="Times New Roman" pitchFamily="18" charset="0"/>
              </a:rPr>
              <a:t>We construct a data model</a:t>
            </a:r>
          </a:p>
          <a:p>
            <a:pPr marL="1257300" lvl="2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>
                <a:cs typeface="Times New Roman" pitchFamily="18" charset="0"/>
              </a:rPr>
              <a:t>We normalize the data as we model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>
                <a:cs typeface="Times New Roman" pitchFamily="18" charset="0"/>
              </a:rPr>
              <a:t>Iterative process</a:t>
            </a:r>
          </a:p>
          <a:p>
            <a:pPr marL="1257300" lvl="2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>
                <a:cs typeface="Times New Roman" pitchFamily="18" charset="0"/>
              </a:rPr>
              <a:t>Model some, normalize some</a:t>
            </a:r>
          </a:p>
          <a:p>
            <a:pPr marL="1257300" lvl="2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>
                <a:cs typeface="Times New Roman" pitchFamily="18" charset="0"/>
              </a:rPr>
              <a:t>Model some more, normalize some more</a:t>
            </a:r>
          </a:p>
          <a:p>
            <a:pPr marL="514350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>
                <a:cs typeface="Times New Roman" pitchFamily="18" charset="0"/>
              </a:rPr>
              <a:t>BUT, we must FIRST learn the process of Normalization 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dirty="0"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07423D2C-8AFE-774E-B2A1-ACAC87762571}" type="slidenum">
              <a:rPr lang="en-US" altLang="en-US" sz="1400" b="0" smtClean="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20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Normalize This</a:t>
            </a:r>
          </a:p>
        </p:txBody>
      </p:sp>
      <p:sp>
        <p:nvSpPr>
          <p:cNvPr id="3076" name="Rectangle 3">
            <a:extLst/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FontTx/>
              <a:buNone/>
              <a:defRPr/>
            </a:pPr>
            <a:r>
              <a:rPr lang="en-US" b="0" dirty="0"/>
              <a:t>More practice</a:t>
            </a:r>
            <a:endParaRPr lang="en-US" sz="1200" i="1" dirty="0"/>
          </a:p>
          <a:p>
            <a:pPr lvl="1">
              <a:defRPr/>
            </a:pPr>
            <a:endParaRPr lang="en-US" sz="1200" dirty="0"/>
          </a:p>
          <a:p>
            <a:pPr marL="457200" indent="-457200" eaLnBrk="1" hangingPunct="1">
              <a:spcBef>
                <a:spcPct val="0"/>
              </a:spcBef>
              <a:buFontTx/>
              <a:buNone/>
              <a:defRPr/>
            </a:pPr>
            <a:endParaRPr lang="en-US" b="0" dirty="0"/>
          </a:p>
          <a:p>
            <a:pPr marL="457200" indent="-457200" eaLnBrk="1" hangingPunct="1">
              <a:spcBef>
                <a:spcPct val="0"/>
              </a:spcBef>
              <a:buFontTx/>
              <a:buNone/>
              <a:defRPr/>
            </a:pPr>
            <a:endParaRPr lang="en-US" b="0" dirty="0"/>
          </a:p>
          <a:p>
            <a:pPr marL="457200" indent="-457200" eaLnBrk="1" hangingPunct="1">
              <a:spcBef>
                <a:spcPct val="0"/>
              </a:spcBef>
              <a:buFontTx/>
              <a:buNone/>
              <a:defRPr/>
            </a:pPr>
            <a:endParaRPr lang="en-US" b="0" dirty="0"/>
          </a:p>
          <a:p>
            <a:pPr marL="457200" indent="-457200" eaLnBrk="1" hangingPunct="1">
              <a:spcBef>
                <a:spcPct val="0"/>
              </a:spcBef>
              <a:buFontTx/>
              <a:buNone/>
              <a:defRPr/>
            </a:pPr>
            <a:endParaRPr lang="en-US" b="0" dirty="0"/>
          </a:p>
          <a:p>
            <a:pPr marL="457200" indent="-457200" eaLnBrk="1" hangingPunct="1">
              <a:spcBef>
                <a:spcPct val="0"/>
              </a:spcBef>
              <a:buFontTx/>
              <a:buNone/>
              <a:defRPr/>
            </a:pPr>
            <a:endParaRPr lang="en-US" b="0" dirty="0"/>
          </a:p>
          <a:p>
            <a:pPr marL="457200" indent="-457200" eaLnBrk="1" hangingPunct="1">
              <a:spcBef>
                <a:spcPct val="0"/>
              </a:spcBef>
              <a:buFontTx/>
              <a:buNone/>
              <a:defRPr/>
            </a:pPr>
            <a:endParaRPr lang="en-US" b="0" dirty="0"/>
          </a:p>
          <a:p>
            <a:pPr marL="457200" indent="-457200" eaLnBrk="1" hangingPunct="1">
              <a:spcBef>
                <a:spcPct val="0"/>
              </a:spcBef>
              <a:buFontTx/>
              <a:buNone/>
              <a:defRPr/>
            </a:pPr>
            <a:endParaRPr lang="en-US" b="0" dirty="0"/>
          </a:p>
          <a:p>
            <a:pPr marL="457200" indent="-457200" eaLnBrk="1" hangingPunct="1">
              <a:spcBef>
                <a:spcPct val="0"/>
              </a:spcBef>
              <a:buFontTx/>
              <a:buNone/>
              <a:defRPr/>
            </a:pPr>
            <a:endParaRPr lang="en-US" b="0" dirty="0"/>
          </a:p>
          <a:p>
            <a:pPr marL="457200" indent="-457200" eaLnBrk="1" hangingPunct="1">
              <a:spcBef>
                <a:spcPct val="0"/>
              </a:spcBef>
              <a:buFontTx/>
              <a:buNone/>
              <a:defRPr/>
            </a:pPr>
            <a:endParaRPr lang="en-US" b="0" dirty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b="0" dirty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b="0" dirty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b="0" dirty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3058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96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434E67-980F-41AF-80CE-DEFE9D479F6B}" type="slidenum">
              <a:rPr lang="en-US" altLang="en-US" sz="1400" smtClean="0"/>
              <a:pPr/>
              <a:t>21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b="0" dirty="0">
                <a:cs typeface="Times New Roman" pitchFamily="18" charset="0"/>
              </a:rPr>
              <a:t>Another example: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0" dirty="0">
                <a:cs typeface="Times New Roman" pitchFamily="18" charset="0"/>
              </a:rPr>
              <a:t>Imagine you are a consultant hired to design a database for a furniture manufacturer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0" dirty="0">
                <a:cs typeface="Times New Roman" pitchFamily="18" charset="0"/>
              </a:rPr>
              <a:t>In defining requirements, you were given a sample customer invoice document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0" dirty="0">
                <a:cs typeface="Times New Roman" pitchFamily="18" charset="0"/>
              </a:rPr>
              <a:t>Your task is to NORMALIZE this data</a:t>
            </a:r>
          </a:p>
        </p:txBody>
      </p:sp>
    </p:spTree>
    <p:extLst>
      <p:ext uri="{BB962C8B-B14F-4D97-AF65-F5344CB8AC3E}">
        <p14:creationId xmlns:p14="http://schemas.microsoft.com/office/powerpoint/2010/main" val="1734558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B01EC2-BDE1-4236-8E40-3BC2E0C965EE}" type="slidenum">
              <a:rPr lang="en-US" altLang="en-US" sz="1400" smtClean="0"/>
              <a:pPr/>
              <a:t>22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555781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6BD976-BE7D-490D-BDC7-9FDC98E8817A}" type="slidenum">
              <a:rPr lang="en-US" altLang="en-US" sz="1400" smtClean="0"/>
              <a:pPr/>
              <a:t>23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"/>
            <a:ext cx="7772400" cy="908050"/>
          </a:xfrm>
        </p:spPr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Steps: </a:t>
            </a:r>
          </a:p>
          <a:p>
            <a:pPr marL="85725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List all entities and attributes in UNNORMALIZED form</a:t>
            </a:r>
          </a:p>
          <a:p>
            <a:pPr marL="85725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Then, put the data into First, Second, Third normal forms, following the rules: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E2D6A6-73D3-473C-A320-C4322B8D7394}" type="slidenum">
              <a:rPr lang="en-US" altLang="en-US" sz="1400" smtClean="0"/>
              <a:pPr/>
              <a:t>24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Normalization Step-by-Step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First Normal Form 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sz="2600">
                <a:cs typeface="Times New Roman" pitchFamily="18" charset="0"/>
              </a:rPr>
              <a:t>Break out </a:t>
            </a:r>
            <a:r>
              <a:rPr lang="en-US" sz="2600" dirty="0">
                <a:cs typeface="Times New Roman" pitchFamily="18" charset="0"/>
              </a:rPr>
              <a:t>any multi-valued/repeating values and/or any values requiring a specific sequence</a:t>
            </a:r>
          </a:p>
          <a:p>
            <a:pPr lvl="2" eaLnBrk="1" hangingPunct="1">
              <a:spcBef>
                <a:spcPct val="0"/>
              </a:spcBef>
              <a:defRPr/>
            </a:pPr>
            <a:endParaRPr lang="en-US" sz="2600" dirty="0"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Second Normal Form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sz="2600" dirty="0">
                <a:cs typeface="Times New Roman" pitchFamily="18" charset="0"/>
              </a:rPr>
              <a:t>Only for entities with concatenated keys: identify and break out any attributes dependent on a part of the concatenated key</a:t>
            </a:r>
          </a:p>
          <a:p>
            <a:pPr marL="857250" lvl="2" indent="0" eaLnBrk="1" hangingPunct="1">
              <a:spcBef>
                <a:spcPct val="0"/>
              </a:spcBef>
              <a:buNone/>
              <a:defRPr/>
            </a:pPr>
            <a:endParaRPr lang="en-US" sz="2600" dirty="0"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Third Normal Form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sz="2600" dirty="0">
                <a:cs typeface="Times New Roman" pitchFamily="18" charset="0"/>
              </a:rPr>
              <a:t>Identify and break out any attributes that are dependent on any other non-key attributes</a:t>
            </a: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sz="3200" dirty="0"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3200" dirty="0"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1600" dirty="0"/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2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6BD976-BE7D-490D-BDC7-9FDC98E8817A}" type="slidenum">
              <a:rPr lang="en-US" altLang="en-US" sz="1400" smtClean="0"/>
              <a:pPr/>
              <a:t>25</a:t>
            </a:fld>
            <a:endParaRPr lang="en-US" alt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54078"/>
              </p:ext>
            </p:extLst>
          </p:nvPr>
        </p:nvGraphicFramePr>
        <p:xfrm>
          <a:off x="762000" y="369103"/>
          <a:ext cx="2209800" cy="62670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UNNORMALIZED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Order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Number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Date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Delivery Date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Discount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discount amount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invoiced amount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number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name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address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city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state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zip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address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city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state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zip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Number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Description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quantity ordered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unit price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total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9800" y="51816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} </a:t>
            </a:r>
            <a:r>
              <a:rPr lang="en-US" sz="1400" dirty="0"/>
              <a:t>Repeating/Multi-valued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"/>
            <a:ext cx="7772400" cy="908050"/>
          </a:xfrm>
        </p:spPr>
        <p:txBody>
          <a:bodyPr/>
          <a:lstStyle/>
          <a:p>
            <a:r>
              <a:rPr lang="en-US" altLang="en-US" dirty="0"/>
              <a:t>Un-Normalized</a:t>
            </a:r>
          </a:p>
        </p:txBody>
      </p:sp>
    </p:spTree>
    <p:extLst>
      <p:ext uri="{BB962C8B-B14F-4D97-AF65-F5344CB8AC3E}">
        <p14:creationId xmlns:p14="http://schemas.microsoft.com/office/powerpoint/2010/main" val="1840876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B01EC2-BDE1-4236-8E40-3BC2E0C965EE}" type="slidenum">
              <a:rPr lang="en-US" altLang="en-US" sz="1400" smtClean="0"/>
              <a:pPr/>
              <a:t>26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555781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049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6BD976-BE7D-490D-BDC7-9FDC98E8817A}" type="slidenum">
              <a:rPr lang="en-US" altLang="en-US" sz="1400" smtClean="0"/>
              <a:pPr/>
              <a:t>27</a:t>
            </a:fld>
            <a:endParaRPr lang="en-US" alt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54078"/>
              </p:ext>
            </p:extLst>
          </p:nvPr>
        </p:nvGraphicFramePr>
        <p:xfrm>
          <a:off x="762000" y="369103"/>
          <a:ext cx="2209800" cy="62670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UNNORMALIZED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Order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Number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Date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Delivery Date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Discount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discount amount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invoiced amount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number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name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address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city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state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zip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address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city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state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zip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Number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Description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quantity ordered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unit price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6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total</a:t>
                      </a:r>
                    </a:p>
                  </a:txBody>
                  <a:tcPr marL="6840" marR="6840" marT="68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"/>
            <a:ext cx="7772400" cy="908050"/>
          </a:xfrm>
        </p:spPr>
        <p:txBody>
          <a:bodyPr/>
          <a:lstStyle/>
          <a:p>
            <a:r>
              <a:rPr lang="en-US" altLang="en-US" dirty="0"/>
              <a:t>1</a:t>
            </a:r>
            <a:r>
              <a:rPr lang="en-US" altLang="en-US" baseline="30000" dirty="0"/>
              <a:t>st</a:t>
            </a:r>
            <a:r>
              <a:rPr lang="en-US" altLang="en-US" dirty="0"/>
              <a:t> NF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96776"/>
              </p:ext>
            </p:extLst>
          </p:nvPr>
        </p:nvGraphicFramePr>
        <p:xfrm>
          <a:off x="4953001" y="357491"/>
          <a:ext cx="2133600" cy="642430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FIRST NORMAL FORM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Order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Number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Date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Delivery Date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Discount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discount amount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invoiced amount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number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name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ContactType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address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city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state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zip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address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city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state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zip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total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OrderProduct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number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Number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Description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Quantity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unit price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83498" y="2994771"/>
            <a:ext cx="1005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ym typeface="Wingdings"/>
              </a:rPr>
              <a:t>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5401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B01EC2-BDE1-4236-8E40-3BC2E0C965EE}" type="slidenum">
              <a:rPr lang="en-US" altLang="en-US" sz="1400" smtClean="0"/>
              <a:pPr/>
              <a:t>28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555781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772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6BD976-BE7D-490D-BDC7-9FDC98E8817A}" type="slidenum">
              <a:rPr lang="en-US" altLang="en-US" sz="1400" smtClean="0"/>
              <a:pPr/>
              <a:t>29</a:t>
            </a:fld>
            <a:endParaRPr lang="en-US" altLang="en-US" sz="14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"/>
            <a:ext cx="7772400" cy="908050"/>
          </a:xfrm>
        </p:spPr>
        <p:txBody>
          <a:bodyPr/>
          <a:lstStyle/>
          <a:p>
            <a:r>
              <a:rPr lang="en-US" altLang="en-US" dirty="0"/>
              <a:t>2nd NF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05585"/>
              </p:ext>
            </p:extLst>
          </p:nvPr>
        </p:nvGraphicFramePr>
        <p:xfrm>
          <a:off x="457200" y="323360"/>
          <a:ext cx="2133600" cy="642430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FIRST NORMAL FORM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Order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Number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Date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Delivery Date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Discount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discount amount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invoiced amount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number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name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ContactType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address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city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state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zip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address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city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state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zip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total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OrderProduct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number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5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Number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Description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Quantity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9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unit price</a:t>
                      </a:r>
                    </a:p>
                  </a:txBody>
                  <a:tcPr marL="6355" marR="6355" marT="6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2831246"/>
            <a:ext cx="1005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ym typeface="Wingdings"/>
              </a:rPr>
              <a:t></a:t>
            </a:r>
            <a:endParaRPr lang="en-US" sz="6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9589"/>
              </p:ext>
            </p:extLst>
          </p:nvPr>
        </p:nvGraphicFramePr>
        <p:xfrm>
          <a:off x="3494113" y="609600"/>
          <a:ext cx="1687487" cy="4494887"/>
        </p:xfrm>
        <a:graphic>
          <a:graphicData uri="http://schemas.openxmlformats.org/drawingml/2006/table">
            <a:tbl>
              <a:tblPr/>
              <a:tblGrid>
                <a:gridCol w="168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Order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Number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Date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Delivery Date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Discount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discount amount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invoiced amount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number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name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ContactType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address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city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state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zip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address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city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state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zip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total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1400" y="5257800"/>
            <a:ext cx="1005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ym typeface="Wingdings"/>
              </a:rPr>
              <a:t></a:t>
            </a:r>
            <a:endParaRPr lang="en-US" sz="6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7305"/>
              </p:ext>
            </p:extLst>
          </p:nvPr>
        </p:nvGraphicFramePr>
        <p:xfrm>
          <a:off x="5334000" y="3375887"/>
          <a:ext cx="2286000" cy="290322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OrderProduct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number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Number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Quantity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unit price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Number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Description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94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ECF35-8979-4CCA-98B1-246C13618628}" type="slidenum">
              <a:rPr lang="en-US" altLang="en-US" sz="1400" smtClean="0"/>
              <a:pPr/>
              <a:t>3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Design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itchFamily="18" charset="0"/>
              </a:rPr>
              <a:t>Normalization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A structured, defined, detailed process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Prepares data to make sure it complies with </a:t>
            </a:r>
            <a:r>
              <a:rPr lang="en-US" altLang="en-US">
                <a:cs typeface="Times New Roman" pitchFamily="18" charset="0"/>
              </a:rPr>
              <a:t>the rules of the RELATIONAL </a:t>
            </a:r>
            <a:r>
              <a:rPr lang="en-US" altLang="en-US" dirty="0">
                <a:cs typeface="Times New Roman" pitchFamily="18" charset="0"/>
              </a:rPr>
              <a:t>MODEL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Often seen by students as a CONFUSING process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Concepts are somewhat ACADEMIC </a:t>
            </a:r>
            <a:r>
              <a:rPr lang="en-US" altLang="en-US">
                <a:cs typeface="Times New Roman" pitchFamily="18" charset="0"/>
              </a:rPr>
              <a:t>and THEORETICAL</a:t>
            </a:r>
            <a:endParaRPr lang="en-US" alt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B01EC2-BDE1-4236-8E40-3BC2E0C965EE}" type="slidenum">
              <a:rPr lang="en-US" altLang="en-US" sz="1400" smtClean="0"/>
              <a:pPr/>
              <a:t>30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555781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69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6BD976-BE7D-490D-BDC7-9FDC98E8817A}" type="slidenum">
              <a:rPr lang="en-US" altLang="en-US" sz="1400" smtClean="0"/>
              <a:pPr/>
              <a:t>31</a:t>
            </a:fld>
            <a:endParaRPr lang="en-US" altLang="en-US" sz="14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"/>
            <a:ext cx="7772400" cy="908050"/>
          </a:xfrm>
        </p:spPr>
        <p:txBody>
          <a:bodyPr/>
          <a:lstStyle/>
          <a:p>
            <a:r>
              <a:rPr lang="en-US" altLang="en-US" dirty="0"/>
              <a:t>3rd NF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1524000"/>
            <a:ext cx="1005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ym typeface="Wingdings"/>
              </a:rPr>
              <a:t></a:t>
            </a:r>
            <a:endParaRPr lang="en-US" sz="6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52290"/>
              </p:ext>
            </p:extLst>
          </p:nvPr>
        </p:nvGraphicFramePr>
        <p:xfrm>
          <a:off x="299256" y="609600"/>
          <a:ext cx="1687487" cy="5074007"/>
        </p:xfrm>
        <a:graphic>
          <a:graphicData uri="http://schemas.openxmlformats.org/drawingml/2006/table">
            <a:tbl>
              <a:tblPr/>
              <a:tblGrid>
                <a:gridCol w="168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Order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Number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Date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Delivery Date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Discount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discount amount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invoiced amount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number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name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ContactType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address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city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state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zip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address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city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state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zip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total</a:t>
                      </a:r>
                    </a:p>
                  </a:txBody>
                  <a:tcPr marL="8821" marR="8821" marT="88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14920" y="5732006"/>
            <a:ext cx="269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ym typeface="Wingdings"/>
              </a:rPr>
              <a:t> </a:t>
            </a:r>
            <a:endParaRPr lang="en-US" sz="6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78529"/>
              </p:ext>
            </p:extLst>
          </p:nvPr>
        </p:nvGraphicFramePr>
        <p:xfrm>
          <a:off x="1905000" y="3832860"/>
          <a:ext cx="1752600" cy="28727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OrderProduct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number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Number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Quantity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unit price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Number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Description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57993"/>
              </p:ext>
            </p:extLst>
          </p:nvPr>
        </p:nvGraphicFramePr>
        <p:xfrm>
          <a:off x="263221" y="171450"/>
          <a:ext cx="4178300" cy="304800"/>
        </p:xfrm>
        <a:graphic>
          <a:graphicData uri="http://schemas.openxmlformats.org/drawingml/2006/table">
            <a:tbl>
              <a:tblPr/>
              <a:tblGrid>
                <a:gridCol w="417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SECOND NORMAL FORM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08883"/>
              </p:ext>
            </p:extLst>
          </p:nvPr>
        </p:nvGraphicFramePr>
        <p:xfrm>
          <a:off x="4212115" y="130664"/>
          <a:ext cx="3771900" cy="304800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THIRD NORMAL FORM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68567"/>
              </p:ext>
            </p:extLst>
          </p:nvPr>
        </p:nvGraphicFramePr>
        <p:xfrm>
          <a:off x="7048500" y="3806825"/>
          <a:ext cx="1866900" cy="28321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OrderProduct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number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Number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Quantity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unit price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Number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Description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86680"/>
              </p:ext>
            </p:extLst>
          </p:nvPr>
        </p:nvGraphicFramePr>
        <p:xfrm>
          <a:off x="4191078" y="685800"/>
          <a:ext cx="2323944" cy="4896824"/>
        </p:xfrm>
        <a:graphic>
          <a:graphicData uri="http://schemas.openxmlformats.org/drawingml/2006/table">
            <a:tbl>
              <a:tblPr/>
              <a:tblGrid>
                <a:gridCol w="232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Number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Date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Delivery Date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discount amount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invoiced amount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number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order total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number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customer name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ContactType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address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city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state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bill to zip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address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city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state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ship to zip</a:t>
                      </a:r>
                    </a:p>
                  </a:txBody>
                  <a:tcPr marL="7825" marR="7825" marT="7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33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ECF35-8979-4CCA-98B1-246C13618628}" type="slidenum">
              <a:rPr lang="en-US" altLang="en-US" sz="1400" smtClean="0"/>
              <a:pPr/>
              <a:t>4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Design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itchFamily="18" charset="0"/>
              </a:rPr>
              <a:t>Normalization: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cs typeface="Times New Roman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itchFamily="18" charset="0"/>
              </a:rPr>
              <a:t>A bag </a:t>
            </a:r>
            <a:r>
              <a:rPr lang="en-US" altLang="en-US" sz="2800">
                <a:cs typeface="Times New Roman" pitchFamily="18" charset="0"/>
              </a:rPr>
              <a:t>of unorganized data</a:t>
            </a:r>
            <a:endParaRPr lang="en-US" alt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7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9FE317-F9B9-4780-B032-4AAB8CF8B180}" type="slidenum">
              <a:rPr lang="en-US" altLang="en-US" sz="1400" smtClean="0"/>
              <a:pPr/>
              <a:t>5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>
                <a:cs typeface="Times New Roman" pitchFamily="18" charset="0"/>
              </a:rPr>
              <a:t>Objective of Normalization</a:t>
            </a:r>
          </a:p>
          <a:p>
            <a:pPr eaLnBrk="1">
              <a:defRPr/>
            </a:pPr>
            <a:r>
              <a:rPr lang="en-US" dirty="0"/>
              <a:t>To Arrange the data into a series of clearly defined, well-organized RELATIONS</a:t>
            </a:r>
            <a:endParaRPr lang="en-US" sz="1600" dirty="0"/>
          </a:p>
          <a:p>
            <a:pPr lvl="1" eaLnBrk="1">
              <a:defRPr/>
            </a:pPr>
            <a:r>
              <a:rPr lang="en-US" dirty="0"/>
              <a:t>Each with a </a:t>
            </a:r>
            <a:r>
              <a:rPr lang="en-US" b="1" dirty="0"/>
              <a:t>primary key </a:t>
            </a:r>
          </a:p>
          <a:p>
            <a:pPr lvl="1" eaLnBrk="1">
              <a:defRPr/>
            </a:pPr>
            <a:r>
              <a:rPr lang="en-US" dirty="0"/>
              <a:t>All attributes are </a:t>
            </a:r>
            <a:r>
              <a:rPr lang="en-US" b="1" dirty="0"/>
              <a:t>functionally dependent</a:t>
            </a:r>
            <a:r>
              <a:rPr lang="en-US" dirty="0"/>
              <a:t> on the primary key</a:t>
            </a:r>
            <a:endParaRPr lang="en-US" sz="1600" dirty="0"/>
          </a:p>
          <a:p>
            <a:pPr lvl="1" eaLnBrk="1">
              <a:defRPr/>
            </a:pPr>
            <a:r>
              <a:rPr lang="en-US" dirty="0"/>
              <a:t>Each with required </a:t>
            </a:r>
            <a:r>
              <a:rPr lang="en-US" b="1" dirty="0"/>
              <a:t>foreign keys </a:t>
            </a:r>
            <a:r>
              <a:rPr lang="en-US" dirty="0"/>
              <a:t>referencing other relations</a:t>
            </a:r>
            <a:endParaRPr lang="en-US" sz="1600" dirty="0"/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6BADE7-D4DF-4458-AA52-58F4FEEA7D15}" type="slidenum">
              <a:rPr lang="en-US" altLang="en-US" sz="1400" smtClean="0"/>
              <a:pPr/>
              <a:t>6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Normalization:  follow the Rules of “ONE”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3200" dirty="0">
                <a:cs typeface="Times New Roman" pitchFamily="18" charset="0"/>
              </a:rPr>
              <a:t>One entity = one table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3200" dirty="0">
                <a:cs typeface="Times New Roman" pitchFamily="18" charset="0"/>
              </a:rPr>
              <a:t>One occurrence of that entity = one row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3200" dirty="0">
                <a:cs typeface="Times New Roman" pitchFamily="18" charset="0"/>
              </a:rPr>
              <a:t>One attribute = one column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3200" dirty="0">
                <a:cs typeface="Times New Roman" pitchFamily="18" charset="0"/>
              </a:rPr>
              <a:t>All columns in the row describe one occurrence of that entity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3200" dirty="0">
                <a:cs typeface="Times New Roman" pitchFamily="18" charset="0"/>
              </a:rPr>
              <a:t>All columns are functionally dependent on one primary key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3200" dirty="0"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1600" dirty="0"/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5A859C-FAA3-4A10-8DA3-6FE0FD085398}" type="slidenum">
              <a:rPr lang="en-US" altLang="en-US" sz="1400" smtClean="0"/>
              <a:pPr/>
              <a:t>7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Normalization:  Rules of “ONE”  EXAMPLE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Imagine a system used by a university’s Registrar’s office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We keep data about STUDENTS (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entity</a:t>
            </a:r>
            <a:r>
              <a:rPr lang="en-US" sz="2800" dirty="0">
                <a:cs typeface="Times New Roman" pitchFamily="18" charset="0"/>
              </a:rPr>
              <a:t>)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For a student (one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occurrence </a:t>
            </a:r>
            <a:r>
              <a:rPr lang="en-US" sz="2800" dirty="0">
                <a:cs typeface="Times New Roman" pitchFamily="18" charset="0"/>
              </a:rPr>
              <a:t>of the entity) we store </a:t>
            </a:r>
            <a:r>
              <a:rPr lang="en-US" sz="2800" dirty="0" err="1">
                <a:cs typeface="Times New Roman" pitchFamily="18" charset="0"/>
              </a:rPr>
              <a:t>FirstName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LastName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MiddleInitial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PhoneNumber</a:t>
            </a:r>
            <a:r>
              <a:rPr lang="en-US" sz="2800" dirty="0">
                <a:cs typeface="Times New Roman" pitchFamily="18" charset="0"/>
              </a:rPr>
              <a:t>, Address (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attributes</a:t>
            </a:r>
            <a:r>
              <a:rPr lang="en-US" sz="2800" dirty="0">
                <a:cs typeface="Times New Roman" pitchFamily="18" charset="0"/>
              </a:rPr>
              <a:t>)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 We identify a student by their </a:t>
            </a:r>
            <a:r>
              <a:rPr lang="en-US" sz="2800" dirty="0" err="1">
                <a:cs typeface="Times New Roman" pitchFamily="18" charset="0"/>
              </a:rPr>
              <a:t>StudentID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primary key</a:t>
            </a:r>
            <a:r>
              <a:rPr lang="en-US" sz="2800" dirty="0"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3200" dirty="0"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1600" dirty="0"/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710503-16C6-4279-B72E-ABC8F65C1282}" type="slidenum">
              <a:rPr lang="en-US" altLang="en-US" sz="1400" smtClean="0"/>
              <a:pPr/>
              <a:t>8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Entity =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Attributes = (</a:t>
            </a:r>
            <a:r>
              <a:rPr lang="en-US" sz="3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MiddleInitial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Address</a:t>
            </a:r>
            <a:r>
              <a:rPr lang="en-US" sz="3200" dirty="0">
                <a:cs typeface="Times New Roman" pitchFamily="18" charset="0"/>
              </a:rPr>
              <a:t>) 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sz="3200" dirty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3200" dirty="0">
                <a:cs typeface="Times New Roman" pitchFamily="18" charset="0"/>
              </a:rPr>
              <a:t>One entity, one primary key, one student contained in one row, all columns are functionally dependent on the one primary key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3200" dirty="0"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1600" dirty="0"/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710503-16C6-4279-B72E-ABC8F65C1282}" type="slidenum">
              <a:rPr lang="en-US" altLang="en-US" sz="1400" smtClean="0"/>
              <a:pPr/>
              <a:t>9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How do we achieve this?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Key Analysis using Functional Dependencies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dirty="0">
                <a:cs typeface="Times New Roman" pitchFamily="18" charset="0"/>
              </a:rPr>
              <a:t>Identify and correct anomalies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>
                <a:cs typeface="Times New Roman" pitchFamily="18" charset="0"/>
              </a:rPr>
              <a:t>Decomposition of a single table into multiple tables</a:t>
            </a:r>
            <a:endParaRPr lang="en-US" sz="2800" dirty="0"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sz="3200" dirty="0"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3200" dirty="0"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1600" dirty="0"/>
          </a:p>
          <a:p>
            <a:pPr marL="914400" lvl="1" indent="-457200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43270"/>
      </p:ext>
    </p:extLst>
  </p:cSld>
  <p:clrMapOvr>
    <a:masterClrMapping/>
  </p:clrMapOvr>
</p:sld>
</file>

<file path=ppt/theme/theme1.xml><?xml version="1.0" encoding="utf-8"?>
<a:theme xmlns:a="http://schemas.openxmlformats.org/drawingml/2006/main" name="Fall Strategy Template">
  <a:themeElements>
    <a:clrScheme name="Fall Strategy T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all Strategy 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all Strategy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ll Strategy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ll Strategy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ll Strategy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ll Strategy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ll Strategy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ll Strategy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Files\Office95\Templates\Presentation Designs\Fall Strategy Template.pot</Template>
  <TotalTime>11496</TotalTime>
  <Words>1316</Words>
  <Application>Microsoft Macintosh PowerPoint</Application>
  <PresentationFormat>On-screen Show (4:3)</PresentationFormat>
  <Paragraphs>429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Fall Strategy Template</vt:lpstr>
      <vt:lpstr>Database Design</vt:lpstr>
      <vt:lpstr>Database Design</vt:lpstr>
      <vt:lpstr>Database Design</vt:lpstr>
      <vt:lpstr>Database Design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Normalize This</vt:lpstr>
      <vt:lpstr>Normalization</vt:lpstr>
      <vt:lpstr>Normalization</vt:lpstr>
      <vt:lpstr>Normalization</vt:lpstr>
      <vt:lpstr>Normalization</vt:lpstr>
      <vt:lpstr>Un-Normalized</vt:lpstr>
      <vt:lpstr>Normalization</vt:lpstr>
      <vt:lpstr>1st NF</vt:lpstr>
      <vt:lpstr>Normalization</vt:lpstr>
      <vt:lpstr>2nd NF</vt:lpstr>
      <vt:lpstr>Normalization</vt:lpstr>
      <vt:lpstr>3rd NF</vt:lpstr>
    </vt:vector>
  </TitlesOfParts>
  <Manager>Roger Roderick</Manager>
  <Company>Management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Accomplishments</dc:title>
  <dc:subject>Key Accomplishments</dc:subject>
  <dc:creator>Alan Paradise</dc:creator>
  <cp:keywords>Database Administration</cp:keywords>
  <cp:lastModifiedBy>Alan Paradise</cp:lastModifiedBy>
  <cp:revision>277</cp:revision>
  <cp:lastPrinted>2020-01-26T16:16:17Z</cp:lastPrinted>
  <dcterms:created xsi:type="dcterms:W3CDTF">1995-06-17T23:31:02Z</dcterms:created>
  <dcterms:modified xsi:type="dcterms:W3CDTF">2020-01-26T16:16:30Z</dcterms:modified>
</cp:coreProperties>
</file>