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8"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Anderson" initials="TA" lastIdx="1" clrIdx="0">
    <p:extLst>
      <p:ext uri="{19B8F6BF-5375-455C-9EA6-DF929625EA0E}">
        <p15:presenceInfo xmlns:p15="http://schemas.microsoft.com/office/powerpoint/2012/main" userId="4ea75ea05c81b1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2411" autoAdjust="0"/>
  </p:normalViewPr>
  <p:slideViewPr>
    <p:cSldViewPr snapToGrid="0">
      <p:cViewPr varScale="1">
        <p:scale>
          <a:sx n="134" d="100"/>
          <a:sy n="134" d="100"/>
        </p:scale>
        <p:origin x="6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CCB16-2A40-41DC-826C-B3344D85B170}"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9C66-13A8-473C-8C4D-82F0A8182394}" type="slidenum">
              <a:rPr lang="en-US" smtClean="0"/>
              <a:t>‹#›</a:t>
            </a:fld>
            <a:endParaRPr lang="en-US"/>
          </a:p>
        </p:txBody>
      </p:sp>
    </p:spTree>
    <p:extLst>
      <p:ext uri="{BB962C8B-B14F-4D97-AF65-F5344CB8AC3E}">
        <p14:creationId xmlns:p14="http://schemas.microsoft.com/office/powerpoint/2010/main" val="1634855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Tyler Anderson and this is my project for Australia Weather! This is my final project for DSC 630 Predictive Analytics </a:t>
            </a:r>
          </a:p>
        </p:txBody>
      </p:sp>
      <p:sp>
        <p:nvSpPr>
          <p:cNvPr id="4" name="Slide Number Placeholder 3"/>
          <p:cNvSpPr>
            <a:spLocks noGrp="1"/>
          </p:cNvSpPr>
          <p:nvPr>
            <p:ph type="sldNum" sz="quarter" idx="5"/>
          </p:nvPr>
        </p:nvSpPr>
        <p:spPr/>
        <p:txBody>
          <a:bodyPr/>
          <a:lstStyle/>
          <a:p>
            <a:fld id="{93B09C66-13A8-473C-8C4D-82F0A8182394}" type="slidenum">
              <a:rPr lang="en-US" smtClean="0"/>
              <a:t>1</a:t>
            </a:fld>
            <a:endParaRPr lang="en-US"/>
          </a:p>
        </p:txBody>
      </p:sp>
    </p:spTree>
    <p:extLst>
      <p:ext uri="{BB962C8B-B14F-4D97-AF65-F5344CB8AC3E}">
        <p14:creationId xmlns:p14="http://schemas.microsoft.com/office/powerpoint/2010/main" val="419029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 look up the labels for each variable to check for cardinality, the number of labels within a categorical variable. A high number of labels within a variable is known as high cardinality. High cardinality may pose some serious problems in the machine learning model. When checking for categorical variables I can see that date contains 3,436 labels while the next highest is location which has 49, meaning the Date variable has high cardinality. We can see that the Date variable needs to be preprocessed, all the other variables contain relatively smaller number of variables.</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11</a:t>
            </a:fld>
            <a:endParaRPr lang="en-US"/>
          </a:p>
        </p:txBody>
      </p:sp>
    </p:spTree>
    <p:extLst>
      <p:ext uri="{BB962C8B-B14F-4D97-AF65-F5344CB8AC3E}">
        <p14:creationId xmlns:p14="http://schemas.microsoft.com/office/powerpoint/2010/main" val="982825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the date variable we need to break it up using some feature engineering. I can parse the dates currently coded as strings into a datetime format </a:t>
            </a:r>
          </a:p>
          <a:p>
            <a:r>
              <a:rPr lang="en-US" sz="1200" kern="1200" dirty="0">
                <a:solidFill>
                  <a:schemeClr val="tx1"/>
                </a:solidFill>
                <a:effectLst/>
                <a:latin typeface="+mn-lt"/>
                <a:ea typeface="+mn-ea"/>
                <a:cs typeface="+mn-cs"/>
              </a:rPr>
              <a:t>I can then continue to extract the year, month and day from the Date variable and create new columns created from the date variable. I can then remove the date variable from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Previewing the data again I can see its been removed. </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12</a:t>
            </a:fld>
            <a:endParaRPr lang="en-US"/>
          </a:p>
        </p:txBody>
      </p:sp>
    </p:spTree>
    <p:extLst>
      <p:ext uri="{BB962C8B-B14F-4D97-AF65-F5344CB8AC3E}">
        <p14:creationId xmlns:p14="http://schemas.microsoft.com/office/powerpoint/2010/main" val="89446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can now move on to exploring the numerical variables. There is a total of 19 numerical variables, </a:t>
            </a:r>
            <a:r>
              <a:rPr lang="en-US" sz="1200" kern="1200" dirty="0" err="1">
                <a:solidFill>
                  <a:schemeClr val="tx1"/>
                </a:solidFill>
                <a:effectLst/>
                <a:latin typeface="+mn-lt"/>
                <a:ea typeface="+mn-ea"/>
                <a:cs typeface="+mn-cs"/>
              </a:rPr>
              <a:t>MinTemp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MaxTemp</a:t>
            </a:r>
            <a:r>
              <a:rPr lang="en-US" sz="1200" kern="1200" dirty="0">
                <a:solidFill>
                  <a:schemeClr val="tx1"/>
                </a:solidFill>
                <a:effectLst/>
                <a:latin typeface="+mn-lt"/>
                <a:ea typeface="+mn-ea"/>
                <a:cs typeface="+mn-cs"/>
              </a:rPr>
              <a:t>, Rainfall, Evaporation, Sunshine, </a:t>
            </a:r>
            <a:r>
              <a:rPr lang="en-US" sz="1200" kern="1200" dirty="0" err="1">
                <a:solidFill>
                  <a:schemeClr val="tx1"/>
                </a:solidFill>
                <a:effectLst/>
                <a:latin typeface="+mn-lt"/>
                <a:ea typeface="+mn-ea"/>
                <a:cs typeface="+mn-cs"/>
              </a:rPr>
              <a:t>WindGustSpeed</a:t>
            </a:r>
            <a:r>
              <a:rPr lang="en-US" sz="1200" kern="1200" dirty="0">
                <a:solidFill>
                  <a:schemeClr val="tx1"/>
                </a:solidFill>
                <a:effectLst/>
                <a:latin typeface="+mn-lt"/>
                <a:ea typeface="+mn-ea"/>
                <a:cs typeface="+mn-cs"/>
              </a:rPr>
              <a:t>, WindSpeed9am, WindSpeed3pm, Humidity9am, Humidity3pm, Pressure9am, Pressure3pm, Cloud9am, Cloud3pm, Temp9am and Temp3pm. All the numerical variables are of continuous type. The numerical variables will have to be checked for missing values and outliers.</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13</a:t>
            </a:fld>
            <a:endParaRPr lang="en-US"/>
          </a:p>
        </p:txBody>
      </p:sp>
    </p:spTree>
    <p:extLst>
      <p:ext uri="{BB962C8B-B14F-4D97-AF65-F5344CB8AC3E}">
        <p14:creationId xmlns:p14="http://schemas.microsoft.com/office/powerpoint/2010/main" val="410981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numerical variables will have to be checked for missing values and outliers.</a:t>
            </a:r>
          </a:p>
          <a:p>
            <a:r>
              <a:rPr lang="en-US" sz="1200" kern="1200" dirty="0" err="1">
                <a:solidFill>
                  <a:schemeClr val="tx1"/>
                </a:solidFill>
                <a:effectLst/>
                <a:latin typeface="+mn-lt"/>
                <a:ea typeface="+mn-ea"/>
                <a:cs typeface="+mn-cs"/>
              </a:rPr>
              <a:t>Veiwing</a:t>
            </a:r>
            <a:r>
              <a:rPr lang="en-US" sz="1200" kern="1200" dirty="0">
                <a:solidFill>
                  <a:schemeClr val="tx1"/>
                </a:solidFill>
                <a:effectLst/>
                <a:latin typeface="+mn-lt"/>
                <a:ea typeface="+mn-ea"/>
                <a:cs typeface="+mn-cs"/>
              </a:rPr>
              <a:t> summary statistics we can see that the Rainfall, Evaporation, WindSpeed9am and WindSpeed3pm columns may contain outliers. To visually see these outliers, I can plot boxplots to visualize the outliers. </a:t>
            </a:r>
          </a:p>
          <a:p>
            <a:r>
              <a:rPr lang="en-US" sz="1200" kern="1200" dirty="0">
                <a:solidFill>
                  <a:schemeClr val="tx1"/>
                </a:solidFill>
                <a:effectLst/>
                <a:latin typeface="+mn-lt"/>
                <a:ea typeface="+mn-ea"/>
                <a:cs typeface="+mn-cs"/>
              </a:rPr>
              <a:t>We can clearly see it here in the plots</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14</a:t>
            </a:fld>
            <a:endParaRPr lang="en-US"/>
          </a:p>
        </p:txBody>
      </p:sp>
    </p:spTree>
    <p:extLst>
      <p:ext uri="{BB962C8B-B14F-4D97-AF65-F5344CB8AC3E}">
        <p14:creationId xmlns:p14="http://schemas.microsoft.com/office/powerpoint/2010/main" val="127345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can now plot histograms to check distributions to find out if they are normal or skewed. Plotting them as box plots checks the distributions to see if they are normal of skewed. My results indicate that they are skewed to the right.</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15</a:t>
            </a:fld>
            <a:endParaRPr lang="en-US"/>
          </a:p>
        </p:txBody>
      </p:sp>
    </p:spTree>
    <p:extLst>
      <p:ext uri="{BB962C8B-B14F-4D97-AF65-F5344CB8AC3E}">
        <p14:creationId xmlns:p14="http://schemas.microsoft.com/office/powerpoint/2010/main" val="2352916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they are skewed, I can find the IQR or </a:t>
            </a:r>
            <a:r>
              <a:rPr lang="en-US" sz="1200" kern="1200" dirty="0" err="1">
                <a:solidFill>
                  <a:schemeClr val="tx1"/>
                </a:solidFill>
                <a:effectLst/>
                <a:latin typeface="+mn-lt"/>
                <a:ea typeface="+mn-ea"/>
                <a:cs typeface="+mn-cs"/>
              </a:rPr>
              <a:t>Interquantile</a:t>
            </a:r>
            <a:r>
              <a:rPr lang="en-US" sz="1200" kern="1200" dirty="0">
                <a:solidFill>
                  <a:schemeClr val="tx1"/>
                </a:solidFill>
                <a:effectLst/>
                <a:latin typeface="+mn-lt"/>
                <a:ea typeface="+mn-ea"/>
                <a:cs typeface="+mn-cs"/>
              </a:rPr>
              <a:t> range. The interquartile range (IQR) is the difference between the first quartile and third quartile. Since the variables are skewed IQR is my best choice to find outliers. Using help from Stack Exchange and Kaggle my results for IQR are:</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16</a:t>
            </a:fld>
            <a:endParaRPr lang="en-US"/>
          </a:p>
        </p:txBody>
      </p:sp>
    </p:spTree>
    <p:extLst>
      <p:ext uri="{BB962C8B-B14F-4D97-AF65-F5344CB8AC3E}">
        <p14:creationId xmlns:p14="http://schemas.microsoft.com/office/powerpoint/2010/main" val="1778373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can now move on to Multivariate Analysis. In this step I want to discover patterns and relationships between variables in the dataset. Drawing a heatmap will give me correlations between the variables</a:t>
            </a:r>
          </a:p>
          <a:p>
            <a:r>
              <a:rPr lang="en-US" sz="1200" kern="1200" dirty="0">
                <a:solidFill>
                  <a:schemeClr val="tx1"/>
                </a:solidFill>
                <a:effectLst/>
                <a:latin typeface="+mn-lt"/>
                <a:ea typeface="+mn-ea"/>
                <a:cs typeface="+mn-cs"/>
              </a:rPr>
              <a:t>We can see that '</a:t>
            </a:r>
            <a:r>
              <a:rPr lang="en-US" sz="1200" kern="1200" dirty="0" err="1">
                <a:solidFill>
                  <a:schemeClr val="tx1"/>
                </a:solidFill>
                <a:effectLst/>
                <a:latin typeface="+mn-lt"/>
                <a:ea typeface="+mn-ea"/>
                <a:cs typeface="+mn-cs"/>
              </a:rPr>
              <a:t>MinTemp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MaxTemp</a:t>
            </a:r>
            <a:r>
              <a:rPr lang="en-US" sz="1200" kern="1200" dirty="0">
                <a:solidFill>
                  <a:schemeClr val="tx1"/>
                </a:solidFill>
                <a:effectLst/>
                <a:latin typeface="+mn-lt"/>
                <a:ea typeface="+mn-ea"/>
                <a:cs typeface="+mn-cs"/>
              </a:rPr>
              <a:t>', 'Temp9am', 'Temp3pm', '</a:t>
            </a:r>
            <a:r>
              <a:rPr lang="en-US" sz="1200" kern="1200" dirty="0" err="1">
                <a:solidFill>
                  <a:schemeClr val="tx1"/>
                </a:solidFill>
                <a:effectLst/>
                <a:latin typeface="+mn-lt"/>
                <a:ea typeface="+mn-ea"/>
                <a:cs typeface="+mn-cs"/>
              </a:rPr>
              <a:t>WindGustSpeed</a:t>
            </a:r>
            <a:r>
              <a:rPr lang="en-US" sz="1200" kern="1200" dirty="0">
                <a:solidFill>
                  <a:schemeClr val="tx1"/>
                </a:solidFill>
                <a:effectLst/>
                <a:latin typeface="+mn-lt"/>
                <a:ea typeface="+mn-ea"/>
                <a:cs typeface="+mn-cs"/>
              </a:rPr>
              <a:t>', 'WindSpeed3pm', 'Pressure9am’ and 'Pressure3pm are all highly correlated with one another. </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17</a:t>
            </a:fld>
            <a:endParaRPr lang="en-US"/>
          </a:p>
        </p:txBody>
      </p:sp>
    </p:spTree>
    <p:extLst>
      <p:ext uri="{BB962C8B-B14F-4D97-AF65-F5344CB8AC3E}">
        <p14:creationId xmlns:p14="http://schemas.microsoft.com/office/powerpoint/2010/main" val="427342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 highly correlated variables I can extract them and draw a pair plot to look at the direct relationship between them.</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18</a:t>
            </a:fld>
            <a:endParaRPr lang="en-US"/>
          </a:p>
        </p:txBody>
      </p:sp>
    </p:spTree>
    <p:extLst>
      <p:ext uri="{BB962C8B-B14F-4D97-AF65-F5344CB8AC3E}">
        <p14:creationId xmlns:p14="http://schemas.microsoft.com/office/powerpoint/2010/main" val="4025419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br>
              <a:rPr lang="en-US" dirty="0"/>
            </a:br>
            <a:br>
              <a:rPr lang="en-US" dirty="0"/>
            </a:br>
            <a:r>
              <a:rPr lang="en-US" sz="1200" kern="1200" dirty="0">
                <a:solidFill>
                  <a:schemeClr val="tx1"/>
                </a:solidFill>
                <a:effectLst/>
                <a:latin typeface="+mn-lt"/>
                <a:ea typeface="+mn-ea"/>
                <a:cs typeface="+mn-cs"/>
              </a:rPr>
              <a:t>Now I can declare a feature vector for the target variable </a:t>
            </a:r>
            <a:r>
              <a:rPr lang="en-US" sz="1200" kern="1200" dirty="0" err="1">
                <a:solidFill>
                  <a:schemeClr val="tx1"/>
                </a:solidFill>
                <a:effectLst/>
                <a:latin typeface="+mn-lt"/>
                <a:ea typeface="+mn-ea"/>
                <a:cs typeface="+mn-cs"/>
              </a:rPr>
              <a:t>RainTomorrow</a:t>
            </a:r>
            <a:r>
              <a:rPr lang="en-US" sz="1200" kern="1200" dirty="0">
                <a:solidFill>
                  <a:schemeClr val="tx1"/>
                </a:solidFill>
                <a:effectLst/>
                <a:latin typeface="+mn-lt"/>
                <a:ea typeface="+mn-ea"/>
                <a:cs typeface="+mn-cs"/>
              </a:rPr>
              <a:t> and split the data into separate training and testing sets using the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package. My train and test variables will be listed as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X_test</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19</a:t>
            </a:fld>
            <a:endParaRPr lang="en-US"/>
          </a:p>
        </p:txBody>
      </p:sp>
    </p:spTree>
    <p:extLst>
      <p:ext uri="{BB962C8B-B14F-4D97-AF65-F5344CB8AC3E}">
        <p14:creationId xmlns:p14="http://schemas.microsoft.com/office/powerpoint/2010/main" val="2240290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a:t>
            </a:r>
            <a:br>
              <a:rPr lang="en-US" dirty="0"/>
            </a:br>
            <a:br>
              <a:rPr lang="en-US" dirty="0"/>
            </a:br>
            <a:r>
              <a:rPr lang="en-US" sz="1200" kern="1200" dirty="0">
                <a:solidFill>
                  <a:schemeClr val="tx1"/>
                </a:solidFill>
                <a:effectLst/>
                <a:latin typeface="+mn-lt"/>
                <a:ea typeface="+mn-ea"/>
                <a:cs typeface="+mn-cs"/>
              </a:rPr>
              <a:t>I can now do some more feature engineering particularly with transforming the data into something more useful for the categorical and numerical variables.</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20</a:t>
            </a:fld>
            <a:endParaRPr lang="en-US"/>
          </a:p>
        </p:txBody>
      </p:sp>
    </p:spTree>
    <p:extLst>
      <p:ext uri="{BB962C8B-B14F-4D97-AF65-F5344CB8AC3E}">
        <p14:creationId xmlns:p14="http://schemas.microsoft.com/office/powerpoint/2010/main" val="68776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project I an trying to answer the question Will it rain in Australia or not?</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a:t>
            </a:fld>
            <a:endParaRPr lang="en-US"/>
          </a:p>
        </p:txBody>
      </p:sp>
    </p:spTree>
    <p:extLst>
      <p:ext uri="{BB962C8B-B14F-4D97-AF65-F5344CB8AC3E}">
        <p14:creationId xmlns:p14="http://schemas.microsoft.com/office/powerpoint/2010/main" val="738663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first need to look at both separately to see their missing values and to start to remove them. I am not sure if there is a pattern of the missing data or things are left out purposefully and it may be that the missing values are completely random and not really be indicative of something else. There are multiple ways to remove the missing data, but I can impute them since there are outliers in the data. Ill use imputation on the training and test sets to try to avoid overfitting. I can do this for both numerical and categorical values.</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21</a:t>
            </a:fld>
            <a:endParaRPr lang="en-US"/>
          </a:p>
        </p:txBody>
      </p:sp>
    </p:spTree>
    <p:extLst>
      <p:ext uri="{BB962C8B-B14F-4D97-AF65-F5344CB8AC3E}">
        <p14:creationId xmlns:p14="http://schemas.microsoft.com/office/powerpoint/2010/main" val="4087471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can start with imputing missing values in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X_test</a:t>
            </a:r>
            <a:r>
              <a:rPr lang="en-US" sz="1200" kern="1200" dirty="0">
                <a:solidFill>
                  <a:schemeClr val="tx1"/>
                </a:solidFill>
                <a:effectLst/>
                <a:latin typeface="+mn-lt"/>
                <a:ea typeface="+mn-ea"/>
                <a:cs typeface="+mn-cs"/>
              </a:rPr>
              <a:t> with respective column median in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After removing the missing values I can check for missing values again and it shows 0 missing values for all numerical variables. </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22</a:t>
            </a:fld>
            <a:endParaRPr lang="en-US"/>
          </a:p>
        </p:txBody>
      </p:sp>
    </p:spTree>
    <p:extLst>
      <p:ext uri="{BB962C8B-B14F-4D97-AF65-F5344CB8AC3E}">
        <p14:creationId xmlns:p14="http://schemas.microsoft.com/office/powerpoint/2010/main" val="275628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can do the same steps with the categorical variables and test both the train and test sets for missing values after I impute all categorical and numerical variables for missing values. </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23</a:t>
            </a:fld>
            <a:endParaRPr lang="en-US"/>
          </a:p>
        </p:txBody>
      </p:sp>
    </p:spTree>
    <p:extLst>
      <p:ext uri="{BB962C8B-B14F-4D97-AF65-F5344CB8AC3E}">
        <p14:creationId xmlns:p14="http://schemas.microsoft.com/office/powerpoint/2010/main" val="2059111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can now move on to the outliers in the train and test sets. We have seen that the Rainfall, Evaporation, WindSpeed9am and WindSpeed3pm columns contain outliers. I can use top-coding approach to cap maximum values and remove outliers from the above variables. As an example of the process I can use this block of code to execute the top-coding approach.</a:t>
            </a:r>
          </a:p>
          <a:p>
            <a:endParaRPr lang="en-US" dirty="0"/>
          </a:p>
          <a:p>
            <a:r>
              <a:rPr lang="en-US" sz="1200" kern="1200" dirty="0">
                <a:solidFill>
                  <a:schemeClr val="tx1"/>
                </a:solidFill>
                <a:effectLst/>
                <a:latin typeface="+mn-lt"/>
                <a:ea typeface="+mn-ea"/>
                <a:cs typeface="+mn-cs"/>
              </a:rPr>
              <a:t>This allows me to look at each variable and look at the maximum value for each </a:t>
            </a:r>
          </a:p>
          <a:p>
            <a:r>
              <a:rPr lang="en-US" sz="1200" kern="1200" dirty="0">
                <a:solidFill>
                  <a:schemeClr val="tx1"/>
                </a:solidFill>
                <a:effectLst/>
                <a:latin typeface="+mn-lt"/>
                <a:ea typeface="+mn-ea"/>
                <a:cs typeface="+mn-cs"/>
              </a:rPr>
              <a:t>This also caps the maximum values for all the numerical values to get rid of the outliers</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24</a:t>
            </a:fld>
            <a:endParaRPr lang="en-US"/>
          </a:p>
        </p:txBody>
      </p:sp>
    </p:spTree>
    <p:extLst>
      <p:ext uri="{BB962C8B-B14F-4D97-AF65-F5344CB8AC3E}">
        <p14:creationId xmlns:p14="http://schemas.microsoft.com/office/powerpoint/2010/main" val="3123432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can map all the feature variables by describing the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data to view the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I can create a variable called ‘cols’ by passing through the columns from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through it. Using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MinMaxScaler</a:t>
            </a:r>
            <a:r>
              <a:rPr lang="en-US" sz="1200" kern="1200" dirty="0">
                <a:solidFill>
                  <a:schemeClr val="tx1"/>
                </a:solidFill>
                <a:effectLst/>
                <a:latin typeface="+mn-lt"/>
                <a:ea typeface="+mn-ea"/>
                <a:cs typeface="+mn-cs"/>
              </a:rPr>
              <a:t> I can get the </a:t>
            </a:r>
            <a:r>
              <a:rPr lang="en-US" sz="1200" kern="1200" dirty="0" err="1">
                <a:solidFill>
                  <a:schemeClr val="tx1"/>
                </a:solidFill>
                <a:effectLst/>
                <a:latin typeface="+mn-lt"/>
                <a:ea typeface="+mn-ea"/>
                <a:cs typeface="+mn-cs"/>
              </a:rPr>
              <a:t>X_train</a:t>
            </a:r>
            <a:r>
              <a:rPr lang="en-US" sz="1200" kern="1200" dirty="0">
                <a:solidFill>
                  <a:schemeClr val="tx1"/>
                </a:solidFill>
                <a:effectLst/>
                <a:latin typeface="+mn-lt"/>
                <a:ea typeface="+mn-ea"/>
                <a:cs typeface="+mn-cs"/>
              </a:rPr>
              <a:t> dataset ready to be fed into the logistic Regression classifier.</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25</a:t>
            </a:fld>
            <a:endParaRPr lang="en-US"/>
          </a:p>
        </p:txBody>
      </p:sp>
    </p:spTree>
    <p:extLst>
      <p:ext uri="{BB962C8B-B14F-4D97-AF65-F5344CB8AC3E}">
        <p14:creationId xmlns:p14="http://schemas.microsoft.com/office/powerpoint/2010/main" val="127055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train the logistic regression model on the training set using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LogisticRegression</a:t>
            </a:r>
            <a:r>
              <a:rPr lang="en-US" sz="1200" kern="1200" dirty="0">
                <a:solidFill>
                  <a:schemeClr val="tx1"/>
                </a:solidFill>
                <a:effectLst/>
                <a:latin typeface="+mn-lt"/>
                <a:ea typeface="+mn-ea"/>
                <a:cs typeface="+mn-cs"/>
              </a:rPr>
              <a:t> and instantiate the model </a:t>
            </a:r>
            <a:r>
              <a:rPr lang="en-US" sz="1200" i="1" kern="1200" dirty="0" err="1">
                <a:solidFill>
                  <a:schemeClr val="tx1"/>
                </a:solidFill>
                <a:effectLst/>
                <a:latin typeface="+mn-lt"/>
                <a:ea typeface="+mn-ea"/>
                <a:cs typeface="+mn-cs"/>
              </a:rPr>
              <a:t>logreg</a:t>
            </a:r>
            <a:r>
              <a:rPr lang="en-US" sz="1200" i="1"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LogisticRegression</a:t>
            </a:r>
            <a:r>
              <a:rPr lang="en-US" sz="1200" i="1" kern="1200" dirty="0">
                <a:solidFill>
                  <a:schemeClr val="tx1"/>
                </a:solidFill>
                <a:effectLst/>
                <a:latin typeface="+mn-lt"/>
                <a:ea typeface="+mn-ea"/>
                <a:cs typeface="+mn-cs"/>
              </a:rPr>
              <a:t>(solver='</a:t>
            </a:r>
            <a:r>
              <a:rPr lang="en-US" sz="1200" i="1" kern="1200" dirty="0" err="1">
                <a:solidFill>
                  <a:schemeClr val="tx1"/>
                </a:solidFill>
                <a:effectLst/>
                <a:latin typeface="+mn-lt"/>
                <a:ea typeface="+mn-ea"/>
                <a:cs typeface="+mn-cs"/>
              </a:rPr>
              <a:t>liblinear</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random_state</a:t>
            </a:r>
            <a:r>
              <a:rPr lang="en-US" sz="1200" i="1" kern="1200" dirty="0">
                <a:solidFill>
                  <a:schemeClr val="tx1"/>
                </a:solidFill>
                <a:effectLst/>
                <a:latin typeface="+mn-lt"/>
                <a:ea typeface="+mn-ea"/>
                <a:cs typeface="+mn-cs"/>
              </a:rPr>
              <a:t>=0) </a:t>
            </a:r>
            <a:r>
              <a:rPr lang="en-US" sz="1200" kern="1200" dirty="0">
                <a:solidFill>
                  <a:schemeClr val="tx1"/>
                </a:solidFill>
                <a:effectLst/>
                <a:latin typeface="+mn-lt"/>
                <a:ea typeface="+mn-ea"/>
                <a:cs typeface="+mn-cs"/>
              </a:rPr>
              <a:t>and fit it to the model </a:t>
            </a:r>
            <a:r>
              <a:rPr lang="en-US" sz="1200" i="1" kern="1200" dirty="0" err="1">
                <a:solidFill>
                  <a:schemeClr val="tx1"/>
                </a:solidFill>
                <a:effectLst/>
                <a:latin typeface="+mn-lt"/>
                <a:ea typeface="+mn-ea"/>
                <a:cs typeface="+mn-cs"/>
              </a:rPr>
              <a:t>logreg.fit</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X_train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y_train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 can now predict our results. </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26</a:t>
            </a:fld>
            <a:endParaRPr lang="en-US"/>
          </a:p>
        </p:txBody>
      </p:sp>
    </p:spTree>
    <p:extLst>
      <p:ext uri="{BB962C8B-B14F-4D97-AF65-F5344CB8AC3E}">
        <p14:creationId xmlns:p14="http://schemas.microsoft.com/office/powerpoint/2010/main" val="2162556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5"/>
          </p:nvPr>
        </p:nvSpPr>
        <p:spPr/>
        <p:txBody>
          <a:bodyPr/>
          <a:lstStyle/>
          <a:p>
            <a:fld id="{93B09C66-13A8-473C-8C4D-82F0A8182394}" type="slidenum">
              <a:rPr lang="en-US" smtClean="0"/>
              <a:t>27</a:t>
            </a:fld>
            <a:endParaRPr lang="en-US"/>
          </a:p>
        </p:txBody>
      </p:sp>
    </p:spTree>
    <p:extLst>
      <p:ext uri="{BB962C8B-B14F-4D97-AF65-F5344CB8AC3E}">
        <p14:creationId xmlns:p14="http://schemas.microsoft.com/office/powerpoint/2010/main" val="2843765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predict the results, I use the </a:t>
            </a:r>
            <a:r>
              <a:rPr lang="en-US" sz="1200" kern="1200" dirty="0" err="1">
                <a:solidFill>
                  <a:schemeClr val="tx1"/>
                </a:solidFill>
                <a:effectLst/>
                <a:latin typeface="+mn-lt"/>
                <a:ea typeface="+mn-ea"/>
                <a:cs typeface="+mn-cs"/>
              </a:rPr>
              <a:t>predict_proba</a:t>
            </a:r>
            <a:r>
              <a:rPr lang="en-US" sz="1200" kern="1200" dirty="0">
                <a:solidFill>
                  <a:schemeClr val="tx1"/>
                </a:solidFill>
                <a:effectLst/>
                <a:latin typeface="+mn-lt"/>
                <a:ea typeface="+mn-ea"/>
                <a:cs typeface="+mn-cs"/>
              </a:rPr>
              <a:t> method that can </a:t>
            </a:r>
            <a:r>
              <a:rPr lang="en-US" sz="1200" kern="1200" dirty="0" err="1">
                <a:solidFill>
                  <a:schemeClr val="tx1"/>
                </a:solidFill>
                <a:effectLst/>
                <a:latin typeface="+mn-lt"/>
                <a:ea typeface="+mn-ea"/>
                <a:cs typeface="+mn-cs"/>
              </a:rPr>
              <a:t>givce</a:t>
            </a:r>
            <a:r>
              <a:rPr lang="en-US" sz="1200" kern="1200" dirty="0">
                <a:solidFill>
                  <a:schemeClr val="tx1"/>
                </a:solidFill>
                <a:effectLst/>
                <a:latin typeface="+mn-lt"/>
                <a:ea typeface="+mn-ea"/>
                <a:cs typeface="+mn-cs"/>
              </a:rPr>
              <a:t> me the probabilities for the target variable (0 and 1) in an array form. In this case 0 is for probability of no rain and 1 is for probability of rain. For my probability of getting output 0 for no rain I use </a:t>
            </a:r>
            <a:r>
              <a:rPr lang="en-US" sz="1200" i="1" kern="1200" dirty="0" err="1">
                <a:solidFill>
                  <a:schemeClr val="tx1"/>
                </a:solidFill>
                <a:effectLst/>
                <a:latin typeface="+mn-lt"/>
                <a:ea typeface="+mn-ea"/>
                <a:cs typeface="+mn-cs"/>
              </a:rPr>
              <a:t>logreg.predict_proba</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X_test</a:t>
            </a:r>
            <a:r>
              <a:rPr lang="en-US" sz="1200" i="1" kern="1200" dirty="0">
                <a:solidFill>
                  <a:schemeClr val="tx1"/>
                </a:solidFill>
                <a:effectLst/>
                <a:latin typeface="+mn-lt"/>
                <a:ea typeface="+mn-ea"/>
                <a:cs typeface="+mn-cs"/>
              </a:rPr>
              <a:t>)[:,0] </a:t>
            </a:r>
            <a:r>
              <a:rPr lang="en-US" sz="1200" kern="1200" dirty="0">
                <a:solidFill>
                  <a:schemeClr val="tx1"/>
                </a:solidFill>
                <a:effectLst/>
                <a:latin typeface="+mn-lt"/>
                <a:ea typeface="+mn-ea"/>
                <a:cs typeface="+mn-cs"/>
              </a:rPr>
              <a:t>for probability of getting output 1 for rain I use </a:t>
            </a:r>
            <a:r>
              <a:rPr lang="en-US" sz="1200" i="1" kern="1200" dirty="0" err="1">
                <a:solidFill>
                  <a:schemeClr val="tx1"/>
                </a:solidFill>
                <a:effectLst/>
                <a:latin typeface="+mn-lt"/>
                <a:ea typeface="+mn-ea"/>
                <a:cs typeface="+mn-cs"/>
              </a:rPr>
              <a:t>logreg.predict_proba</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X_test</a:t>
            </a:r>
            <a:r>
              <a:rPr lang="en-US" sz="1200" i="1" kern="1200" dirty="0">
                <a:solidFill>
                  <a:schemeClr val="tx1"/>
                </a:solidFill>
                <a:effectLst/>
                <a:latin typeface="+mn-lt"/>
                <a:ea typeface="+mn-ea"/>
                <a:cs typeface="+mn-cs"/>
              </a:rPr>
              <a:t>)[:,1].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28</a:t>
            </a:fld>
            <a:endParaRPr lang="en-US"/>
          </a:p>
        </p:txBody>
      </p:sp>
    </p:spTree>
    <p:extLst>
      <p:ext uri="{BB962C8B-B14F-4D97-AF65-F5344CB8AC3E}">
        <p14:creationId xmlns:p14="http://schemas.microsoft.com/office/powerpoint/2010/main" val="167724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check my accuracy, I start with my test set. I can use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metrics </a:t>
            </a:r>
            <a:r>
              <a:rPr lang="en-US" sz="1200" kern="1200" dirty="0" err="1">
                <a:solidFill>
                  <a:schemeClr val="tx1"/>
                </a:solidFill>
                <a:effectLst/>
                <a:latin typeface="+mn-lt"/>
                <a:ea typeface="+mn-ea"/>
                <a:cs typeface="+mn-cs"/>
              </a:rPr>
              <a:t>accuracy_score</a:t>
            </a:r>
            <a:r>
              <a:rPr lang="en-US" sz="1200" kern="1200" dirty="0">
                <a:solidFill>
                  <a:schemeClr val="tx1"/>
                </a:solidFill>
                <a:effectLst/>
                <a:latin typeface="+mn-lt"/>
                <a:ea typeface="+mn-ea"/>
                <a:cs typeface="+mn-cs"/>
              </a:rPr>
              <a:t> package and run this script (On the slide)</a:t>
            </a:r>
          </a:p>
          <a:p>
            <a:r>
              <a:rPr lang="en-US" sz="1200" kern="1200" dirty="0">
                <a:solidFill>
                  <a:schemeClr val="tx1"/>
                </a:solidFill>
                <a:effectLst/>
                <a:latin typeface="+mn-lt"/>
                <a:ea typeface="+mn-ea"/>
                <a:cs typeface="+mn-cs"/>
              </a:rPr>
              <a:t>I get an accuracy score of 0.8501. Here, </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are the true class labels and </a:t>
            </a:r>
            <a:r>
              <a:rPr lang="en-US" sz="1200" kern="1200" dirty="0" err="1">
                <a:solidFill>
                  <a:schemeClr val="tx1"/>
                </a:solidFill>
                <a:effectLst/>
                <a:latin typeface="+mn-lt"/>
                <a:ea typeface="+mn-ea"/>
                <a:cs typeface="+mn-cs"/>
              </a:rPr>
              <a:t>y_pred_test</a:t>
            </a:r>
            <a:r>
              <a:rPr lang="en-US" sz="1200" kern="1200" dirty="0">
                <a:solidFill>
                  <a:schemeClr val="tx1"/>
                </a:solidFill>
                <a:effectLst/>
                <a:latin typeface="+mn-lt"/>
                <a:ea typeface="+mn-ea"/>
                <a:cs typeface="+mn-cs"/>
              </a:rPr>
              <a:t> are the predicted class labels in the test-set</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29</a:t>
            </a:fld>
            <a:endParaRPr lang="en-US"/>
          </a:p>
        </p:txBody>
      </p:sp>
    </p:spTree>
    <p:extLst>
      <p:ext uri="{BB962C8B-B14F-4D97-AF65-F5344CB8AC3E}">
        <p14:creationId xmlns:p14="http://schemas.microsoft.com/office/powerpoint/2010/main" val="645272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can now do the same thing for my train set and get an accuracy score of 0.8476. </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30</a:t>
            </a:fld>
            <a:endParaRPr lang="en-US"/>
          </a:p>
        </p:txBody>
      </p:sp>
    </p:spTree>
    <p:extLst>
      <p:ext uri="{BB962C8B-B14F-4D97-AF65-F5344CB8AC3E}">
        <p14:creationId xmlns:p14="http://schemas.microsoft.com/office/powerpoint/2010/main" val="395766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more libraries like </a:t>
            </a:r>
            <a:r>
              <a:rPr lang="en-US" dirty="0" err="1"/>
              <a:t>sklearn</a:t>
            </a:r>
            <a:r>
              <a:rPr lang="en-US" dirty="0"/>
              <a:t> I will be using but these are the basic libraries that I will use in the project.</a:t>
            </a:r>
          </a:p>
        </p:txBody>
      </p:sp>
      <p:sp>
        <p:nvSpPr>
          <p:cNvPr id="4" name="Slide Number Placeholder 3"/>
          <p:cNvSpPr>
            <a:spLocks noGrp="1"/>
          </p:cNvSpPr>
          <p:nvPr>
            <p:ph type="sldNum" sz="quarter" idx="5"/>
          </p:nvPr>
        </p:nvSpPr>
        <p:spPr/>
        <p:txBody>
          <a:bodyPr/>
          <a:lstStyle/>
          <a:p>
            <a:fld id="{93B09C66-13A8-473C-8C4D-82F0A8182394}" type="slidenum">
              <a:rPr lang="en-US" smtClean="0"/>
              <a:t>3</a:t>
            </a:fld>
            <a:endParaRPr lang="en-US"/>
          </a:p>
        </p:txBody>
      </p:sp>
    </p:spTree>
    <p:extLst>
      <p:ext uri="{BB962C8B-B14F-4D97-AF65-F5344CB8AC3E}">
        <p14:creationId xmlns:p14="http://schemas.microsoft.com/office/powerpoint/2010/main" val="2837653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training-set accuracy score is 0.8476 while the test-set accuracy to be 0.8501. These two values are quite comparable. So, there is no question of overfitting. </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31</a:t>
            </a:fld>
            <a:endParaRPr lang="en-US"/>
          </a:p>
        </p:txBody>
      </p:sp>
    </p:spTree>
    <p:extLst>
      <p:ext uri="{BB962C8B-B14F-4D97-AF65-F5344CB8AC3E}">
        <p14:creationId xmlns:p14="http://schemas.microsoft.com/office/powerpoint/2010/main" val="122474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we can determine how well out model does its prediction by plotting a ROC curve. This curve indicates the model does a good job of predicting how well our model predicts the rain tomorrow in Australia</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32</a:t>
            </a:fld>
            <a:endParaRPr lang="en-US"/>
          </a:p>
        </p:txBody>
      </p:sp>
    </p:spTree>
    <p:extLst>
      <p:ext uri="{BB962C8B-B14F-4D97-AF65-F5344CB8AC3E}">
        <p14:creationId xmlns:p14="http://schemas.microsoft.com/office/powerpoint/2010/main" val="2702347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Overall our logistic regression model accuracy score was 0.85. So, in short, the model does a pretty good job of predicting whether it will rain or not in Australia. Of all the observations the majority will predict that there will be no rain tomorrow. The model also shows no signs of overfitting. My ROC curve was well bowed or approached 1 so it did a very good job in predicting if it will rain in Australia tomorrow or not. A couple of things have occurred to me during this project and its conclusion. I wondered how the accuracy change would if it used the data from multiple days before to predict rain. So, instead of the previous day predicting the rain the next day what about the previous 2 or 3 days? Would the accuracy change any? Would the accuracy be better or worse? With the current accuracy we got for the project I would say it can definitely be used with new data to try to determine rain in Australia in a live scenario. </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33</a:t>
            </a:fld>
            <a:endParaRPr lang="en-US"/>
          </a:p>
        </p:txBody>
      </p:sp>
    </p:spTree>
    <p:extLst>
      <p:ext uri="{BB962C8B-B14F-4D97-AF65-F5344CB8AC3E}">
        <p14:creationId xmlns:p14="http://schemas.microsoft.com/office/powerpoint/2010/main" val="225573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used a dataset that contains 10 years of daily weather observations from 2008-2017 from the Australian weather stations. Although the dataset is very complete there is some cleaning steps that need to be done prior to training the dataset and fitting it to our binary classification model.</a:t>
            </a:r>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4</a:t>
            </a:fld>
            <a:endParaRPr lang="en-US"/>
          </a:p>
        </p:txBody>
      </p:sp>
    </p:spTree>
    <p:extLst>
      <p:ext uri="{BB962C8B-B14F-4D97-AF65-F5344CB8AC3E}">
        <p14:creationId xmlns:p14="http://schemas.microsoft.com/office/powerpoint/2010/main" val="69337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dataset was retrieved from Kaggle and the description for the dataset suggested to remove RISK_MM variable.</a:t>
            </a:r>
          </a:p>
          <a:p>
            <a:pPr fontAlgn="base"/>
            <a:br>
              <a:rPr lang="en-US" sz="120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RISK</a:t>
            </a:r>
            <a:r>
              <a:rPr lang="en-US" sz="1200" b="0" i="1" kern="1200" dirty="0">
                <a:solidFill>
                  <a:schemeClr val="tx1"/>
                </a:solidFill>
                <a:effectLst/>
                <a:latin typeface="+mn-lt"/>
                <a:ea typeface="+mn-ea"/>
                <a:cs typeface="+mn-cs"/>
              </a:rPr>
              <a:t>MM is the amount of rainfall in millimeters for the next day. It includes all forms of precipitation that reach the ground, such as rain, drizzle, hail and snow. And it was the column that was used to actually determine whether or not it rained to create the binary target. For example, if RISK</a:t>
            </a:r>
            <a:r>
              <a:rPr lang="en-US" sz="1200" b="0" i="0" kern="1200" dirty="0">
                <a:solidFill>
                  <a:schemeClr val="tx1"/>
                </a:solidFill>
                <a:effectLst/>
                <a:latin typeface="+mn-lt"/>
                <a:ea typeface="+mn-ea"/>
                <a:cs typeface="+mn-cs"/>
              </a:rPr>
              <a:t>MM was greater than 0, then the </a:t>
            </a:r>
            <a:r>
              <a:rPr lang="en-US" sz="1200" b="0" i="0" kern="1200" dirty="0" err="1">
                <a:solidFill>
                  <a:schemeClr val="tx1"/>
                </a:solidFill>
                <a:effectLst/>
                <a:latin typeface="+mn-lt"/>
                <a:ea typeface="+mn-ea"/>
                <a:cs typeface="+mn-cs"/>
              </a:rPr>
              <a:t>RainTomorrow</a:t>
            </a:r>
            <a:r>
              <a:rPr lang="en-US" sz="1200" b="0" i="0" kern="1200" dirty="0">
                <a:solidFill>
                  <a:schemeClr val="tx1"/>
                </a:solidFill>
                <a:effectLst/>
                <a:latin typeface="+mn-lt"/>
                <a:ea typeface="+mn-ea"/>
                <a:cs typeface="+mn-cs"/>
              </a:rPr>
              <a:t> target variable is equal to Yes.</a:t>
            </a:r>
          </a:p>
          <a:p>
            <a:pPr fontAlgn="base"/>
            <a:r>
              <a:rPr lang="en-US" sz="1200" b="0" i="0" kern="1200" dirty="0">
                <a:solidFill>
                  <a:schemeClr val="tx1"/>
                </a:solidFill>
                <a:effectLst/>
                <a:latin typeface="+mn-lt"/>
                <a:ea typeface="+mn-ea"/>
                <a:cs typeface="+mn-cs"/>
              </a:rPr>
              <a:t>Since it contains information about the future, and since it contains information directly about the target variable, including it would leak the future information to your model. Using it as a predictor to build a model and then testing on this dataset would give the false appearance of a high accuracy.</a:t>
            </a:r>
          </a:p>
          <a:p>
            <a:pPr fontAlgn="base"/>
            <a:r>
              <a:rPr lang="en-US" sz="1200" b="0" i="0" kern="1200" dirty="0">
                <a:solidFill>
                  <a:schemeClr val="tx1"/>
                </a:solidFill>
                <a:effectLst/>
                <a:latin typeface="+mn-lt"/>
                <a:ea typeface="+mn-ea"/>
                <a:cs typeface="+mn-cs"/>
              </a:rPr>
              <a:t>It is included in the dataset so that if you wanted to create your own binary target and decide that a really small amount of rain like 0.1 mm shouldn't be counted as a rainstorm, you could try predicting only more significant amounts of rain.</a:t>
            </a:r>
          </a:p>
          <a:p>
            <a:pPr fontAlgn="base"/>
            <a:r>
              <a:rPr lang="en-US" sz="1200" b="0" i="0" kern="1200" dirty="0">
                <a:solidFill>
                  <a:schemeClr val="tx1"/>
                </a:solidFill>
                <a:effectLst/>
                <a:latin typeface="+mn-lt"/>
                <a:ea typeface="+mn-ea"/>
                <a:cs typeface="+mn-cs"/>
              </a:rPr>
              <a:t>It's also included in the dataset so that, if you wanted to, you could use the dataset to build a regression machine learning model -- instead of classification. In other words, you can use RISK_MM as your target and drop </a:t>
            </a:r>
            <a:r>
              <a:rPr lang="en-US" sz="1200" b="0" i="0" kern="1200" dirty="0" err="1">
                <a:solidFill>
                  <a:schemeClr val="tx1"/>
                </a:solidFill>
                <a:effectLst/>
                <a:latin typeface="+mn-lt"/>
                <a:ea typeface="+mn-ea"/>
                <a:cs typeface="+mn-cs"/>
              </a:rPr>
              <a:t>RainTomorrow</a:t>
            </a:r>
            <a:r>
              <a:rPr lang="en-US" sz="1200" b="0" i="0" kern="1200" dirty="0">
                <a:solidFill>
                  <a:schemeClr val="tx1"/>
                </a:solidFill>
                <a:effectLst/>
                <a:latin typeface="+mn-lt"/>
                <a:ea typeface="+mn-ea"/>
                <a:cs typeface="+mn-cs"/>
              </a:rPr>
              <a:t> if you want to treat this as a regression problem instead of a classification problem. In this case we will be dropping it since we are using </a:t>
            </a:r>
            <a:r>
              <a:rPr lang="en-US" sz="1200" b="0" i="0" kern="1200" dirty="0" err="1">
                <a:solidFill>
                  <a:schemeClr val="tx1"/>
                </a:solidFill>
                <a:effectLst/>
                <a:latin typeface="+mn-lt"/>
                <a:ea typeface="+mn-ea"/>
                <a:cs typeface="+mn-cs"/>
              </a:rPr>
              <a:t>RainTomorrow</a:t>
            </a:r>
            <a:r>
              <a:rPr lang="en-US" sz="1200" b="0" i="0" kern="1200" dirty="0">
                <a:solidFill>
                  <a:schemeClr val="tx1"/>
                </a:solidFill>
                <a:effectLst/>
                <a:latin typeface="+mn-lt"/>
                <a:ea typeface="+mn-ea"/>
                <a:cs typeface="+mn-cs"/>
              </a:rPr>
              <a:t> as out target variable</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5</a:t>
            </a:fld>
            <a:endParaRPr lang="en-US"/>
          </a:p>
        </p:txBody>
      </p:sp>
    </p:spTree>
    <p:extLst>
      <p:ext uri="{BB962C8B-B14F-4D97-AF65-F5344CB8AC3E}">
        <p14:creationId xmlns:p14="http://schemas.microsoft.com/office/powerpoint/2010/main" val="397373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doing univariate analysis</a:t>
            </a:r>
          </a:p>
          <a:p>
            <a:r>
              <a:rPr lang="en-US" dirty="0"/>
              <a:t>Like we previously stated </a:t>
            </a:r>
            <a:r>
              <a:rPr lang="en-US" dirty="0" err="1"/>
              <a:t>RainTomorrow</a:t>
            </a:r>
            <a:r>
              <a:rPr lang="en-US" dirty="0"/>
              <a:t> is our target variable and we want to look at this variable and determine if it is in good shape for a target variable.</a:t>
            </a:r>
          </a:p>
          <a:p>
            <a:endParaRPr lang="en-US" dirty="0"/>
          </a:p>
          <a:p>
            <a:r>
              <a:rPr lang="en-US" dirty="0"/>
              <a:t>Rain tomorrow is a variable that tells the future we can use this to train our model on to determine our accuracy. </a:t>
            </a:r>
            <a:r>
              <a:rPr lang="en-US" dirty="0" err="1"/>
              <a:t>Raintomorrow</a:t>
            </a:r>
            <a:r>
              <a:rPr lang="en-US" dirty="0"/>
              <a:t> gives us a baseline of what variables may be contributing to a yes or no answer in if it will rain the next day. </a:t>
            </a:r>
          </a:p>
        </p:txBody>
      </p:sp>
      <p:sp>
        <p:nvSpPr>
          <p:cNvPr id="4" name="Slide Number Placeholder 3"/>
          <p:cNvSpPr>
            <a:spLocks noGrp="1"/>
          </p:cNvSpPr>
          <p:nvPr>
            <p:ph type="sldNum" sz="quarter" idx="5"/>
          </p:nvPr>
        </p:nvSpPr>
        <p:spPr/>
        <p:txBody>
          <a:bodyPr/>
          <a:lstStyle/>
          <a:p>
            <a:fld id="{93B09C66-13A8-473C-8C4D-82F0A8182394}" type="slidenum">
              <a:rPr lang="en-US" smtClean="0"/>
              <a:t>6</a:t>
            </a:fld>
            <a:endParaRPr lang="en-US"/>
          </a:p>
        </p:txBody>
      </p:sp>
    </p:spTree>
    <p:extLst>
      <p:ext uri="{BB962C8B-B14F-4D97-AF65-F5344CB8AC3E}">
        <p14:creationId xmlns:p14="http://schemas.microsoft.com/office/powerpoint/2010/main" val="1303792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7</a:t>
            </a:fld>
            <a:endParaRPr lang="en-US"/>
          </a:p>
        </p:txBody>
      </p:sp>
    </p:spTree>
    <p:extLst>
      <p:ext uri="{BB962C8B-B14F-4D97-AF65-F5344CB8AC3E}">
        <p14:creationId xmlns:p14="http://schemas.microsoft.com/office/powerpoint/2010/main" val="3133887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out Bivariate Analysis I segregate the dataset into categorical and numerical variables. There is a mixture of categorical and numerical variables in the dataset. Categorical variables have data type object. Numerical variables have data type float64. I want to first explore the Categorical variables, those variables are 'Date', 'Location', '</a:t>
            </a:r>
            <a:r>
              <a:rPr lang="en-US" sz="1200" kern="1200" dirty="0" err="1">
                <a:solidFill>
                  <a:schemeClr val="tx1"/>
                </a:solidFill>
                <a:effectLst/>
                <a:latin typeface="+mn-lt"/>
                <a:ea typeface="+mn-ea"/>
                <a:cs typeface="+mn-cs"/>
              </a:rPr>
              <a:t>WindGustDir</a:t>
            </a:r>
            <a:r>
              <a:rPr lang="en-US" sz="1200" kern="1200" dirty="0">
                <a:solidFill>
                  <a:schemeClr val="tx1"/>
                </a:solidFill>
                <a:effectLst/>
                <a:latin typeface="+mn-lt"/>
                <a:ea typeface="+mn-ea"/>
                <a:cs typeface="+mn-cs"/>
              </a:rPr>
              <a:t>', 'WindDir9am', 'WindDir3pm', '</a:t>
            </a:r>
            <a:r>
              <a:rPr lang="en-US" sz="1200" kern="1200" dirty="0" err="1">
                <a:solidFill>
                  <a:schemeClr val="tx1"/>
                </a:solidFill>
                <a:effectLst/>
                <a:latin typeface="+mn-lt"/>
                <a:ea typeface="+mn-ea"/>
                <a:cs typeface="+mn-cs"/>
              </a:rPr>
              <a:t>RainToday</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RainTomorrow</a:t>
            </a:r>
            <a:r>
              <a:rPr lang="en-US" sz="1200" kern="1200" dirty="0">
                <a:solidFill>
                  <a:schemeClr val="tx1"/>
                </a:solidFill>
                <a:effectLst/>
                <a:latin typeface="+mn-lt"/>
                <a:ea typeface="+mn-ea"/>
                <a:cs typeface="+mn-cs"/>
              </a:rPr>
              <a:t>'. Looking at this I notice date is considered a categorical variable that I will have to break up into smaller numerical variables later. </a:t>
            </a: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9</a:t>
            </a:fld>
            <a:endParaRPr lang="en-US"/>
          </a:p>
        </p:txBody>
      </p:sp>
    </p:spTree>
    <p:extLst>
      <p:ext uri="{BB962C8B-B14F-4D97-AF65-F5344CB8AC3E}">
        <p14:creationId xmlns:p14="http://schemas.microsoft.com/office/powerpoint/2010/main" val="203893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Checking for missing values we can see that there are only 4 categorical variables in the dataset which contains missing values. These are </a:t>
            </a:r>
            <a:r>
              <a:rPr lang="en-US" sz="1200" kern="1200" dirty="0" err="1">
                <a:solidFill>
                  <a:schemeClr val="tx1"/>
                </a:solidFill>
                <a:effectLst/>
                <a:latin typeface="+mn-lt"/>
                <a:ea typeface="+mn-ea"/>
                <a:cs typeface="+mn-cs"/>
              </a:rPr>
              <a:t>WindGustDir</a:t>
            </a:r>
            <a:r>
              <a:rPr lang="en-US" sz="1200" kern="1200" dirty="0">
                <a:solidFill>
                  <a:schemeClr val="tx1"/>
                </a:solidFill>
                <a:effectLst/>
                <a:latin typeface="+mn-lt"/>
                <a:ea typeface="+mn-ea"/>
                <a:cs typeface="+mn-cs"/>
              </a:rPr>
              <a:t>, WindDir9am, WindDir3pm and </a:t>
            </a:r>
            <a:r>
              <a:rPr lang="en-US" sz="1200" kern="1200" dirty="0" err="1">
                <a:solidFill>
                  <a:schemeClr val="tx1"/>
                </a:solidFill>
                <a:effectLst/>
                <a:latin typeface="+mn-lt"/>
                <a:ea typeface="+mn-ea"/>
                <a:cs typeface="+mn-cs"/>
              </a:rPr>
              <a:t>RainToday</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3B09C66-13A8-473C-8C4D-82F0A8182394}" type="slidenum">
              <a:rPr lang="en-US" smtClean="0"/>
              <a:t>10</a:t>
            </a:fld>
            <a:endParaRPr lang="en-US"/>
          </a:p>
        </p:txBody>
      </p:sp>
    </p:spTree>
    <p:extLst>
      <p:ext uri="{BB962C8B-B14F-4D97-AF65-F5344CB8AC3E}">
        <p14:creationId xmlns:p14="http://schemas.microsoft.com/office/powerpoint/2010/main" val="1976255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34667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D3876-1E2C-4CCA-B7B2-5A55B1EB6BD4}"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33209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55327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727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28936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1125643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49147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3032370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40030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226925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240884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3D3876-1E2C-4CCA-B7B2-5A55B1EB6BD4}"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419885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D3876-1E2C-4CCA-B7B2-5A55B1EB6BD4}"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265871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416795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56579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43D3876-1E2C-4CCA-B7B2-5A55B1EB6BD4}" type="datetimeFigureOut">
              <a:rPr lang="en-US" smtClean="0"/>
              <a:t>2/29/2020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27256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D3876-1E2C-4CCA-B7B2-5A55B1EB6BD4}"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42835-9049-4FB1-8FDB-D0380E382CC8}" type="slidenum">
              <a:rPr lang="en-US" smtClean="0"/>
              <a:t>‹#›</a:t>
            </a:fld>
            <a:endParaRPr lang="en-US"/>
          </a:p>
        </p:txBody>
      </p:sp>
    </p:spTree>
    <p:extLst>
      <p:ext uri="{BB962C8B-B14F-4D97-AF65-F5344CB8AC3E}">
        <p14:creationId xmlns:p14="http://schemas.microsoft.com/office/powerpoint/2010/main" val="373540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3D3876-1E2C-4CCA-B7B2-5A55B1EB6BD4}" type="datetimeFigureOut">
              <a:rPr lang="en-US" smtClean="0"/>
              <a:t>2/29/2020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B42835-9049-4FB1-8FDB-D0380E382CC8}" type="slidenum">
              <a:rPr lang="en-US" smtClean="0"/>
              <a:t>‹#›</a:t>
            </a:fld>
            <a:endParaRPr lang="en-US"/>
          </a:p>
        </p:txBody>
      </p:sp>
    </p:spTree>
    <p:extLst>
      <p:ext uri="{BB962C8B-B14F-4D97-AF65-F5344CB8AC3E}">
        <p14:creationId xmlns:p14="http://schemas.microsoft.com/office/powerpoint/2010/main" val="1230525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D2DD-E3C3-4CC0-8BE6-B515685D9522}"/>
              </a:ext>
            </a:extLst>
          </p:cNvPr>
          <p:cNvSpPr>
            <a:spLocks noGrp="1"/>
          </p:cNvSpPr>
          <p:nvPr>
            <p:ph type="ctrTitle"/>
          </p:nvPr>
        </p:nvSpPr>
        <p:spPr>
          <a:xfrm>
            <a:off x="965505" y="623571"/>
            <a:ext cx="10260990" cy="3523885"/>
          </a:xfrm>
        </p:spPr>
        <p:txBody>
          <a:bodyPr>
            <a:normAutofit/>
          </a:bodyPr>
          <a:lstStyle/>
          <a:p>
            <a:pPr algn="ctr"/>
            <a:r>
              <a:rPr lang="en-US" sz="8000"/>
              <a:t>Autralilia Weather </a:t>
            </a:r>
          </a:p>
        </p:txBody>
      </p:sp>
      <p:sp>
        <p:nvSpPr>
          <p:cNvPr id="3" name="Subtitle 2">
            <a:extLst>
              <a:ext uri="{FF2B5EF4-FFF2-40B4-BE49-F238E27FC236}">
                <a16:creationId xmlns:a16="http://schemas.microsoft.com/office/drawing/2014/main" id="{6E2F0FE7-6E9B-4A2F-AB7E-21A6D30CC714}"/>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Tyler Anderson</a:t>
            </a:r>
          </a:p>
          <a:p>
            <a:pPr algn="ctr"/>
            <a:r>
              <a:rPr lang="en-US" sz="1400" dirty="0">
                <a:solidFill>
                  <a:schemeClr val="bg2"/>
                </a:solidFill>
              </a:rPr>
              <a:t>DSC 630 Predictive analytics</a:t>
            </a:r>
          </a:p>
        </p:txBody>
      </p:sp>
    </p:spTree>
    <p:extLst>
      <p:ext uri="{BB962C8B-B14F-4D97-AF65-F5344CB8AC3E}">
        <p14:creationId xmlns:p14="http://schemas.microsoft.com/office/powerpoint/2010/main" val="395602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A6FF-4985-47C7-AB6A-9ECB165BD954}"/>
              </a:ext>
            </a:extLst>
          </p:cNvPr>
          <p:cNvSpPr>
            <a:spLocks noGrp="1"/>
          </p:cNvSpPr>
          <p:nvPr>
            <p:ph type="title"/>
          </p:nvPr>
        </p:nvSpPr>
        <p:spPr>
          <a:xfrm>
            <a:off x="646111" y="452718"/>
            <a:ext cx="9404723" cy="1400530"/>
          </a:xfrm>
        </p:spPr>
        <p:txBody>
          <a:bodyPr/>
          <a:lstStyle/>
          <a:p>
            <a:r>
              <a:rPr lang="en-US" dirty="0"/>
              <a:t>Exploring the Categorical Variables </a:t>
            </a:r>
          </a:p>
        </p:txBody>
      </p:sp>
      <p:sp>
        <p:nvSpPr>
          <p:cNvPr id="3" name="Content Placeholder 2">
            <a:extLst>
              <a:ext uri="{FF2B5EF4-FFF2-40B4-BE49-F238E27FC236}">
                <a16:creationId xmlns:a16="http://schemas.microsoft.com/office/drawing/2014/main" id="{77B619D4-45D9-4642-A795-8016F4CF853D}"/>
              </a:ext>
            </a:extLst>
          </p:cNvPr>
          <p:cNvSpPr>
            <a:spLocks noGrp="1"/>
          </p:cNvSpPr>
          <p:nvPr>
            <p:ph idx="1"/>
          </p:nvPr>
        </p:nvSpPr>
        <p:spPr>
          <a:xfrm>
            <a:off x="1103312" y="2052918"/>
            <a:ext cx="8946541" cy="4195481"/>
          </a:xfrm>
        </p:spPr>
        <p:txBody>
          <a:bodyPr/>
          <a:lstStyle/>
          <a:p>
            <a:r>
              <a:rPr lang="en-US" dirty="0"/>
              <a:t>When exploring the categorical variables we can see that there are some missing values:</a:t>
            </a:r>
          </a:p>
          <a:p>
            <a:r>
              <a:rPr lang="en-US" dirty="0" err="1"/>
              <a:t>WindGustDir</a:t>
            </a:r>
            <a:r>
              <a:rPr lang="en-US" dirty="0"/>
              <a:t>     9330</a:t>
            </a:r>
          </a:p>
          <a:p>
            <a:r>
              <a:rPr lang="en-US" dirty="0"/>
              <a:t>WindDir9am     10013</a:t>
            </a:r>
          </a:p>
          <a:p>
            <a:r>
              <a:rPr lang="en-US" dirty="0"/>
              <a:t>WindDir3pm      3778</a:t>
            </a:r>
          </a:p>
          <a:p>
            <a:r>
              <a:rPr lang="en-US" dirty="0" err="1"/>
              <a:t>RainToday</a:t>
            </a:r>
            <a:r>
              <a:rPr lang="en-US" dirty="0"/>
              <a:t>       1406</a:t>
            </a:r>
          </a:p>
        </p:txBody>
      </p:sp>
    </p:spTree>
    <p:extLst>
      <p:ext uri="{BB962C8B-B14F-4D97-AF65-F5344CB8AC3E}">
        <p14:creationId xmlns:p14="http://schemas.microsoft.com/office/powerpoint/2010/main" val="24791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A737B-79CA-423A-A6EB-ECA896300F28}"/>
              </a:ext>
            </a:extLst>
          </p:cNvPr>
          <p:cNvSpPr>
            <a:spLocks noGrp="1"/>
          </p:cNvSpPr>
          <p:nvPr>
            <p:ph idx="1"/>
          </p:nvPr>
        </p:nvSpPr>
        <p:spPr>
          <a:xfrm>
            <a:off x="1131021" y="1331259"/>
            <a:ext cx="8946541" cy="4195481"/>
          </a:xfrm>
        </p:spPr>
        <p:txBody>
          <a:bodyPr/>
          <a:lstStyle/>
          <a:p>
            <a:r>
              <a:rPr lang="en-US" dirty="0"/>
              <a:t>When exploring the labels within these categorical variables we can see that the ‘date’ variable has a lot of labels 3,436 labels to be exact.</a:t>
            </a:r>
          </a:p>
          <a:p>
            <a:endParaRPr lang="en-US" dirty="0"/>
          </a:p>
          <a:p>
            <a:r>
              <a:rPr lang="en-US" dirty="0"/>
              <a:t>The ‘Date’ variable needs to be addressed since it has high cardinality or lots of variables.</a:t>
            </a:r>
          </a:p>
          <a:p>
            <a:endParaRPr lang="en-US" dirty="0"/>
          </a:p>
          <a:p>
            <a:r>
              <a:rPr lang="en-US" dirty="0"/>
              <a:t>High cardinality may pose some serious problems in the machine learning model.</a:t>
            </a:r>
          </a:p>
        </p:txBody>
      </p:sp>
    </p:spTree>
    <p:extLst>
      <p:ext uri="{BB962C8B-B14F-4D97-AF65-F5344CB8AC3E}">
        <p14:creationId xmlns:p14="http://schemas.microsoft.com/office/powerpoint/2010/main" val="417005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53E028-EF30-4AEF-9678-0FF5E5A6EE02}"/>
              </a:ext>
            </a:extLst>
          </p:cNvPr>
          <p:cNvSpPr>
            <a:spLocks noGrp="1"/>
          </p:cNvSpPr>
          <p:nvPr>
            <p:ph type="title"/>
          </p:nvPr>
        </p:nvSpPr>
        <p:spPr>
          <a:xfrm>
            <a:off x="806195" y="804672"/>
            <a:ext cx="3521359" cy="5248656"/>
          </a:xfrm>
        </p:spPr>
        <p:txBody>
          <a:bodyPr anchor="ctr">
            <a:normAutofit/>
          </a:bodyPr>
          <a:lstStyle/>
          <a:p>
            <a:pPr algn="ctr"/>
            <a:r>
              <a:rPr lang="en-US" dirty="0"/>
              <a:t>Using datetime on Date variable </a:t>
            </a:r>
          </a:p>
        </p:txBody>
      </p:sp>
      <p:sp>
        <p:nvSpPr>
          <p:cNvPr id="3" name="Content Placeholder 2">
            <a:extLst>
              <a:ext uri="{FF2B5EF4-FFF2-40B4-BE49-F238E27FC236}">
                <a16:creationId xmlns:a16="http://schemas.microsoft.com/office/drawing/2014/main" id="{5E3E9C7F-2762-41D7-98E5-AFE44A0660EF}"/>
              </a:ext>
            </a:extLst>
          </p:cNvPr>
          <p:cNvSpPr>
            <a:spLocks noGrp="1"/>
          </p:cNvSpPr>
          <p:nvPr>
            <p:ph idx="1"/>
          </p:nvPr>
        </p:nvSpPr>
        <p:spPr>
          <a:xfrm>
            <a:off x="4975861" y="804671"/>
            <a:ext cx="6399930" cy="5248657"/>
          </a:xfrm>
        </p:spPr>
        <p:txBody>
          <a:bodyPr anchor="ctr">
            <a:normAutofit/>
          </a:bodyPr>
          <a:lstStyle/>
          <a:p>
            <a:r>
              <a:rPr lang="en-US" dirty="0"/>
              <a:t>Using this string I can parse the dates from strings into a datetime format.</a:t>
            </a:r>
          </a:p>
          <a:p>
            <a:endParaRPr lang="en-US" dirty="0"/>
          </a:p>
          <a:p>
            <a:r>
              <a:rPr lang="en-US" dirty="0"/>
              <a:t>df['Date'] = </a:t>
            </a:r>
            <a:r>
              <a:rPr lang="en-US" dirty="0" err="1"/>
              <a:t>pd.to_datetime</a:t>
            </a:r>
            <a:r>
              <a:rPr lang="en-US" dirty="0"/>
              <a:t>(df['Date’])</a:t>
            </a:r>
          </a:p>
          <a:p>
            <a:endParaRPr lang="en-US" dirty="0"/>
          </a:p>
          <a:p>
            <a:r>
              <a:rPr lang="en-US" dirty="0"/>
              <a:t>I can now extract year, month and day from the date variable</a:t>
            </a:r>
          </a:p>
          <a:p>
            <a:endParaRPr lang="en-US" dirty="0"/>
          </a:p>
          <a:p>
            <a:r>
              <a:rPr lang="en-US" dirty="0"/>
              <a:t>Now that I have separated out year, month and day I can delete the ‘date’ variable. There should now be 6 categorical variables now</a:t>
            </a:r>
          </a:p>
        </p:txBody>
      </p:sp>
    </p:spTree>
    <p:extLst>
      <p:ext uri="{BB962C8B-B14F-4D97-AF65-F5344CB8AC3E}">
        <p14:creationId xmlns:p14="http://schemas.microsoft.com/office/powerpoint/2010/main" val="114912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253E-069E-43DF-BC8F-AB5AC0258B58}"/>
              </a:ext>
            </a:extLst>
          </p:cNvPr>
          <p:cNvSpPr>
            <a:spLocks noGrp="1"/>
          </p:cNvSpPr>
          <p:nvPr>
            <p:ph type="title"/>
          </p:nvPr>
        </p:nvSpPr>
        <p:spPr/>
        <p:txBody>
          <a:bodyPr/>
          <a:lstStyle/>
          <a:p>
            <a:r>
              <a:rPr lang="en-US" dirty="0"/>
              <a:t>Explore Numerical </a:t>
            </a:r>
            <a:r>
              <a:rPr lang="en-US" dirty="0" err="1"/>
              <a:t>Varialbes</a:t>
            </a:r>
            <a:r>
              <a:rPr lang="en-US" dirty="0"/>
              <a:t> </a:t>
            </a:r>
          </a:p>
        </p:txBody>
      </p:sp>
      <p:sp>
        <p:nvSpPr>
          <p:cNvPr id="3" name="Content Placeholder 2">
            <a:extLst>
              <a:ext uri="{FF2B5EF4-FFF2-40B4-BE49-F238E27FC236}">
                <a16:creationId xmlns:a16="http://schemas.microsoft.com/office/drawing/2014/main" id="{D1E165CE-7D21-4DAC-8814-9B5037FA15FE}"/>
              </a:ext>
            </a:extLst>
          </p:cNvPr>
          <p:cNvSpPr>
            <a:spLocks noGrp="1"/>
          </p:cNvSpPr>
          <p:nvPr>
            <p:ph idx="1"/>
          </p:nvPr>
        </p:nvSpPr>
        <p:spPr/>
        <p:txBody>
          <a:bodyPr/>
          <a:lstStyle/>
          <a:p>
            <a:r>
              <a:rPr lang="en-US" dirty="0"/>
              <a:t>Exploring shows there are 19 numerical variables</a:t>
            </a:r>
          </a:p>
          <a:p>
            <a:endParaRPr lang="en-US" dirty="0"/>
          </a:p>
          <a:p>
            <a:endParaRPr lang="en-US" dirty="0"/>
          </a:p>
          <a:p>
            <a:endParaRPr lang="en-US" dirty="0"/>
          </a:p>
          <a:p>
            <a:endParaRPr lang="en-US" dirty="0"/>
          </a:p>
          <a:p>
            <a:endParaRPr lang="en-US" dirty="0"/>
          </a:p>
          <a:p>
            <a:r>
              <a:rPr lang="en-US" dirty="0"/>
              <a:t>All of the numerical variables are of continuous type</a:t>
            </a:r>
          </a:p>
          <a:p>
            <a:endParaRPr lang="en-US" dirty="0"/>
          </a:p>
        </p:txBody>
      </p:sp>
      <p:pic>
        <p:nvPicPr>
          <p:cNvPr id="6" name="Picture 5">
            <a:extLst>
              <a:ext uri="{FF2B5EF4-FFF2-40B4-BE49-F238E27FC236}">
                <a16:creationId xmlns:a16="http://schemas.microsoft.com/office/drawing/2014/main" id="{9C53B3E3-AE4A-4C72-A173-2465AB9AF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332" y="3164612"/>
            <a:ext cx="8679521" cy="838264"/>
          </a:xfrm>
          <a:prstGeom prst="rect">
            <a:avLst/>
          </a:prstGeom>
        </p:spPr>
      </p:pic>
    </p:spTree>
    <p:extLst>
      <p:ext uri="{BB962C8B-B14F-4D97-AF65-F5344CB8AC3E}">
        <p14:creationId xmlns:p14="http://schemas.microsoft.com/office/powerpoint/2010/main" val="224680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1A7CA-62C5-4257-A9FE-9E6D47FB7356}"/>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solidFill>
                  <a:srgbClr val="EBEBEB"/>
                </a:solidFill>
              </a:rPr>
              <a:t>Outliers within numerical variables </a:t>
            </a:r>
          </a:p>
        </p:txBody>
      </p:sp>
      <p:sp>
        <p:nvSpPr>
          <p:cNvPr id="13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0" name="Freeform: Shape 13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42" name="Rectangle 14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A5FB615-5095-4D57-9E83-CDD3B1A3A53C}"/>
              </a:ext>
            </a:extLst>
          </p:cNvPr>
          <p:cNvSpPr>
            <a:spLocks noGrp="1"/>
          </p:cNvSpPr>
          <p:nvPr>
            <p:ph idx="1"/>
          </p:nvPr>
        </p:nvSpPr>
        <p:spPr>
          <a:xfrm>
            <a:off x="643855" y="3072385"/>
            <a:ext cx="3108057" cy="2947415"/>
          </a:xfrm>
        </p:spPr>
        <p:txBody>
          <a:bodyPr>
            <a:normAutofit/>
          </a:bodyPr>
          <a:lstStyle/>
          <a:p>
            <a:r>
              <a:rPr lang="en-US" sz="1400">
                <a:solidFill>
                  <a:srgbClr val="FFFFFF"/>
                </a:solidFill>
              </a:rPr>
              <a:t>We can see that the Rainfall, Evaporation, WindSpeed9am and WindSpeed3pm columns may contain outliers when using describe to view details. </a:t>
            </a:r>
          </a:p>
          <a:p>
            <a:r>
              <a:rPr lang="en-US" sz="1400">
                <a:solidFill>
                  <a:srgbClr val="FFFFFF"/>
                </a:solidFill>
              </a:rPr>
              <a:t>Plotting these as boxplots shows the outliers.</a:t>
            </a:r>
          </a:p>
          <a:p>
            <a:endParaRPr lang="en-US" sz="1400">
              <a:solidFill>
                <a:srgbClr val="FFFFFF"/>
              </a:solidFill>
            </a:endParaRPr>
          </a:p>
        </p:txBody>
      </p:sp>
      <p:pic>
        <p:nvPicPr>
          <p:cNvPr id="8195" name="Picture 3">
            <a:extLst>
              <a:ext uri="{FF2B5EF4-FFF2-40B4-BE49-F238E27FC236}">
                <a16:creationId xmlns:a16="http://schemas.microsoft.com/office/drawing/2014/main" id="{5B25AD4E-E0D9-4683-B806-0043FC4AF2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8451" y="1638889"/>
            <a:ext cx="6495847" cy="418982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7396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7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C45A3-11C0-45B0-877B-75CC2512D760}"/>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Checking Outliers</a:t>
            </a:r>
          </a:p>
        </p:txBody>
      </p:sp>
      <p:sp>
        <p:nvSpPr>
          <p:cNvPr id="922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222" name="Freeform: Shape 7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9223" name="Rectangle 7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3BE194-2627-4583-8BD5-888EB789D4D5}"/>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Plotting them as box plots checks the distributions to see if they are normal of skewed.</a:t>
            </a:r>
          </a:p>
          <a:p>
            <a:r>
              <a:rPr lang="en-US" sz="1400" dirty="0">
                <a:solidFill>
                  <a:srgbClr val="FFFFFF"/>
                </a:solidFill>
              </a:rPr>
              <a:t>We can see they all of them are skewed. </a:t>
            </a:r>
          </a:p>
          <a:p>
            <a:endParaRPr lang="en-US" sz="1400" dirty="0">
              <a:solidFill>
                <a:srgbClr val="FFFFFF"/>
              </a:solidFill>
            </a:endParaRPr>
          </a:p>
        </p:txBody>
      </p:sp>
      <p:pic>
        <p:nvPicPr>
          <p:cNvPr id="9218" name="Picture 2">
            <a:extLst>
              <a:ext uri="{FF2B5EF4-FFF2-40B4-BE49-F238E27FC236}">
                <a16:creationId xmlns:a16="http://schemas.microsoft.com/office/drawing/2014/main" id="{AAC12CE8-19E0-4C8B-A100-09A0D22190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8451" y="1630769"/>
            <a:ext cx="6495847" cy="420606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3203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F2DA-A7D2-497D-9AF9-1180A66F3EA6}"/>
              </a:ext>
            </a:extLst>
          </p:cNvPr>
          <p:cNvSpPr>
            <a:spLocks noGrp="1"/>
          </p:cNvSpPr>
          <p:nvPr>
            <p:ph type="title"/>
          </p:nvPr>
        </p:nvSpPr>
        <p:spPr/>
        <p:txBody>
          <a:bodyPr/>
          <a:lstStyle/>
          <a:p>
            <a:r>
              <a:rPr lang="en-US" dirty="0"/>
              <a:t>Using </a:t>
            </a:r>
            <a:r>
              <a:rPr lang="en-US" dirty="0" err="1"/>
              <a:t>interquantile</a:t>
            </a:r>
            <a:r>
              <a:rPr lang="en-US" dirty="0"/>
              <a:t> range (IQR) </a:t>
            </a:r>
          </a:p>
        </p:txBody>
      </p:sp>
      <p:sp>
        <p:nvSpPr>
          <p:cNvPr id="3" name="Content Placeholder 2">
            <a:extLst>
              <a:ext uri="{FF2B5EF4-FFF2-40B4-BE49-F238E27FC236}">
                <a16:creationId xmlns:a16="http://schemas.microsoft.com/office/drawing/2014/main" id="{101FE378-7E60-43D2-8BEE-10D3B37769DD}"/>
              </a:ext>
            </a:extLst>
          </p:cNvPr>
          <p:cNvSpPr>
            <a:spLocks noGrp="1"/>
          </p:cNvSpPr>
          <p:nvPr>
            <p:ph idx="1"/>
          </p:nvPr>
        </p:nvSpPr>
        <p:spPr/>
        <p:txBody>
          <a:bodyPr/>
          <a:lstStyle/>
          <a:p>
            <a:r>
              <a:rPr lang="en-US" dirty="0"/>
              <a:t>The interquartile range (IQR) is the difference between the first quartile and third quartile.</a:t>
            </a:r>
          </a:p>
          <a:p>
            <a:r>
              <a:rPr lang="en-US" dirty="0"/>
              <a:t>Since the variables are skewed IQR is my best choice to find outliers </a:t>
            </a:r>
          </a:p>
          <a:p>
            <a:r>
              <a:rPr lang="en-US" dirty="0"/>
              <a:t>I got my Idea on how to do this via Kaggle and got help there.</a:t>
            </a:r>
          </a:p>
          <a:p>
            <a:endParaRPr lang="en-US" dirty="0"/>
          </a:p>
          <a:p>
            <a:r>
              <a:rPr lang="en-US" dirty="0"/>
              <a:t>Rainfall outliers are values &lt; -2.4000000000000004 or &gt; 3.2</a:t>
            </a:r>
          </a:p>
          <a:p>
            <a:r>
              <a:rPr lang="en-US" dirty="0"/>
              <a:t>Evaporation outliers are values &lt; -11.800000000000002 or &gt; 21.800000000000004</a:t>
            </a:r>
          </a:p>
          <a:p>
            <a:r>
              <a:rPr lang="en-US" dirty="0"/>
              <a:t>WindSpeed9am outliers are values &lt; -29.0 or &gt; 55.0</a:t>
            </a:r>
          </a:p>
          <a:p>
            <a:r>
              <a:rPr lang="en-US" dirty="0"/>
              <a:t>WindSpeed3pm outliers are values &lt; -20.0 or &gt; 57.0</a:t>
            </a:r>
          </a:p>
        </p:txBody>
      </p:sp>
    </p:spTree>
    <p:extLst>
      <p:ext uri="{BB962C8B-B14F-4D97-AF65-F5344CB8AC3E}">
        <p14:creationId xmlns:p14="http://schemas.microsoft.com/office/powerpoint/2010/main" val="151317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09F00-82CF-453C-BF45-8118004A4F42}"/>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solidFill>
                  <a:srgbClr val="EBEBEB"/>
                </a:solidFill>
              </a:rPr>
              <a:t>Multivariate Analysis</a:t>
            </a:r>
            <a:br>
              <a:rPr lang="en-US" sz="3200">
                <a:solidFill>
                  <a:srgbClr val="EBEBEB"/>
                </a:solidFill>
              </a:rPr>
            </a:br>
            <a:endParaRPr lang="en-US" sz="3200">
              <a:solidFill>
                <a:srgbClr val="EBEBEB"/>
              </a:solidFill>
            </a:endParaRPr>
          </a:p>
        </p:txBody>
      </p:sp>
      <p:sp>
        <p:nvSpPr>
          <p:cNvPr id="7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CA30F3A-CDDC-430F-A95D-8D135AAC93CD}"/>
              </a:ext>
            </a:extLst>
          </p:cNvPr>
          <p:cNvSpPr>
            <a:spLocks noGrp="1"/>
          </p:cNvSpPr>
          <p:nvPr>
            <p:ph idx="1"/>
          </p:nvPr>
        </p:nvSpPr>
        <p:spPr>
          <a:xfrm>
            <a:off x="530875" y="2696631"/>
            <a:ext cx="3848560" cy="3219818"/>
          </a:xfrm>
        </p:spPr>
        <p:txBody>
          <a:bodyPr>
            <a:normAutofit/>
          </a:bodyPr>
          <a:lstStyle/>
          <a:p>
            <a:r>
              <a:rPr lang="en-US" sz="1400" dirty="0">
                <a:solidFill>
                  <a:srgbClr val="FFFFFF"/>
                </a:solidFill>
              </a:rPr>
              <a:t>Here we are trying to discover relationships between the variables in the dataset. </a:t>
            </a:r>
          </a:p>
          <a:p>
            <a:r>
              <a:rPr lang="en-US" sz="1400" dirty="0">
                <a:solidFill>
                  <a:srgbClr val="FFFFFF"/>
                </a:solidFill>
              </a:rPr>
              <a:t>Drawing a heatmap will give me correlations between the variables.</a:t>
            </a:r>
          </a:p>
          <a:p>
            <a:r>
              <a:rPr lang="en-US" sz="1400" dirty="0">
                <a:solidFill>
                  <a:srgbClr val="FFFFFF"/>
                </a:solidFill>
              </a:rPr>
              <a:t>We can see that '</a:t>
            </a:r>
            <a:r>
              <a:rPr lang="en-US" sz="1400" dirty="0" err="1">
                <a:solidFill>
                  <a:srgbClr val="FFFFFF"/>
                </a:solidFill>
              </a:rPr>
              <a:t>MinTemp</a:t>
            </a:r>
            <a:r>
              <a:rPr lang="en-US" sz="1400" dirty="0">
                <a:solidFill>
                  <a:srgbClr val="FFFFFF"/>
                </a:solidFill>
              </a:rPr>
              <a:t>', '</a:t>
            </a:r>
            <a:r>
              <a:rPr lang="en-US" sz="1400" dirty="0" err="1">
                <a:solidFill>
                  <a:srgbClr val="FFFFFF"/>
                </a:solidFill>
              </a:rPr>
              <a:t>MaxTemp</a:t>
            </a:r>
            <a:r>
              <a:rPr lang="en-US" sz="1400" dirty="0">
                <a:solidFill>
                  <a:srgbClr val="FFFFFF"/>
                </a:solidFill>
              </a:rPr>
              <a:t>', 'Temp9am', 'Temp3pm', '</a:t>
            </a:r>
            <a:r>
              <a:rPr lang="en-US" sz="1400" dirty="0" err="1">
                <a:solidFill>
                  <a:srgbClr val="FFFFFF"/>
                </a:solidFill>
              </a:rPr>
              <a:t>WindGustSpeed</a:t>
            </a:r>
            <a:r>
              <a:rPr lang="en-US" sz="1400" dirty="0">
                <a:solidFill>
                  <a:srgbClr val="FFFFFF"/>
                </a:solidFill>
              </a:rPr>
              <a:t>', 'WindSpeed3pm', 'Pressure9am’ and 'Pressure3pm are all highly correlated with one another.</a:t>
            </a:r>
          </a:p>
          <a:p>
            <a:endParaRPr lang="en-US" sz="1400" dirty="0">
              <a:solidFill>
                <a:srgbClr val="FFFFFF"/>
              </a:solidFill>
            </a:endParaRPr>
          </a:p>
        </p:txBody>
      </p:sp>
      <p:pic>
        <p:nvPicPr>
          <p:cNvPr id="10242" name="Picture 2">
            <a:extLst>
              <a:ext uri="{FF2B5EF4-FFF2-40B4-BE49-F238E27FC236}">
                <a16:creationId xmlns:a16="http://schemas.microsoft.com/office/drawing/2014/main" id="{B6C9F403-5CE8-4E2E-A7D5-FD07B2719E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63127" y="1072045"/>
            <a:ext cx="6307846" cy="566129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06017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8"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8E4A9-A70B-449A-AC89-D12EBD5D88BC}"/>
              </a:ext>
            </a:extLst>
          </p:cNvPr>
          <p:cNvSpPr>
            <a:spLocks noGrp="1"/>
          </p:cNvSpPr>
          <p:nvPr>
            <p:ph type="title"/>
          </p:nvPr>
        </p:nvSpPr>
        <p:spPr>
          <a:xfrm>
            <a:off x="648931" y="629266"/>
            <a:ext cx="4166510" cy="1622321"/>
          </a:xfrm>
        </p:spPr>
        <p:txBody>
          <a:bodyPr>
            <a:normAutofit/>
          </a:bodyPr>
          <a:lstStyle/>
          <a:p>
            <a:r>
              <a:rPr lang="en-US">
                <a:solidFill>
                  <a:srgbClr val="EBEBEB"/>
                </a:solidFill>
              </a:rPr>
              <a:t>Using a pair plot</a:t>
            </a:r>
          </a:p>
        </p:txBody>
      </p:sp>
      <p:sp>
        <p:nvSpPr>
          <p:cNvPr id="1126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270"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1266" name="Picture 2">
            <a:extLst>
              <a:ext uri="{FF2B5EF4-FFF2-40B4-BE49-F238E27FC236}">
                <a16:creationId xmlns:a16="http://schemas.microsoft.com/office/drawing/2014/main" id="{E7E4284C-2B03-4C23-8861-ED0BBCE0B5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3082" y="1223254"/>
            <a:ext cx="5449889" cy="540901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271"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B803BA9-E80D-4C9E-8AE4-CEFB21D8F528}"/>
              </a:ext>
            </a:extLst>
          </p:cNvPr>
          <p:cNvSpPr>
            <a:spLocks noGrp="1"/>
          </p:cNvSpPr>
          <p:nvPr>
            <p:ph idx="1"/>
          </p:nvPr>
        </p:nvSpPr>
        <p:spPr>
          <a:xfrm>
            <a:off x="648931" y="2438400"/>
            <a:ext cx="4166509" cy="3785419"/>
          </a:xfrm>
        </p:spPr>
        <p:txBody>
          <a:bodyPr>
            <a:normAutofit/>
          </a:bodyPr>
          <a:lstStyle/>
          <a:p>
            <a:r>
              <a:rPr lang="en-US" dirty="0">
                <a:solidFill>
                  <a:srgbClr val="EBEBEB"/>
                </a:solidFill>
              </a:rPr>
              <a:t>I can now use a pair plot on the variables</a:t>
            </a:r>
          </a:p>
          <a:p>
            <a:r>
              <a:rPr lang="en-US" dirty="0">
                <a:solidFill>
                  <a:srgbClr val="EBEBEB"/>
                </a:solidFill>
              </a:rPr>
              <a:t>Defining the variables that are highly correlated allows me to execute the pair plot.</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11096133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44CE2-C083-49EB-B5AC-8831E8A4FC34}"/>
              </a:ext>
            </a:extLst>
          </p:cNvPr>
          <p:cNvSpPr>
            <a:spLocks noGrp="1"/>
          </p:cNvSpPr>
          <p:nvPr>
            <p:ph idx="1"/>
          </p:nvPr>
        </p:nvSpPr>
        <p:spPr>
          <a:xfrm>
            <a:off x="1131021" y="1110809"/>
            <a:ext cx="8946541" cy="4195481"/>
          </a:xfrm>
        </p:spPr>
        <p:txBody>
          <a:bodyPr/>
          <a:lstStyle/>
          <a:p>
            <a:r>
              <a:rPr lang="en-US" dirty="0"/>
              <a:t>I have defined a variable </a:t>
            </a:r>
            <a:r>
              <a:rPr lang="en-US" dirty="0" err="1"/>
              <a:t>num_var</a:t>
            </a:r>
            <a:r>
              <a:rPr lang="en-US" dirty="0"/>
              <a:t> which consists of </a:t>
            </a:r>
            <a:r>
              <a:rPr lang="en-US" dirty="0" err="1"/>
              <a:t>MinTemp</a:t>
            </a:r>
            <a:r>
              <a:rPr lang="en-US" dirty="0"/>
              <a:t>, </a:t>
            </a:r>
            <a:r>
              <a:rPr lang="en-US" dirty="0" err="1"/>
              <a:t>MaxTemp</a:t>
            </a:r>
            <a:r>
              <a:rPr lang="en-US" dirty="0"/>
              <a:t>, Temp9am, Temp3pm, </a:t>
            </a:r>
            <a:r>
              <a:rPr lang="en-US" dirty="0" err="1"/>
              <a:t>WindGustSpeed</a:t>
            </a:r>
            <a:r>
              <a:rPr lang="en-US" dirty="0"/>
              <a:t>, WindSpeed3pm, Pressure9am and Pressure3pm variables.</a:t>
            </a:r>
          </a:p>
          <a:p>
            <a:r>
              <a:rPr lang="en-US" dirty="0"/>
              <a:t>The pair plot shows the relationship between them.</a:t>
            </a:r>
          </a:p>
        </p:txBody>
      </p:sp>
    </p:spTree>
    <p:extLst>
      <p:ext uri="{BB962C8B-B14F-4D97-AF65-F5344CB8AC3E}">
        <p14:creationId xmlns:p14="http://schemas.microsoft.com/office/powerpoint/2010/main" val="15386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62D5-4593-4F64-B1A3-B75BF369EB34}"/>
              </a:ext>
            </a:extLst>
          </p:cNvPr>
          <p:cNvSpPr>
            <a:spLocks noGrp="1"/>
          </p:cNvSpPr>
          <p:nvPr>
            <p:ph type="title"/>
          </p:nvPr>
        </p:nvSpPr>
        <p:spPr/>
        <p:txBody>
          <a:bodyPr/>
          <a:lstStyle/>
          <a:p>
            <a:r>
              <a:rPr lang="en-US" dirty="0"/>
              <a:t>Important Question</a:t>
            </a:r>
          </a:p>
        </p:txBody>
      </p:sp>
      <p:sp>
        <p:nvSpPr>
          <p:cNvPr id="3" name="Content Placeholder 2">
            <a:extLst>
              <a:ext uri="{FF2B5EF4-FFF2-40B4-BE49-F238E27FC236}">
                <a16:creationId xmlns:a16="http://schemas.microsoft.com/office/drawing/2014/main" id="{63E7D306-01F6-4EA9-8E56-46CAF7ADCEB9}"/>
              </a:ext>
            </a:extLst>
          </p:cNvPr>
          <p:cNvSpPr>
            <a:spLocks noGrp="1"/>
          </p:cNvSpPr>
          <p:nvPr>
            <p:ph idx="1"/>
          </p:nvPr>
        </p:nvSpPr>
        <p:spPr/>
        <p:txBody>
          <a:bodyPr/>
          <a:lstStyle/>
          <a:p>
            <a:r>
              <a:rPr lang="en-US" dirty="0"/>
              <a:t>Will it rain in Australia or not?</a:t>
            </a:r>
          </a:p>
          <a:p>
            <a:r>
              <a:rPr lang="en-US" dirty="0"/>
              <a:t>In this project we try to answer the question that whether or not it will rain the next day in Australia. This project implements Logistic Regression and </a:t>
            </a:r>
            <a:r>
              <a:rPr lang="en-US" dirty="0" err="1"/>
              <a:t>Scikit</a:t>
            </a:r>
            <a:r>
              <a:rPr lang="en-US" dirty="0"/>
              <a:t>-Learn libraries. To answer this question, I built a binary classifier to predict whether or not it will rain the next day in Australia.</a:t>
            </a:r>
          </a:p>
        </p:txBody>
      </p:sp>
    </p:spTree>
    <p:extLst>
      <p:ext uri="{BB962C8B-B14F-4D97-AF65-F5344CB8AC3E}">
        <p14:creationId xmlns:p14="http://schemas.microsoft.com/office/powerpoint/2010/main" val="41362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620D-CD75-4680-93FE-C1D721DD4B81}"/>
              </a:ext>
            </a:extLst>
          </p:cNvPr>
          <p:cNvSpPr>
            <a:spLocks noGrp="1"/>
          </p:cNvSpPr>
          <p:nvPr>
            <p:ph type="title"/>
          </p:nvPr>
        </p:nvSpPr>
        <p:spPr/>
        <p:txBody>
          <a:bodyPr/>
          <a:lstStyle/>
          <a:p>
            <a:r>
              <a:rPr lang="en-US" dirty="0"/>
              <a:t>Feature Engineering</a:t>
            </a:r>
            <a:br>
              <a:rPr lang="en-US" dirty="0"/>
            </a:br>
            <a:endParaRPr lang="en-US" dirty="0"/>
          </a:p>
        </p:txBody>
      </p:sp>
      <p:sp>
        <p:nvSpPr>
          <p:cNvPr id="3" name="Content Placeholder 2">
            <a:extLst>
              <a:ext uri="{FF2B5EF4-FFF2-40B4-BE49-F238E27FC236}">
                <a16:creationId xmlns:a16="http://schemas.microsoft.com/office/drawing/2014/main" id="{BFB341D1-C66D-46A9-A84A-3A379C5E645E}"/>
              </a:ext>
            </a:extLst>
          </p:cNvPr>
          <p:cNvSpPr>
            <a:spLocks noGrp="1"/>
          </p:cNvSpPr>
          <p:nvPr>
            <p:ph idx="1"/>
          </p:nvPr>
        </p:nvSpPr>
        <p:spPr/>
        <p:txBody>
          <a:bodyPr/>
          <a:lstStyle/>
          <a:p>
            <a:r>
              <a:rPr lang="en-US" dirty="0"/>
              <a:t>Feature Engineering is the process of transforming raw data into useful features that help us to understand our model better and increase its predictive power. I will carry out feature engineering on different types of variables.</a:t>
            </a:r>
          </a:p>
          <a:p>
            <a:r>
              <a:rPr lang="en-US" dirty="0"/>
              <a:t>I declared a feature vector and my target variable which is the </a:t>
            </a:r>
            <a:r>
              <a:rPr lang="en-US" dirty="0" err="1"/>
              <a:t>RainTomorrow</a:t>
            </a:r>
            <a:r>
              <a:rPr lang="en-US" dirty="0"/>
              <a:t> variable.</a:t>
            </a:r>
          </a:p>
          <a:p>
            <a:r>
              <a:rPr lang="en-US" dirty="0"/>
              <a:t>Put the data into training and testing sets</a:t>
            </a:r>
          </a:p>
        </p:txBody>
      </p:sp>
    </p:spTree>
    <p:extLst>
      <p:ext uri="{BB962C8B-B14F-4D97-AF65-F5344CB8AC3E}">
        <p14:creationId xmlns:p14="http://schemas.microsoft.com/office/powerpoint/2010/main" val="145538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1AC60E-4F8E-4EB1-AA04-3B58D3A536F4}"/>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Fixing all the missing values </a:t>
            </a:r>
          </a:p>
        </p:txBody>
      </p:sp>
      <p:sp>
        <p:nvSpPr>
          <p:cNvPr id="3" name="Content Placeholder 2">
            <a:extLst>
              <a:ext uri="{FF2B5EF4-FFF2-40B4-BE49-F238E27FC236}">
                <a16:creationId xmlns:a16="http://schemas.microsoft.com/office/drawing/2014/main" id="{C41E4612-CB80-4B2F-A0C4-3F0BD996F9FB}"/>
              </a:ext>
            </a:extLst>
          </p:cNvPr>
          <p:cNvSpPr>
            <a:spLocks noGrp="1"/>
          </p:cNvSpPr>
          <p:nvPr>
            <p:ph idx="1"/>
          </p:nvPr>
        </p:nvSpPr>
        <p:spPr>
          <a:xfrm>
            <a:off x="5204109" y="1645920"/>
            <a:ext cx="5919503" cy="4470821"/>
          </a:xfrm>
        </p:spPr>
        <p:txBody>
          <a:bodyPr>
            <a:normAutofit/>
          </a:bodyPr>
          <a:lstStyle/>
          <a:p>
            <a:r>
              <a:rPr lang="en-US" dirty="0"/>
              <a:t>I am not sure if there is a pattern of the missing data or things are left out purposefully and it may be that the missing values are completely random and not really be indicative of something else. There are multiple ways to remove the missing data but I can impute them since there are outliers in the data. Ill only use imputation on the training set to try to avoid overfitting. I can do this for both numerical and categorical values.</a:t>
            </a:r>
          </a:p>
          <a:p>
            <a:endParaRPr lang="en-US" dirty="0"/>
          </a:p>
        </p:txBody>
      </p:sp>
    </p:spTree>
    <p:extLst>
      <p:ext uri="{BB962C8B-B14F-4D97-AF65-F5344CB8AC3E}">
        <p14:creationId xmlns:p14="http://schemas.microsoft.com/office/powerpoint/2010/main" val="92944350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CA48-1DF1-4561-B0DE-A7DBAF016D10}"/>
              </a:ext>
            </a:extLst>
          </p:cNvPr>
          <p:cNvSpPr>
            <a:spLocks noGrp="1"/>
          </p:cNvSpPr>
          <p:nvPr>
            <p:ph type="title"/>
          </p:nvPr>
        </p:nvSpPr>
        <p:spPr/>
        <p:txBody>
          <a:bodyPr/>
          <a:lstStyle/>
          <a:p>
            <a:r>
              <a:rPr lang="en-US" dirty="0"/>
              <a:t>Imputation of numerical variables</a:t>
            </a:r>
          </a:p>
        </p:txBody>
      </p:sp>
      <p:sp>
        <p:nvSpPr>
          <p:cNvPr id="3" name="Content Placeholder 2">
            <a:extLst>
              <a:ext uri="{FF2B5EF4-FFF2-40B4-BE49-F238E27FC236}">
                <a16:creationId xmlns:a16="http://schemas.microsoft.com/office/drawing/2014/main" id="{CAB07551-50C9-477F-A3F3-3229D628B9B1}"/>
              </a:ext>
            </a:extLst>
          </p:cNvPr>
          <p:cNvSpPr>
            <a:spLocks noGrp="1"/>
          </p:cNvSpPr>
          <p:nvPr>
            <p:ph idx="1"/>
          </p:nvPr>
        </p:nvSpPr>
        <p:spPr/>
        <p:txBody>
          <a:bodyPr/>
          <a:lstStyle/>
          <a:p>
            <a:r>
              <a:rPr lang="en-US" dirty="0"/>
              <a:t>Impute missing values in </a:t>
            </a:r>
            <a:r>
              <a:rPr lang="en-US" dirty="0" err="1"/>
              <a:t>X_train</a:t>
            </a:r>
            <a:r>
              <a:rPr lang="en-US" dirty="0"/>
              <a:t> and </a:t>
            </a:r>
            <a:r>
              <a:rPr lang="en-US" dirty="0" err="1"/>
              <a:t>X_test</a:t>
            </a:r>
            <a:r>
              <a:rPr lang="en-US" dirty="0"/>
              <a:t> with respective column median in </a:t>
            </a:r>
            <a:r>
              <a:rPr lang="en-US" dirty="0" err="1"/>
              <a:t>X_train</a:t>
            </a:r>
            <a:endParaRPr lang="en-US" dirty="0"/>
          </a:p>
          <a:p>
            <a:r>
              <a:rPr lang="en-US" dirty="0"/>
              <a:t>Use numerical sum to look at missing values. We can see that there are now 0 missing values.</a:t>
            </a:r>
          </a:p>
          <a:p>
            <a:endParaRPr lang="en-US" dirty="0"/>
          </a:p>
          <a:p>
            <a:r>
              <a:rPr lang="en-US" dirty="0" err="1"/>
              <a:t>X_train</a:t>
            </a:r>
            <a:r>
              <a:rPr lang="en-US" dirty="0"/>
              <a:t>[numerical].</a:t>
            </a:r>
            <a:r>
              <a:rPr lang="en-US" dirty="0" err="1"/>
              <a:t>isnull</a:t>
            </a:r>
            <a:r>
              <a:rPr lang="en-US" dirty="0"/>
              <a:t>().sum()</a:t>
            </a:r>
          </a:p>
          <a:p>
            <a:r>
              <a:rPr lang="en-US" dirty="0" err="1"/>
              <a:t>X_test</a:t>
            </a:r>
            <a:r>
              <a:rPr lang="en-US" dirty="0"/>
              <a:t>[numerical].</a:t>
            </a:r>
            <a:r>
              <a:rPr lang="en-US" dirty="0" err="1"/>
              <a:t>isnull</a:t>
            </a:r>
            <a:r>
              <a:rPr lang="en-US" dirty="0"/>
              <a:t>().sum()</a:t>
            </a:r>
          </a:p>
        </p:txBody>
      </p:sp>
    </p:spTree>
    <p:extLst>
      <p:ext uri="{BB962C8B-B14F-4D97-AF65-F5344CB8AC3E}">
        <p14:creationId xmlns:p14="http://schemas.microsoft.com/office/powerpoint/2010/main" val="177739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74B7B8A-CE44-49FB-B921-7BADC3D80527}"/>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Imputation of categorical variables</a:t>
            </a:r>
          </a:p>
        </p:txBody>
      </p:sp>
      <p:sp useBgFill="1">
        <p:nvSpPr>
          <p:cNvPr id="22"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A48CF148-33B0-4ED7-A7EB-54B813227AC5}"/>
              </a:ext>
            </a:extLst>
          </p:cNvPr>
          <p:cNvSpPr>
            <a:spLocks noGrp="1"/>
          </p:cNvSpPr>
          <p:nvPr>
            <p:ph idx="1"/>
          </p:nvPr>
        </p:nvSpPr>
        <p:spPr>
          <a:xfrm>
            <a:off x="648931" y="2548281"/>
            <a:ext cx="5122606" cy="3658689"/>
          </a:xfrm>
        </p:spPr>
        <p:txBody>
          <a:bodyPr>
            <a:normAutofit lnSpcReduction="10000"/>
          </a:bodyPr>
          <a:lstStyle/>
          <a:p>
            <a:r>
              <a:rPr lang="en-US" dirty="0"/>
              <a:t>Here we continue to impute missing values in </a:t>
            </a:r>
            <a:r>
              <a:rPr lang="en-US" dirty="0" err="1"/>
              <a:t>X_train</a:t>
            </a:r>
            <a:r>
              <a:rPr lang="en-US" dirty="0"/>
              <a:t> and </a:t>
            </a:r>
            <a:r>
              <a:rPr lang="en-US" dirty="0" err="1"/>
              <a:t>X_test</a:t>
            </a:r>
            <a:r>
              <a:rPr lang="en-US" dirty="0"/>
              <a:t> with respective column median in </a:t>
            </a:r>
            <a:r>
              <a:rPr lang="en-US" dirty="0" err="1"/>
              <a:t>X_train</a:t>
            </a:r>
            <a:r>
              <a:rPr lang="en-US" dirty="0"/>
              <a:t>.</a:t>
            </a:r>
          </a:p>
          <a:p>
            <a:r>
              <a:rPr lang="en-US" dirty="0"/>
              <a:t>I can continue to check for missing values with:</a:t>
            </a:r>
          </a:p>
          <a:p>
            <a:r>
              <a:rPr lang="en-US" dirty="0" err="1"/>
              <a:t>X_train</a:t>
            </a:r>
            <a:r>
              <a:rPr lang="en-US" dirty="0"/>
              <a:t>[numerical].</a:t>
            </a:r>
            <a:r>
              <a:rPr lang="en-US" dirty="0" err="1"/>
              <a:t>isnull</a:t>
            </a:r>
            <a:r>
              <a:rPr lang="en-US" dirty="0"/>
              <a:t>().sum()</a:t>
            </a:r>
          </a:p>
          <a:p>
            <a:r>
              <a:rPr lang="en-US" dirty="0" err="1"/>
              <a:t>X_test</a:t>
            </a:r>
            <a:r>
              <a:rPr lang="en-US" dirty="0"/>
              <a:t>[numerical].</a:t>
            </a:r>
            <a:r>
              <a:rPr lang="en-US" dirty="0" err="1"/>
              <a:t>isnull</a:t>
            </a:r>
            <a:r>
              <a:rPr lang="en-US" dirty="0"/>
              <a:t>().sum()</a:t>
            </a:r>
          </a:p>
          <a:p>
            <a:endParaRPr lang="en-US" dirty="0"/>
          </a:p>
          <a:p>
            <a:r>
              <a:rPr lang="en-US" dirty="0"/>
              <a:t>We can see there are no more missing values </a:t>
            </a:r>
          </a:p>
          <a:p>
            <a:endParaRPr lang="en-US" dirty="0"/>
          </a:p>
        </p:txBody>
      </p:sp>
      <p:pic>
        <p:nvPicPr>
          <p:cNvPr id="10" name="Picture 9" descr="A picture containing room&#10;&#10;Description automatically generated">
            <a:extLst>
              <a:ext uri="{FF2B5EF4-FFF2-40B4-BE49-F238E27FC236}">
                <a16:creationId xmlns:a16="http://schemas.microsoft.com/office/drawing/2014/main" id="{FF4E3A66-8CC5-4ABB-95D1-13A740263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07988"/>
            <a:ext cx="5479119" cy="1015134"/>
          </a:xfrm>
          <a:prstGeom prst="rect">
            <a:avLst/>
          </a:prstGeom>
        </p:spPr>
      </p:pic>
    </p:spTree>
    <p:extLst>
      <p:ext uri="{BB962C8B-B14F-4D97-AF65-F5344CB8AC3E}">
        <p14:creationId xmlns:p14="http://schemas.microsoft.com/office/powerpoint/2010/main" val="195408855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8C74-0876-4BDC-98B9-E62C55BC0532}"/>
              </a:ext>
            </a:extLst>
          </p:cNvPr>
          <p:cNvSpPr>
            <a:spLocks noGrp="1"/>
          </p:cNvSpPr>
          <p:nvPr>
            <p:ph type="title"/>
          </p:nvPr>
        </p:nvSpPr>
        <p:spPr>
          <a:xfrm>
            <a:off x="646112" y="452718"/>
            <a:ext cx="4165580" cy="1400530"/>
          </a:xfrm>
        </p:spPr>
        <p:txBody>
          <a:bodyPr>
            <a:normAutofit/>
          </a:bodyPr>
          <a:lstStyle/>
          <a:p>
            <a:r>
              <a:rPr lang="en-US" dirty="0"/>
              <a:t>Engineering outliers</a:t>
            </a:r>
          </a:p>
        </p:txBody>
      </p:sp>
      <p:sp>
        <p:nvSpPr>
          <p:cNvPr id="20" name="Freeform: Shape 19">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2"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5CDDD939-3A8F-40F6-A432-D923346F4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416" y="3608883"/>
            <a:ext cx="5449471" cy="2433252"/>
          </a:xfrm>
          <a:prstGeom prst="rect">
            <a:avLst/>
          </a:prstGeom>
          <a:effectLst/>
        </p:spPr>
      </p:pic>
      <p:sp>
        <p:nvSpPr>
          <p:cNvPr id="24" name="Rectangle 23">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350D6E-F86C-4D15-B0E4-F1F24FF21A9B}"/>
              </a:ext>
            </a:extLst>
          </p:cNvPr>
          <p:cNvSpPr>
            <a:spLocks noGrp="1"/>
          </p:cNvSpPr>
          <p:nvPr>
            <p:ph idx="1"/>
          </p:nvPr>
        </p:nvSpPr>
        <p:spPr>
          <a:xfrm>
            <a:off x="646113" y="2052918"/>
            <a:ext cx="4165146" cy="4195481"/>
          </a:xfrm>
        </p:spPr>
        <p:txBody>
          <a:bodyPr>
            <a:normAutofit/>
          </a:bodyPr>
          <a:lstStyle/>
          <a:p>
            <a:r>
              <a:rPr lang="en-US" dirty="0"/>
              <a:t>Rainfall, Evaporation, WindSpeed9am and WindSpeed3pm columns contain outliers. I want to cap these so that they exclude the outliers all together.</a:t>
            </a:r>
          </a:p>
          <a:p>
            <a:r>
              <a:rPr lang="en-US" dirty="0"/>
              <a:t>We can see the caps for all 4 of these variables on our train and test sets</a:t>
            </a:r>
          </a:p>
          <a:p>
            <a:endParaRPr lang="en-US" dirty="0"/>
          </a:p>
          <a:p>
            <a:endParaRPr lang="en-US" dirty="0"/>
          </a:p>
        </p:txBody>
      </p:sp>
      <p:pic>
        <p:nvPicPr>
          <p:cNvPr id="6" name="Picture 5" descr="A picture containing table, screen, holding, phone&#10;&#10;Description automatically generated">
            <a:extLst>
              <a:ext uri="{FF2B5EF4-FFF2-40B4-BE49-F238E27FC236}">
                <a16:creationId xmlns:a16="http://schemas.microsoft.com/office/drawing/2014/main" id="{02899B8C-F80D-453A-943E-F662C5165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220" y="1388520"/>
            <a:ext cx="5449471" cy="1498347"/>
          </a:xfrm>
          <a:prstGeom prst="rect">
            <a:avLst/>
          </a:prstGeom>
          <a:effectLst/>
        </p:spPr>
      </p:pic>
    </p:spTree>
    <p:extLst>
      <p:ext uri="{BB962C8B-B14F-4D97-AF65-F5344CB8AC3E}">
        <p14:creationId xmlns:p14="http://schemas.microsoft.com/office/powerpoint/2010/main" val="3334365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7EE72-4C34-4B05-A0E8-3A2E67F1344A}"/>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Feature Scaling</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053B5A-6BA2-42F2-B725-177E83F0F1D5}"/>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Map all the feature variables into the same scale.</a:t>
            </a:r>
          </a:p>
          <a:p>
            <a:r>
              <a:rPr lang="en-US" sz="1400" dirty="0">
                <a:solidFill>
                  <a:srgbClr val="FFFFFF"/>
                </a:solidFill>
              </a:rPr>
              <a:t>Use </a:t>
            </a:r>
            <a:r>
              <a:rPr lang="en-US" sz="1400" dirty="0" err="1">
                <a:solidFill>
                  <a:srgbClr val="FFFFFF"/>
                </a:solidFill>
              </a:rPr>
              <a:t>minmaxscaler</a:t>
            </a:r>
            <a:r>
              <a:rPr lang="en-US" sz="1400" dirty="0">
                <a:solidFill>
                  <a:srgbClr val="FFFFFF"/>
                </a:solidFill>
              </a:rPr>
              <a:t> from </a:t>
            </a:r>
            <a:r>
              <a:rPr lang="en-US" sz="1400" dirty="0" err="1">
                <a:solidFill>
                  <a:srgbClr val="FFFFFF"/>
                </a:solidFill>
              </a:rPr>
              <a:t>sklearn</a:t>
            </a:r>
            <a:r>
              <a:rPr lang="en-US" sz="1400" dirty="0">
                <a:solidFill>
                  <a:srgbClr val="FFFFFF"/>
                </a:solidFill>
              </a:rPr>
              <a:t>.</a:t>
            </a:r>
          </a:p>
          <a:p>
            <a:r>
              <a:rPr lang="en-US" sz="1400" dirty="0">
                <a:solidFill>
                  <a:srgbClr val="FFFFFF"/>
                </a:solidFill>
              </a:rPr>
              <a:t>This gets the </a:t>
            </a:r>
            <a:r>
              <a:rPr lang="en-US" sz="1400" dirty="0" err="1">
                <a:solidFill>
                  <a:srgbClr val="FFFFFF"/>
                </a:solidFill>
              </a:rPr>
              <a:t>X_train</a:t>
            </a:r>
            <a:r>
              <a:rPr lang="en-US" sz="1400" dirty="0">
                <a:solidFill>
                  <a:srgbClr val="FFFFFF"/>
                </a:solidFill>
              </a:rPr>
              <a:t> dataset ready to be fed into the Logistic Regression classifier</a:t>
            </a:r>
          </a:p>
          <a:p>
            <a:endParaRPr lang="en-US" sz="1400"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E1318C7D-73CB-4413-A4EA-919B38608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451" y="1736327"/>
            <a:ext cx="6495847" cy="3994945"/>
          </a:xfrm>
          <a:prstGeom prst="rect">
            <a:avLst/>
          </a:prstGeom>
          <a:effectLst/>
        </p:spPr>
      </p:pic>
    </p:spTree>
    <p:extLst>
      <p:ext uri="{BB962C8B-B14F-4D97-AF65-F5344CB8AC3E}">
        <p14:creationId xmlns:p14="http://schemas.microsoft.com/office/powerpoint/2010/main" val="271228839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C0DF86B-DB1E-422F-A064-399B5498FEF6}"/>
              </a:ext>
            </a:extLst>
          </p:cNvPr>
          <p:cNvSpPr>
            <a:spLocks noGrp="1"/>
          </p:cNvSpPr>
          <p:nvPr>
            <p:ph type="title"/>
          </p:nvPr>
        </p:nvSpPr>
        <p:spPr>
          <a:xfrm>
            <a:off x="806195" y="804672"/>
            <a:ext cx="3521359" cy="5248656"/>
          </a:xfrm>
        </p:spPr>
        <p:txBody>
          <a:bodyPr anchor="ctr">
            <a:normAutofit/>
          </a:bodyPr>
          <a:lstStyle/>
          <a:p>
            <a:pPr algn="ctr"/>
            <a:r>
              <a:rPr lang="en-US"/>
              <a:t>Model training</a:t>
            </a:r>
          </a:p>
        </p:txBody>
      </p:sp>
      <p:sp>
        <p:nvSpPr>
          <p:cNvPr id="22" name="Content Placeholder 2">
            <a:extLst>
              <a:ext uri="{FF2B5EF4-FFF2-40B4-BE49-F238E27FC236}">
                <a16:creationId xmlns:a16="http://schemas.microsoft.com/office/drawing/2014/main" id="{3D3D95BE-3D23-49AB-B759-43842DB3F64C}"/>
              </a:ext>
            </a:extLst>
          </p:cNvPr>
          <p:cNvSpPr>
            <a:spLocks noGrp="1"/>
          </p:cNvSpPr>
          <p:nvPr>
            <p:ph idx="1"/>
          </p:nvPr>
        </p:nvSpPr>
        <p:spPr>
          <a:xfrm>
            <a:off x="4975861" y="804671"/>
            <a:ext cx="6399930" cy="5248657"/>
          </a:xfrm>
        </p:spPr>
        <p:txBody>
          <a:bodyPr anchor="ctr">
            <a:normAutofit/>
          </a:bodyPr>
          <a:lstStyle/>
          <a:p>
            <a:r>
              <a:rPr lang="en-US" dirty="0"/>
              <a:t>I will train the model via Logistic Regression</a:t>
            </a:r>
          </a:p>
          <a:p>
            <a:pPr marL="0" indent="0">
              <a:buNone/>
            </a:pPr>
            <a:r>
              <a:rPr lang="en-US" dirty="0"/>
              <a:t> </a:t>
            </a:r>
          </a:p>
          <a:p>
            <a:r>
              <a:rPr lang="en-US" dirty="0"/>
              <a:t>Instantiate the model</a:t>
            </a:r>
          </a:p>
          <a:p>
            <a:pPr lvl="1"/>
            <a:r>
              <a:rPr lang="en-US" dirty="0" err="1"/>
              <a:t>logreg</a:t>
            </a:r>
            <a:r>
              <a:rPr lang="en-US" dirty="0"/>
              <a:t> = </a:t>
            </a:r>
            <a:r>
              <a:rPr lang="en-US" dirty="0" err="1"/>
              <a:t>LogisticRegression</a:t>
            </a:r>
            <a:r>
              <a:rPr lang="en-US" dirty="0"/>
              <a:t>(solver='</a:t>
            </a:r>
            <a:r>
              <a:rPr lang="en-US" dirty="0" err="1"/>
              <a:t>liblinear</a:t>
            </a:r>
            <a:r>
              <a:rPr lang="en-US" dirty="0"/>
              <a:t>', </a:t>
            </a:r>
            <a:r>
              <a:rPr lang="en-US" dirty="0" err="1"/>
              <a:t>random_state</a:t>
            </a:r>
            <a:r>
              <a:rPr lang="en-US" dirty="0"/>
              <a:t>=0)</a:t>
            </a:r>
          </a:p>
          <a:p>
            <a:pPr lvl="1"/>
            <a:endParaRPr lang="en-US" dirty="0"/>
          </a:p>
          <a:p>
            <a:r>
              <a:rPr lang="en-US" dirty="0"/>
              <a:t>Fit the model</a:t>
            </a:r>
          </a:p>
          <a:p>
            <a:pPr lvl="1"/>
            <a:r>
              <a:rPr lang="fr-FR" dirty="0" err="1"/>
              <a:t>logreg.fit</a:t>
            </a:r>
            <a:r>
              <a:rPr lang="fr-FR" dirty="0"/>
              <a:t>(</a:t>
            </a:r>
            <a:r>
              <a:rPr lang="fr-FR" dirty="0" err="1"/>
              <a:t>X_train</a:t>
            </a:r>
            <a:r>
              <a:rPr lang="fr-FR" dirty="0"/>
              <a:t>, </a:t>
            </a:r>
            <a:r>
              <a:rPr lang="fr-FR" dirty="0" err="1"/>
              <a:t>y_train</a:t>
            </a:r>
            <a:r>
              <a:rPr lang="fr-FR" dirty="0"/>
              <a:t>)</a:t>
            </a:r>
          </a:p>
          <a:p>
            <a:pPr lvl="1"/>
            <a:endParaRPr lang="fr-FR" dirty="0"/>
          </a:p>
          <a:p>
            <a:endParaRPr lang="en-US" dirty="0"/>
          </a:p>
        </p:txBody>
      </p:sp>
    </p:spTree>
    <p:extLst>
      <p:ext uri="{BB962C8B-B14F-4D97-AF65-F5344CB8AC3E}">
        <p14:creationId xmlns:p14="http://schemas.microsoft.com/office/powerpoint/2010/main" val="349937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9474-D0B6-46D0-B078-6243EF715FBB}"/>
              </a:ext>
            </a:extLst>
          </p:cNvPr>
          <p:cNvSpPr>
            <a:spLocks noGrp="1"/>
          </p:cNvSpPr>
          <p:nvPr>
            <p:ph type="title"/>
          </p:nvPr>
        </p:nvSpPr>
        <p:spPr/>
        <p:txBody>
          <a:bodyPr/>
          <a:lstStyle/>
          <a:p>
            <a:r>
              <a:rPr lang="en-US" dirty="0"/>
              <a:t>Starting the predictions</a:t>
            </a:r>
          </a:p>
        </p:txBody>
      </p:sp>
      <p:sp>
        <p:nvSpPr>
          <p:cNvPr id="3" name="Content Placeholder 2">
            <a:extLst>
              <a:ext uri="{FF2B5EF4-FFF2-40B4-BE49-F238E27FC236}">
                <a16:creationId xmlns:a16="http://schemas.microsoft.com/office/drawing/2014/main" id="{5A30A9A7-AFBA-4BF6-94A3-8A1A83CFBF25}"/>
              </a:ext>
            </a:extLst>
          </p:cNvPr>
          <p:cNvSpPr>
            <a:spLocks noGrp="1"/>
          </p:cNvSpPr>
          <p:nvPr>
            <p:ph idx="1"/>
          </p:nvPr>
        </p:nvSpPr>
        <p:spPr/>
        <p:txBody>
          <a:bodyPr/>
          <a:lstStyle/>
          <a:p>
            <a:r>
              <a:rPr lang="en-US" dirty="0"/>
              <a:t>Testing to see if the results are working.</a:t>
            </a:r>
          </a:p>
          <a:p>
            <a:endParaRPr lang="en-US" dirty="0"/>
          </a:p>
          <a:p>
            <a:endParaRPr lang="en-US" dirty="0"/>
          </a:p>
          <a:p>
            <a:endParaRPr lang="en-US" dirty="0"/>
          </a:p>
          <a:p>
            <a:endParaRPr lang="en-US" dirty="0"/>
          </a:p>
          <a:p>
            <a:endParaRPr lang="en-US" dirty="0"/>
          </a:p>
          <a:p>
            <a:r>
              <a:rPr lang="en-US" dirty="0"/>
              <a:t>We can see that the model is working to predict weather outcomes</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BC1AB54-0562-43D4-8D4B-9FE8CEB6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108" y="2902527"/>
            <a:ext cx="5654863" cy="904271"/>
          </a:xfrm>
          <a:prstGeom prst="rect">
            <a:avLst/>
          </a:prstGeom>
        </p:spPr>
      </p:pic>
    </p:spTree>
    <p:extLst>
      <p:ext uri="{BB962C8B-B14F-4D97-AF65-F5344CB8AC3E}">
        <p14:creationId xmlns:p14="http://schemas.microsoft.com/office/powerpoint/2010/main" val="3612191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70CD8-EC63-4139-9084-D2466EEAA950}"/>
              </a:ext>
            </a:extLst>
          </p:cNvPr>
          <p:cNvSpPr>
            <a:spLocks noGrp="1"/>
          </p:cNvSpPr>
          <p:nvPr>
            <p:ph type="title"/>
          </p:nvPr>
        </p:nvSpPr>
        <p:spPr>
          <a:xfrm>
            <a:off x="635223" y="629266"/>
            <a:ext cx="3116690" cy="5594554"/>
          </a:xfrm>
        </p:spPr>
        <p:txBody>
          <a:bodyPr anchor="ctr">
            <a:normAutofit/>
          </a:bodyPr>
          <a:lstStyle/>
          <a:p>
            <a:r>
              <a:rPr lang="en-US" sz="3000">
                <a:solidFill>
                  <a:srgbClr val="EBEBEB"/>
                </a:solidFill>
              </a:rPr>
              <a:t>Using predict_proba for probabilities </a:t>
            </a:r>
          </a:p>
        </p:txBody>
      </p:sp>
      <p:sp>
        <p:nvSpPr>
          <p:cNvPr id="19"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2520FC-4B16-454B-A719-6D1B747F4156}"/>
              </a:ext>
            </a:extLst>
          </p:cNvPr>
          <p:cNvSpPr>
            <a:spLocks noGrp="1"/>
          </p:cNvSpPr>
          <p:nvPr>
            <p:ph idx="1"/>
          </p:nvPr>
        </p:nvSpPr>
        <p:spPr>
          <a:xfrm>
            <a:off x="5048452" y="1410459"/>
            <a:ext cx="6495847" cy="1885146"/>
          </a:xfrm>
        </p:spPr>
        <p:txBody>
          <a:bodyPr>
            <a:normAutofit/>
          </a:bodyPr>
          <a:lstStyle/>
          <a:p>
            <a:r>
              <a:rPr lang="en-US" dirty="0" err="1"/>
              <a:t>Predict_proba</a:t>
            </a:r>
            <a:r>
              <a:rPr lang="en-US" dirty="0"/>
              <a:t> method gives the probabilities for the target variable(0 and 1) in this case, in array for 0 is for probability of no rain and 1 is for probability of rain.</a:t>
            </a:r>
          </a:p>
        </p:txBody>
      </p:sp>
      <p:pic>
        <p:nvPicPr>
          <p:cNvPr id="5" name="Picture 4" descr="A screenshot of a cell phone&#10;&#10;Description automatically generated">
            <a:extLst>
              <a:ext uri="{FF2B5EF4-FFF2-40B4-BE49-F238E27FC236}">
                <a16:creationId xmlns:a16="http://schemas.microsoft.com/office/drawing/2014/main" id="{51B1F820-68EE-40DB-B7D0-D5AF1A54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452" y="3562395"/>
            <a:ext cx="6495847" cy="2131449"/>
          </a:xfrm>
          <a:prstGeom prst="rect">
            <a:avLst/>
          </a:prstGeom>
          <a:effectLst/>
        </p:spPr>
      </p:pic>
    </p:spTree>
    <p:extLst>
      <p:ext uri="{BB962C8B-B14F-4D97-AF65-F5344CB8AC3E}">
        <p14:creationId xmlns:p14="http://schemas.microsoft.com/office/powerpoint/2010/main" val="182440179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C3B269-598A-4EFD-9119-685CFE9264D8}"/>
              </a:ext>
            </a:extLst>
          </p:cNvPr>
          <p:cNvSpPr>
            <a:spLocks noGrp="1"/>
          </p:cNvSpPr>
          <p:nvPr>
            <p:ph type="title"/>
          </p:nvPr>
        </p:nvSpPr>
        <p:spPr>
          <a:xfrm>
            <a:off x="635223" y="629266"/>
            <a:ext cx="3116690" cy="5594554"/>
          </a:xfrm>
        </p:spPr>
        <p:txBody>
          <a:bodyPr anchor="ctr">
            <a:normAutofit/>
          </a:bodyPr>
          <a:lstStyle/>
          <a:p>
            <a:r>
              <a:rPr lang="en-US" sz="2600">
                <a:solidFill>
                  <a:srgbClr val="EBEBEB"/>
                </a:solidFill>
              </a:rPr>
              <a:t>Checking accuracy using accuracy_score</a:t>
            </a:r>
          </a:p>
        </p:txBody>
      </p:sp>
      <p:sp>
        <p:nvSpPr>
          <p:cNvPr id="14"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712CFF90-109A-4458-8F83-A495CE9BDE9E}"/>
              </a:ext>
            </a:extLst>
          </p:cNvPr>
          <p:cNvSpPr>
            <a:spLocks noGrp="1"/>
          </p:cNvSpPr>
          <p:nvPr>
            <p:ph idx="1"/>
          </p:nvPr>
        </p:nvSpPr>
        <p:spPr>
          <a:xfrm>
            <a:off x="5048452" y="1410459"/>
            <a:ext cx="6495847" cy="1885146"/>
          </a:xfrm>
        </p:spPr>
        <p:txBody>
          <a:bodyPr>
            <a:normAutofit/>
          </a:bodyPr>
          <a:lstStyle/>
          <a:p>
            <a:r>
              <a:rPr lang="en-US" dirty="0"/>
              <a:t>Checking accuracy by using </a:t>
            </a:r>
            <a:r>
              <a:rPr lang="en-US" dirty="0" err="1"/>
              <a:t>sklearn</a:t>
            </a:r>
            <a:r>
              <a:rPr lang="en-US" dirty="0"/>
              <a:t> accuracy score package.</a:t>
            </a:r>
          </a:p>
          <a:p>
            <a:endParaRPr lang="en-US" dirty="0"/>
          </a:p>
          <a:p>
            <a:r>
              <a:rPr lang="en-US" dirty="0"/>
              <a:t>We get an initial accuracy of 85%</a:t>
            </a:r>
          </a:p>
        </p:txBody>
      </p:sp>
      <p:pic>
        <p:nvPicPr>
          <p:cNvPr id="7" name="Picture 6" descr="A screenshot of a cell phone&#10;&#10;Description automatically generated">
            <a:extLst>
              <a:ext uri="{FF2B5EF4-FFF2-40B4-BE49-F238E27FC236}">
                <a16:creationId xmlns:a16="http://schemas.microsoft.com/office/drawing/2014/main" id="{8981163A-7551-400D-BA0D-B2CAD172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452" y="3562395"/>
            <a:ext cx="6495847" cy="964824"/>
          </a:xfrm>
          <a:prstGeom prst="rect">
            <a:avLst/>
          </a:prstGeom>
          <a:effectLst/>
        </p:spPr>
      </p:pic>
    </p:spTree>
    <p:extLst>
      <p:ext uri="{BB962C8B-B14F-4D97-AF65-F5344CB8AC3E}">
        <p14:creationId xmlns:p14="http://schemas.microsoft.com/office/powerpoint/2010/main" val="15922251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1763-714F-4817-A788-4E6C2D4A68C1}"/>
              </a:ext>
            </a:extLst>
          </p:cNvPr>
          <p:cNvSpPr>
            <a:spLocks noGrp="1"/>
          </p:cNvSpPr>
          <p:nvPr>
            <p:ph type="title"/>
          </p:nvPr>
        </p:nvSpPr>
        <p:spPr/>
        <p:txBody>
          <a:bodyPr/>
          <a:lstStyle/>
          <a:p>
            <a:r>
              <a:rPr lang="en-US" dirty="0"/>
              <a:t>Base libraries I'm using </a:t>
            </a:r>
          </a:p>
        </p:txBody>
      </p:sp>
      <p:sp>
        <p:nvSpPr>
          <p:cNvPr id="3" name="Content Placeholder 2">
            <a:extLst>
              <a:ext uri="{FF2B5EF4-FFF2-40B4-BE49-F238E27FC236}">
                <a16:creationId xmlns:a16="http://schemas.microsoft.com/office/drawing/2014/main" id="{09B1606C-3BA5-44D6-B88E-A0C151C5C3E0}"/>
              </a:ext>
            </a:extLst>
          </p:cNvPr>
          <p:cNvSpPr>
            <a:spLocks noGrp="1"/>
          </p:cNvSpPr>
          <p:nvPr>
            <p:ph idx="1"/>
          </p:nvPr>
        </p:nvSpPr>
        <p:spPr/>
        <p:txBody>
          <a:bodyPr/>
          <a:lstStyle/>
          <a:p>
            <a:r>
              <a:rPr lang="en-US" dirty="0" err="1"/>
              <a:t>Numpy</a:t>
            </a:r>
            <a:endParaRPr lang="en-US" dirty="0"/>
          </a:p>
          <a:p>
            <a:r>
              <a:rPr lang="en-US" dirty="0"/>
              <a:t>Pandas</a:t>
            </a:r>
          </a:p>
          <a:p>
            <a:r>
              <a:rPr lang="en-US" dirty="0"/>
              <a:t>Matplotlib</a:t>
            </a:r>
          </a:p>
          <a:p>
            <a:r>
              <a:rPr lang="en-US" dirty="0"/>
              <a:t>Seaborn</a:t>
            </a:r>
          </a:p>
          <a:p>
            <a:endParaRPr lang="en-US" dirty="0"/>
          </a:p>
        </p:txBody>
      </p:sp>
    </p:spTree>
    <p:extLst>
      <p:ext uri="{BB962C8B-B14F-4D97-AF65-F5344CB8AC3E}">
        <p14:creationId xmlns:p14="http://schemas.microsoft.com/office/powerpoint/2010/main" val="169491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6563-DFA0-43CA-ACCF-E3A15D1E8528}"/>
              </a:ext>
            </a:extLst>
          </p:cNvPr>
          <p:cNvSpPr>
            <a:spLocks noGrp="1"/>
          </p:cNvSpPr>
          <p:nvPr>
            <p:ph type="title"/>
          </p:nvPr>
        </p:nvSpPr>
        <p:spPr/>
        <p:txBody>
          <a:bodyPr/>
          <a:lstStyle/>
          <a:p>
            <a:r>
              <a:rPr lang="en-US" dirty="0"/>
              <a:t>Check training accuracy</a:t>
            </a:r>
          </a:p>
        </p:txBody>
      </p:sp>
      <p:sp>
        <p:nvSpPr>
          <p:cNvPr id="3" name="Content Placeholder 2">
            <a:extLst>
              <a:ext uri="{FF2B5EF4-FFF2-40B4-BE49-F238E27FC236}">
                <a16:creationId xmlns:a16="http://schemas.microsoft.com/office/drawing/2014/main" id="{D4E85E79-5FFE-4E37-924E-EB7DD92F18C5}"/>
              </a:ext>
            </a:extLst>
          </p:cNvPr>
          <p:cNvSpPr>
            <a:spLocks noGrp="1"/>
          </p:cNvSpPr>
          <p:nvPr>
            <p:ph idx="1"/>
          </p:nvPr>
        </p:nvSpPr>
        <p:spPr/>
        <p:txBody>
          <a:bodyPr/>
          <a:lstStyle/>
          <a:p>
            <a:r>
              <a:rPr lang="en-US" dirty="0"/>
              <a:t>We can see that the training accuracy is 84%</a:t>
            </a:r>
          </a:p>
        </p:txBody>
      </p:sp>
      <p:pic>
        <p:nvPicPr>
          <p:cNvPr id="5" name="Picture 4" descr="A screenshot of a cell phone&#10;&#10;Description automatically generated">
            <a:extLst>
              <a:ext uri="{FF2B5EF4-FFF2-40B4-BE49-F238E27FC236}">
                <a16:creationId xmlns:a16="http://schemas.microsoft.com/office/drawing/2014/main" id="{5D1B418F-5307-4344-9D6A-D57DF87F3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841" y="3081289"/>
            <a:ext cx="7440063" cy="695422"/>
          </a:xfrm>
          <a:prstGeom prst="rect">
            <a:avLst/>
          </a:prstGeom>
        </p:spPr>
      </p:pic>
    </p:spTree>
    <p:extLst>
      <p:ext uri="{BB962C8B-B14F-4D97-AF65-F5344CB8AC3E}">
        <p14:creationId xmlns:p14="http://schemas.microsoft.com/office/powerpoint/2010/main" val="3364734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ED24F-E1C3-4253-84DF-4476D70DFE6D}"/>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Check for overfitting </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294B5BC-0010-419D-B2EF-CEE50D0C2516}"/>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Our training set score was 84%</a:t>
            </a:r>
          </a:p>
          <a:p>
            <a:r>
              <a:rPr lang="en-US" sz="1400" dirty="0">
                <a:solidFill>
                  <a:srgbClr val="FFFFFF"/>
                </a:solidFill>
              </a:rPr>
              <a:t>Out test set score was 85%</a:t>
            </a:r>
          </a:p>
          <a:p>
            <a:endParaRPr lang="en-US" sz="1400" dirty="0">
              <a:solidFill>
                <a:srgbClr val="FFFFFF"/>
              </a:solidFill>
            </a:endParaRPr>
          </a:p>
          <a:p>
            <a:r>
              <a:rPr lang="en-US" sz="1400" dirty="0">
                <a:solidFill>
                  <a:srgbClr val="FFFFFF"/>
                </a:solidFill>
              </a:rPr>
              <a:t>Based on these two accuracies there is no overfitting which is very good!</a:t>
            </a:r>
          </a:p>
          <a:p>
            <a:endParaRPr lang="en-US" sz="1400"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D5208C8C-DED9-4665-80D0-03A04065E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451" y="2941868"/>
            <a:ext cx="6495847" cy="1583863"/>
          </a:xfrm>
          <a:prstGeom prst="rect">
            <a:avLst/>
          </a:prstGeom>
          <a:effectLst/>
        </p:spPr>
      </p:pic>
    </p:spTree>
    <p:extLst>
      <p:ext uri="{BB962C8B-B14F-4D97-AF65-F5344CB8AC3E}">
        <p14:creationId xmlns:p14="http://schemas.microsoft.com/office/powerpoint/2010/main" val="25764464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8C3E8-44A4-4F88-A2F5-100472759E93}"/>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ROC Curve</a:t>
            </a:r>
          </a:p>
        </p:txBody>
      </p:sp>
      <p:sp>
        <p:nvSpPr>
          <p:cNvPr id="7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795960-9DF9-47E1-9B55-DEC28564544A}"/>
              </a:ext>
            </a:extLst>
          </p:cNvPr>
          <p:cNvSpPr>
            <a:spLocks noGrp="1"/>
          </p:cNvSpPr>
          <p:nvPr>
            <p:ph idx="1"/>
          </p:nvPr>
        </p:nvSpPr>
        <p:spPr>
          <a:xfrm>
            <a:off x="643855" y="3072385"/>
            <a:ext cx="3108057" cy="2947415"/>
          </a:xfrm>
        </p:spPr>
        <p:txBody>
          <a:bodyPr>
            <a:normAutofit/>
          </a:bodyPr>
          <a:lstStyle/>
          <a:p>
            <a:r>
              <a:rPr lang="en-US" sz="1400">
                <a:solidFill>
                  <a:srgbClr val="FFFFFF"/>
                </a:solidFill>
              </a:rPr>
              <a:t>Using a ROC curve we can determine if our model does a good job of predicting rain tomorrow in Australia.</a:t>
            </a:r>
          </a:p>
          <a:p>
            <a:r>
              <a:rPr lang="en-US" sz="1400">
                <a:solidFill>
                  <a:srgbClr val="FFFFFF"/>
                </a:solidFill>
              </a:rPr>
              <a:t>We can see the ROC curve is close to 1 meaning it does a very good job in predicting rain the next day in Australia</a:t>
            </a:r>
          </a:p>
          <a:p>
            <a:endParaRPr lang="en-US" sz="1400">
              <a:solidFill>
                <a:srgbClr val="FFFFFF"/>
              </a:solidFill>
            </a:endParaRPr>
          </a:p>
          <a:p>
            <a:endParaRPr lang="en-US" sz="1400">
              <a:solidFill>
                <a:srgbClr val="FFFFFF"/>
              </a:solidFill>
            </a:endParaRPr>
          </a:p>
        </p:txBody>
      </p:sp>
      <p:pic>
        <p:nvPicPr>
          <p:cNvPr id="4098" name="Picture 2">
            <a:extLst>
              <a:ext uri="{FF2B5EF4-FFF2-40B4-BE49-F238E27FC236}">
                <a16:creationId xmlns:a16="http://schemas.microsoft.com/office/drawing/2014/main" id="{4B084722-9677-46CF-BE75-DBEBD2D112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3664" y="1447799"/>
            <a:ext cx="6325421"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2447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58AE-6549-4E5B-B87C-1B5AF81F77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48F6E4-39C5-48BF-81DC-C654FB4D7CB9}"/>
              </a:ext>
            </a:extLst>
          </p:cNvPr>
          <p:cNvSpPr>
            <a:spLocks noGrp="1"/>
          </p:cNvSpPr>
          <p:nvPr>
            <p:ph idx="1"/>
          </p:nvPr>
        </p:nvSpPr>
        <p:spPr/>
        <p:txBody>
          <a:bodyPr>
            <a:normAutofit lnSpcReduction="10000"/>
          </a:bodyPr>
          <a:lstStyle/>
          <a:p>
            <a:r>
              <a:rPr lang="en-US" dirty="0"/>
              <a:t>The logistic regression model accuracy score is 0.8501. So, the model does a very good job in predicting whether or not it will rain tomorrow in Australia.</a:t>
            </a:r>
          </a:p>
          <a:p>
            <a:r>
              <a:rPr lang="en-US" dirty="0"/>
              <a:t>Small number of observations predict that there will be rain tomorrow. Majority of observations predict that there will be no rain tomorrow.</a:t>
            </a:r>
          </a:p>
          <a:p>
            <a:r>
              <a:rPr lang="en-US" dirty="0"/>
              <a:t>The model shows no signs of overfitting.</a:t>
            </a:r>
          </a:p>
          <a:p>
            <a:r>
              <a:rPr lang="en-US" dirty="0"/>
              <a:t>Increasing the threshold level results in increased accuracy.</a:t>
            </a:r>
          </a:p>
          <a:p>
            <a:r>
              <a:rPr lang="en-US" dirty="0"/>
              <a:t>ROC curve of our model approaches towards 1. So, we can conclude that our classifier does a good job in predicting whether it will rain tomorrow or not.</a:t>
            </a:r>
            <a:br>
              <a:rPr lang="en-US" dirty="0"/>
            </a:br>
            <a:endParaRPr lang="en-US" dirty="0"/>
          </a:p>
        </p:txBody>
      </p:sp>
    </p:spTree>
    <p:extLst>
      <p:ext uri="{BB962C8B-B14F-4D97-AF65-F5344CB8AC3E}">
        <p14:creationId xmlns:p14="http://schemas.microsoft.com/office/powerpoint/2010/main" val="39579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CEB9AE2-0EAB-494F-BB8D-2AF8E913836C}"/>
              </a:ext>
            </a:extLst>
          </p:cNvPr>
          <p:cNvSpPr>
            <a:spLocks noGrp="1"/>
          </p:cNvSpPr>
          <p:nvPr>
            <p:ph type="title"/>
          </p:nvPr>
        </p:nvSpPr>
        <p:spPr>
          <a:xfrm>
            <a:off x="648930" y="629267"/>
            <a:ext cx="9252154" cy="1016654"/>
          </a:xfrm>
        </p:spPr>
        <p:txBody>
          <a:bodyPr>
            <a:normAutofit/>
          </a:bodyPr>
          <a:lstStyle/>
          <a:p>
            <a:r>
              <a:rPr lang="en-US">
                <a:solidFill>
                  <a:srgbClr val="EBEBEB"/>
                </a:solidFill>
              </a:rPr>
              <a:t>Exploring the data</a:t>
            </a:r>
          </a:p>
        </p:txBody>
      </p:sp>
      <p:sp useBgFill="1">
        <p:nvSpPr>
          <p:cNvPr id="19"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1F55F735-AFD4-4C3E-A2B9-5A245C61A2A9}"/>
              </a:ext>
            </a:extLst>
          </p:cNvPr>
          <p:cNvSpPr>
            <a:spLocks noGrp="1"/>
          </p:cNvSpPr>
          <p:nvPr>
            <p:ph idx="1"/>
          </p:nvPr>
        </p:nvSpPr>
        <p:spPr>
          <a:xfrm>
            <a:off x="648931" y="2548281"/>
            <a:ext cx="5122606" cy="3658689"/>
          </a:xfrm>
        </p:spPr>
        <p:txBody>
          <a:bodyPr>
            <a:normAutofit/>
          </a:bodyPr>
          <a:lstStyle/>
          <a:p>
            <a:r>
              <a:rPr lang="en-US" dirty="0"/>
              <a:t>I am using weather data, weatherAUS.csv, retrieved from Kaggle, as my dataset for this project and importing it using pandas</a:t>
            </a:r>
          </a:p>
          <a:p>
            <a:endParaRPr lang="en-US" dirty="0"/>
          </a:p>
          <a:p>
            <a:r>
              <a:rPr lang="en-US" dirty="0" err="1"/>
              <a:t>df.shape</a:t>
            </a:r>
            <a:r>
              <a:rPr lang="en-US" dirty="0"/>
              <a:t> shows </a:t>
            </a:r>
            <a:r>
              <a:rPr lang="en-US" dirty="0">
                <a:latin typeface="+mn-lt"/>
              </a:rPr>
              <a:t>42193 instances and 24 variables in the data set.</a:t>
            </a:r>
          </a:p>
          <a:p>
            <a:r>
              <a:rPr lang="en-US" dirty="0">
                <a:latin typeface="+mn-lt"/>
              </a:rPr>
              <a:t>To view the column names I do </a:t>
            </a:r>
            <a:r>
              <a:rPr lang="en-US" dirty="0" err="1">
                <a:latin typeface="+mn-lt"/>
              </a:rPr>
              <a:t>df.columns</a:t>
            </a:r>
            <a:r>
              <a:rPr lang="en-US" dirty="0">
                <a:latin typeface="+mn-lt"/>
              </a:rPr>
              <a:t> and it gives me:</a:t>
            </a:r>
          </a:p>
          <a:p>
            <a:endParaRPr lang="en-US" dirty="0">
              <a:latin typeface="Inter"/>
            </a:endParaRPr>
          </a:p>
          <a:p>
            <a:endParaRPr lang="en-US" dirty="0">
              <a:latin typeface="Inter"/>
            </a:endParaRPr>
          </a:p>
          <a:p>
            <a:pPr marL="0" indent="0">
              <a:buNone/>
            </a:pPr>
            <a:endParaRPr lang="en-US" dirty="0"/>
          </a:p>
        </p:txBody>
      </p:sp>
      <p:pic>
        <p:nvPicPr>
          <p:cNvPr id="8" name="Picture 7" descr="A screenshot of a computer&#10;&#10;Description automatically generated">
            <a:extLst>
              <a:ext uri="{FF2B5EF4-FFF2-40B4-BE49-F238E27FC236}">
                <a16:creationId xmlns:a16="http://schemas.microsoft.com/office/drawing/2014/main" id="{2ACEFB49-5F82-4D68-929B-88687470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3916341"/>
            <a:ext cx="5451627" cy="925898"/>
          </a:xfrm>
          <a:prstGeom prst="rect">
            <a:avLst/>
          </a:prstGeom>
          <a:effectLst/>
        </p:spPr>
      </p:pic>
    </p:spTree>
    <p:extLst>
      <p:ext uri="{BB962C8B-B14F-4D97-AF65-F5344CB8AC3E}">
        <p14:creationId xmlns:p14="http://schemas.microsoft.com/office/powerpoint/2010/main" val="12804130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13413-AA5E-4091-8119-E4A8C27CE4B6}"/>
              </a:ext>
            </a:extLst>
          </p:cNvPr>
          <p:cNvSpPr>
            <a:spLocks noGrp="1"/>
          </p:cNvSpPr>
          <p:nvPr>
            <p:ph idx="1"/>
          </p:nvPr>
        </p:nvSpPr>
        <p:spPr>
          <a:xfrm>
            <a:off x="1223384" y="1471027"/>
            <a:ext cx="8946541" cy="4195481"/>
          </a:xfrm>
        </p:spPr>
        <p:txBody>
          <a:bodyPr/>
          <a:lstStyle/>
          <a:p>
            <a:r>
              <a:rPr lang="en-US" dirty="0"/>
              <a:t>The dataset came with a description to drop the variable RISK_MM if you are using it to predict rain the next day. I did this by using </a:t>
            </a:r>
            <a:r>
              <a:rPr lang="en-US" dirty="0" err="1"/>
              <a:t>df.drop</a:t>
            </a:r>
            <a:endParaRPr lang="en-US" dirty="0"/>
          </a:p>
          <a:p>
            <a:endParaRPr lang="en-US" dirty="0"/>
          </a:p>
          <a:p>
            <a:r>
              <a:rPr lang="en-US" dirty="0" err="1"/>
              <a:t>df.drop</a:t>
            </a:r>
            <a:r>
              <a:rPr lang="en-US" dirty="0"/>
              <a:t>(['RISK_MM'], axis=1, </a:t>
            </a:r>
            <a:r>
              <a:rPr lang="en-US" dirty="0" err="1"/>
              <a:t>inplace</a:t>
            </a:r>
            <a:r>
              <a:rPr lang="en-US" dirty="0"/>
              <a:t>=True)</a:t>
            </a:r>
          </a:p>
          <a:p>
            <a:endParaRPr lang="en-US" dirty="0"/>
          </a:p>
          <a:p>
            <a:r>
              <a:rPr lang="en-US" dirty="0"/>
              <a:t>After dropping we can use df.info() to confirm the variable is dropped. This also shows a mix of categorical and numerical variables. Ill have to convert some of these down the road to datatype float64 or numerical variables </a:t>
            </a:r>
          </a:p>
          <a:p>
            <a:endParaRPr lang="en-US" dirty="0"/>
          </a:p>
        </p:txBody>
      </p:sp>
    </p:spTree>
    <p:extLst>
      <p:ext uri="{BB962C8B-B14F-4D97-AF65-F5344CB8AC3E}">
        <p14:creationId xmlns:p14="http://schemas.microsoft.com/office/powerpoint/2010/main" val="400486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7AC4-971E-4808-ABC1-0F2233AF284D}"/>
              </a:ext>
            </a:extLst>
          </p:cNvPr>
          <p:cNvSpPr>
            <a:spLocks noGrp="1"/>
          </p:cNvSpPr>
          <p:nvPr>
            <p:ph type="title"/>
          </p:nvPr>
        </p:nvSpPr>
        <p:spPr/>
        <p:txBody>
          <a:bodyPr/>
          <a:lstStyle/>
          <a:p>
            <a:r>
              <a:rPr lang="en-US" dirty="0"/>
              <a:t>Univariate Analysis</a:t>
            </a:r>
          </a:p>
        </p:txBody>
      </p:sp>
      <p:sp>
        <p:nvSpPr>
          <p:cNvPr id="3" name="Content Placeholder 2">
            <a:extLst>
              <a:ext uri="{FF2B5EF4-FFF2-40B4-BE49-F238E27FC236}">
                <a16:creationId xmlns:a16="http://schemas.microsoft.com/office/drawing/2014/main" id="{4144CCFD-5966-49D0-8FAC-68ADEFAC4ABA}"/>
              </a:ext>
            </a:extLst>
          </p:cNvPr>
          <p:cNvSpPr>
            <a:spLocks noGrp="1"/>
          </p:cNvSpPr>
          <p:nvPr>
            <p:ph idx="1"/>
          </p:nvPr>
        </p:nvSpPr>
        <p:spPr/>
        <p:txBody>
          <a:bodyPr/>
          <a:lstStyle/>
          <a:p>
            <a:r>
              <a:rPr lang="en-US" dirty="0"/>
              <a:t>Our target variable here is “</a:t>
            </a:r>
            <a:r>
              <a:rPr lang="en-US" dirty="0" err="1"/>
              <a:t>RainTomorrow</a:t>
            </a:r>
            <a:r>
              <a:rPr lang="en-US" dirty="0"/>
              <a:t>”</a:t>
            </a:r>
          </a:p>
          <a:p>
            <a:endParaRPr lang="en-US" dirty="0"/>
          </a:p>
          <a:p>
            <a:r>
              <a:rPr lang="en-US" dirty="0"/>
              <a:t>Using df['</a:t>
            </a:r>
            <a:r>
              <a:rPr lang="en-US" dirty="0" err="1"/>
              <a:t>RainTomorrow</a:t>
            </a:r>
            <a:r>
              <a:rPr lang="en-US" dirty="0"/>
              <a:t>'].</a:t>
            </a:r>
            <a:r>
              <a:rPr lang="en-US" dirty="0" err="1"/>
              <a:t>isnull</a:t>
            </a:r>
            <a:r>
              <a:rPr lang="en-US" dirty="0"/>
              <a:t>().sum() we can see there are 0 missing values in the dataset</a:t>
            </a:r>
          </a:p>
          <a:p>
            <a:endParaRPr lang="en-US" dirty="0"/>
          </a:p>
          <a:p>
            <a:r>
              <a:rPr lang="en-US" dirty="0"/>
              <a:t>Using df['</a:t>
            </a:r>
            <a:r>
              <a:rPr lang="en-US" dirty="0" err="1"/>
              <a:t>RainTomorrow</a:t>
            </a:r>
            <a:r>
              <a:rPr lang="en-US" dirty="0"/>
              <a:t>'].</a:t>
            </a:r>
            <a:r>
              <a:rPr lang="en-US" dirty="0" err="1"/>
              <a:t>nunique</a:t>
            </a:r>
            <a:r>
              <a:rPr lang="en-US" dirty="0"/>
              <a:t>() we can see there are only 2 unique values for “</a:t>
            </a:r>
            <a:r>
              <a:rPr lang="en-US" dirty="0" err="1"/>
              <a:t>RainTomorrow</a:t>
            </a:r>
            <a:r>
              <a:rPr lang="en-US" dirty="0"/>
              <a:t>”</a:t>
            </a:r>
          </a:p>
          <a:p>
            <a:endParaRPr lang="en-US" dirty="0"/>
          </a:p>
          <a:p>
            <a:r>
              <a:rPr lang="en-US" dirty="0"/>
              <a:t>Using df['</a:t>
            </a:r>
            <a:r>
              <a:rPr lang="en-US" dirty="0" err="1"/>
              <a:t>RainTomorrow</a:t>
            </a:r>
            <a:r>
              <a:rPr lang="en-US" dirty="0"/>
              <a:t>'].unique() we can see that both unique values are binary ‘No’ or ‘Yes’</a:t>
            </a:r>
          </a:p>
          <a:p>
            <a:endParaRPr lang="en-US" dirty="0"/>
          </a:p>
          <a:p>
            <a:endParaRPr lang="en-US" dirty="0"/>
          </a:p>
        </p:txBody>
      </p:sp>
    </p:spTree>
    <p:extLst>
      <p:ext uri="{BB962C8B-B14F-4D97-AF65-F5344CB8AC3E}">
        <p14:creationId xmlns:p14="http://schemas.microsoft.com/office/powerpoint/2010/main" val="294177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96511-CA99-4907-A244-11F5043BDC53}"/>
              </a:ext>
            </a:extLst>
          </p:cNvPr>
          <p:cNvSpPr>
            <a:spLocks noGrp="1"/>
          </p:cNvSpPr>
          <p:nvPr>
            <p:ph idx="1"/>
          </p:nvPr>
        </p:nvSpPr>
        <p:spPr>
          <a:xfrm>
            <a:off x="1103312" y="1729645"/>
            <a:ext cx="8946541" cy="4195481"/>
          </a:xfrm>
        </p:spPr>
        <p:txBody>
          <a:bodyPr/>
          <a:lstStyle/>
          <a:p>
            <a:r>
              <a:rPr lang="en-US" dirty="0"/>
              <a:t>Exploring further shows that out of the total number of ‘</a:t>
            </a:r>
            <a:r>
              <a:rPr lang="en-US" dirty="0" err="1"/>
              <a:t>RainTomorrow</a:t>
            </a:r>
            <a:r>
              <a:rPr lang="en-US" dirty="0"/>
              <a:t>’ values, No appears 77.58% times and Yes appears 22.42% times.</a:t>
            </a:r>
          </a:p>
          <a:p>
            <a:endParaRPr lang="en-US" dirty="0"/>
          </a:p>
          <a:p>
            <a:r>
              <a:rPr lang="en-US" dirty="0"/>
              <a:t>So it did not rain more than it did rain. This will help us determine some factors about what we can use to predict if it will rain or not.</a:t>
            </a:r>
          </a:p>
        </p:txBody>
      </p:sp>
    </p:spTree>
    <p:extLst>
      <p:ext uri="{BB962C8B-B14F-4D97-AF65-F5344CB8AC3E}">
        <p14:creationId xmlns:p14="http://schemas.microsoft.com/office/powerpoint/2010/main" val="6104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29AC0-2473-451B-8B06-313F35B5E7AE}"/>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Univariate Analysis cont.</a:t>
            </a:r>
          </a:p>
        </p:txBody>
      </p:sp>
      <p:sp>
        <p:nvSpPr>
          <p:cNvPr id="13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9" name="Freeform: Shape 13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98" name="Picture 2">
            <a:extLst>
              <a:ext uri="{FF2B5EF4-FFF2-40B4-BE49-F238E27FC236}">
                <a16:creationId xmlns:a16="http://schemas.microsoft.com/office/drawing/2014/main" id="{14F773D5-5C76-4785-BE1F-6D9E00030E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1785" y="647698"/>
            <a:ext cx="4714303"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F0D89CB-D207-44A5-B099-E90F6B2DB52F}"/>
              </a:ext>
            </a:extLst>
          </p:cNvPr>
          <p:cNvSpPr>
            <a:spLocks noGrp="1"/>
          </p:cNvSpPr>
          <p:nvPr>
            <p:ph idx="1"/>
          </p:nvPr>
        </p:nvSpPr>
        <p:spPr>
          <a:xfrm>
            <a:off x="648931" y="2438400"/>
            <a:ext cx="4166509" cy="3785419"/>
          </a:xfrm>
        </p:spPr>
        <p:txBody>
          <a:bodyPr>
            <a:normAutofit/>
          </a:bodyPr>
          <a:lstStyle/>
          <a:p>
            <a:r>
              <a:rPr lang="en-US" dirty="0">
                <a:solidFill>
                  <a:srgbClr val="EBEBEB"/>
                </a:solidFill>
              </a:rPr>
              <a:t>This plot confirms that ‘No’ has more entries than ‘Yes’</a:t>
            </a:r>
          </a:p>
          <a:p>
            <a:endParaRPr lang="en-US" dirty="0">
              <a:solidFill>
                <a:srgbClr val="EBEBEB"/>
              </a:solidFill>
            </a:endParaRPr>
          </a:p>
        </p:txBody>
      </p:sp>
    </p:spTree>
    <p:extLst>
      <p:ext uri="{BB962C8B-B14F-4D97-AF65-F5344CB8AC3E}">
        <p14:creationId xmlns:p14="http://schemas.microsoft.com/office/powerpoint/2010/main" val="42771764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7D8A2DD-6D7A-4B0B-A317-D65C674394BE}"/>
              </a:ext>
            </a:extLst>
          </p:cNvPr>
          <p:cNvSpPr>
            <a:spLocks noGrp="1"/>
          </p:cNvSpPr>
          <p:nvPr>
            <p:ph type="title"/>
          </p:nvPr>
        </p:nvSpPr>
        <p:spPr>
          <a:xfrm>
            <a:off x="648930" y="629267"/>
            <a:ext cx="9252154" cy="1016654"/>
          </a:xfrm>
        </p:spPr>
        <p:txBody>
          <a:bodyPr>
            <a:normAutofit/>
          </a:bodyPr>
          <a:lstStyle/>
          <a:p>
            <a:r>
              <a:rPr lang="en-US">
                <a:solidFill>
                  <a:srgbClr val="EBEBEB"/>
                </a:solidFill>
              </a:rPr>
              <a:t>Bivariate Analysis</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D00DFB8E-F3CB-4F7C-9A70-FD7CD9E074D1}"/>
              </a:ext>
            </a:extLst>
          </p:cNvPr>
          <p:cNvSpPr>
            <a:spLocks noGrp="1"/>
          </p:cNvSpPr>
          <p:nvPr>
            <p:ph idx="1"/>
          </p:nvPr>
        </p:nvSpPr>
        <p:spPr>
          <a:xfrm>
            <a:off x="648931" y="2548281"/>
            <a:ext cx="5122606" cy="3658689"/>
          </a:xfrm>
        </p:spPr>
        <p:txBody>
          <a:bodyPr>
            <a:normAutofit/>
          </a:bodyPr>
          <a:lstStyle/>
          <a:p>
            <a:r>
              <a:rPr lang="en-US" dirty="0"/>
              <a:t>The dataset has both categorical and numerical variables that has caused me some headaches in the past if I don’t try to address this not to make my job easier down the road.</a:t>
            </a:r>
          </a:p>
          <a:p>
            <a:r>
              <a:rPr lang="en-US" dirty="0"/>
              <a:t>There are a total of 7 categorical variables listed.</a:t>
            </a:r>
          </a:p>
          <a:p>
            <a:r>
              <a:rPr lang="en-US" dirty="0"/>
              <a:t>Showing a head of the categorical variables to view them.</a:t>
            </a:r>
          </a:p>
        </p:txBody>
      </p:sp>
      <p:pic>
        <p:nvPicPr>
          <p:cNvPr id="5" name="Picture 4" descr="A screenshot of a cell phone&#10;&#10;Description automatically generated">
            <a:extLst>
              <a:ext uri="{FF2B5EF4-FFF2-40B4-BE49-F238E27FC236}">
                <a16:creationId xmlns:a16="http://schemas.microsoft.com/office/drawing/2014/main" id="{18629168-FE38-48E6-B0C4-376DA2BBA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3625341"/>
            <a:ext cx="5451627" cy="1507897"/>
          </a:xfrm>
          <a:prstGeom prst="rect">
            <a:avLst/>
          </a:prstGeom>
          <a:effectLst/>
        </p:spPr>
      </p:pic>
    </p:spTree>
    <p:extLst>
      <p:ext uri="{BB962C8B-B14F-4D97-AF65-F5344CB8AC3E}">
        <p14:creationId xmlns:p14="http://schemas.microsoft.com/office/powerpoint/2010/main" val="29950124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3254</Words>
  <Application>Microsoft Office PowerPoint</Application>
  <PresentationFormat>Widescreen</PresentationFormat>
  <Paragraphs>234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Inter</vt:lpstr>
      <vt:lpstr>Wingdings 3</vt:lpstr>
      <vt:lpstr>Ion</vt:lpstr>
      <vt:lpstr>Autralilia Weather </vt:lpstr>
      <vt:lpstr>Important Question</vt:lpstr>
      <vt:lpstr>Base libraries I'm using </vt:lpstr>
      <vt:lpstr>Exploring the data</vt:lpstr>
      <vt:lpstr>PowerPoint Presentation</vt:lpstr>
      <vt:lpstr>Univariate Analysis</vt:lpstr>
      <vt:lpstr>PowerPoint Presentation</vt:lpstr>
      <vt:lpstr>Univariate Analysis cont.</vt:lpstr>
      <vt:lpstr>Bivariate Analysis</vt:lpstr>
      <vt:lpstr>Exploring the Categorical Variables </vt:lpstr>
      <vt:lpstr>PowerPoint Presentation</vt:lpstr>
      <vt:lpstr>Using datetime on Date variable </vt:lpstr>
      <vt:lpstr>Explore Numerical Varialbes </vt:lpstr>
      <vt:lpstr>Outliers within numerical variables </vt:lpstr>
      <vt:lpstr>Checking Outliers</vt:lpstr>
      <vt:lpstr>Using interquantile range (IQR) </vt:lpstr>
      <vt:lpstr>Multivariate Analysis </vt:lpstr>
      <vt:lpstr>Using a pair plot</vt:lpstr>
      <vt:lpstr>PowerPoint Presentation</vt:lpstr>
      <vt:lpstr>Feature Engineering </vt:lpstr>
      <vt:lpstr>Fixing all the missing values </vt:lpstr>
      <vt:lpstr>Imputation of numerical variables</vt:lpstr>
      <vt:lpstr>Imputation of categorical variables</vt:lpstr>
      <vt:lpstr>Engineering outliers</vt:lpstr>
      <vt:lpstr>Feature Scaling</vt:lpstr>
      <vt:lpstr>Model training</vt:lpstr>
      <vt:lpstr>Starting the predictions</vt:lpstr>
      <vt:lpstr>Using predict_proba for probabilities </vt:lpstr>
      <vt:lpstr>Checking accuracy using accuracy_score</vt:lpstr>
      <vt:lpstr>Check training accuracy</vt:lpstr>
      <vt:lpstr>Check for overfitting </vt:lpstr>
      <vt:lpstr>ROC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Autralilia Weather </dc:title>
  <dc:creator>Tyler Anderson</dc:creator>
  <cp:lastModifiedBy>Tyler Anderson</cp:lastModifiedBy>
  <cp:revision>8</cp:revision>
  <dcterms:created xsi:type="dcterms:W3CDTF">2020-02-29T21:16:26Z</dcterms:created>
  <dcterms:modified xsi:type="dcterms:W3CDTF">2020-02-29T23:08:00Z</dcterms:modified>
</cp:coreProperties>
</file>