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yler Anderson" initials="TA" lastIdx="1" clrIdx="0">
    <p:extLst>
      <p:ext uri="{19B8F6BF-5375-455C-9EA6-DF929625EA0E}">
        <p15:presenceInfo xmlns:p15="http://schemas.microsoft.com/office/powerpoint/2012/main" userId="44af0f726777662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154" d="100"/>
          <a:sy n="154" d="100"/>
        </p:scale>
        <p:origin x="582"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9-25T16:30:45.091" idx="1">
    <p:pos x="1012" y="1321"/>
    <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BB6B23-78C9-4269-AFCB-05D56B022B57}" type="datetimeFigureOut">
              <a:rPr lang="en-US" smtClean="0"/>
              <a:t>9/25/2020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ACAF79-C3D2-41BC-A30A-2EE193489C00}" type="slidenum">
              <a:rPr lang="en-US" smtClean="0"/>
              <a:t>‹#›</a:t>
            </a:fld>
            <a:endParaRPr lang="en-US"/>
          </a:p>
        </p:txBody>
      </p:sp>
    </p:spTree>
    <p:extLst>
      <p:ext uri="{BB962C8B-B14F-4D97-AF65-F5344CB8AC3E}">
        <p14:creationId xmlns:p14="http://schemas.microsoft.com/office/powerpoint/2010/main" val="3072331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dataset includes features that are factors in determining the risk for CVD. It is the number 1 cause of death globally, taking an estimated 17.9 million lives each year, which accounts for 31% of all deaths worldwide. Heart failure is a common event caused by CVDs and this dataset contains 12 features that can be used to predict mortality by heart failure. Most cardiovascular diseases can be prevented by addressing behavioral risk factors such as tobacco use, unhealthy diet and obesity, physical inactivity and harmful use of alcohol using population-wide strategies. People with cardiovascular disease or who are at high cardiovascular risk (due to the presence of one or more risk factors such as hypertension, diabetes, hyperlipidemia or already established disease) need early detection and management where a machine learning model can be of great help.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My hypothesis is that high blood pressure is the variable that contributes the most to death events in patients. I want to see if I can predict based on the variables given the risk of a patient dying of heart disease. I plan to use model fitting for multiple models and compare the results to determine the best fitting model for this data.</a:t>
            </a:r>
          </a:p>
          <a:p>
            <a:endParaRPr lang="en-US" dirty="0"/>
          </a:p>
        </p:txBody>
      </p:sp>
      <p:sp>
        <p:nvSpPr>
          <p:cNvPr id="4" name="Slide Number Placeholder 3"/>
          <p:cNvSpPr>
            <a:spLocks noGrp="1"/>
          </p:cNvSpPr>
          <p:nvPr>
            <p:ph type="sldNum" sz="quarter" idx="5"/>
          </p:nvPr>
        </p:nvSpPr>
        <p:spPr/>
        <p:txBody>
          <a:bodyPr/>
          <a:lstStyle/>
          <a:p>
            <a:fld id="{3EACAF79-C3D2-41BC-A30A-2EE193489C00}" type="slidenum">
              <a:rPr lang="en-US" smtClean="0"/>
              <a:t>2</a:t>
            </a:fld>
            <a:endParaRPr lang="en-US"/>
          </a:p>
        </p:txBody>
      </p:sp>
    </p:spTree>
    <p:extLst>
      <p:ext uri="{BB962C8B-B14F-4D97-AF65-F5344CB8AC3E}">
        <p14:creationId xmlns:p14="http://schemas.microsoft.com/office/powerpoint/2010/main" val="3449079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After removing outliers, we can create our training and test sets. Since this is a classification and a regression problem, we can predict an output based off other independent features, additionally as this is a supervised problem as we will have a training dataset to train our model against. Here are the models I will be using as they all can be used similarly to one another for this project. </a:t>
            </a:r>
          </a:p>
          <a:p>
            <a:endParaRPr lang="en-US" dirty="0"/>
          </a:p>
        </p:txBody>
      </p:sp>
      <p:sp>
        <p:nvSpPr>
          <p:cNvPr id="4" name="Slide Number Placeholder 3"/>
          <p:cNvSpPr>
            <a:spLocks noGrp="1"/>
          </p:cNvSpPr>
          <p:nvPr>
            <p:ph type="sldNum" sz="quarter" idx="5"/>
          </p:nvPr>
        </p:nvSpPr>
        <p:spPr/>
        <p:txBody>
          <a:bodyPr/>
          <a:lstStyle/>
          <a:p>
            <a:fld id="{3EACAF79-C3D2-41BC-A30A-2EE193489C00}" type="slidenum">
              <a:rPr lang="en-US" smtClean="0"/>
              <a:t>11</a:t>
            </a:fld>
            <a:endParaRPr lang="en-US"/>
          </a:p>
        </p:txBody>
      </p:sp>
    </p:spTree>
    <p:extLst>
      <p:ext uri="{BB962C8B-B14F-4D97-AF65-F5344CB8AC3E}">
        <p14:creationId xmlns:p14="http://schemas.microsoft.com/office/powerpoint/2010/main" val="35514007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of the models can be used similarly to the ones shown here making the use of multiple models to compare against an easier task. </a:t>
            </a:r>
          </a:p>
        </p:txBody>
      </p:sp>
      <p:sp>
        <p:nvSpPr>
          <p:cNvPr id="4" name="Slide Number Placeholder 3"/>
          <p:cNvSpPr>
            <a:spLocks noGrp="1"/>
          </p:cNvSpPr>
          <p:nvPr>
            <p:ph type="sldNum" sz="quarter" idx="5"/>
          </p:nvPr>
        </p:nvSpPr>
        <p:spPr/>
        <p:txBody>
          <a:bodyPr/>
          <a:lstStyle/>
          <a:p>
            <a:fld id="{3EACAF79-C3D2-41BC-A30A-2EE193489C00}" type="slidenum">
              <a:rPr lang="en-US" smtClean="0"/>
              <a:t>12</a:t>
            </a:fld>
            <a:endParaRPr lang="en-US"/>
          </a:p>
        </p:txBody>
      </p:sp>
    </p:spTree>
    <p:extLst>
      <p:ext uri="{BB962C8B-B14F-4D97-AF65-F5344CB8AC3E}">
        <p14:creationId xmlns:p14="http://schemas.microsoft.com/office/powerpoint/2010/main" val="21205693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Based on our results it would seem that the Linear SVC model produces our best results of 78.3% accuracy on the test set with the best model under the training set being the Random Forest with 94% accuracy. I think for this project there is clear room for improvement if we can adjust hyperparameters using cross-validation I’m unsure how to do this yet, however. </a:t>
            </a:r>
            <a:r>
              <a:rPr lang="en-US" sz="1200" kern="1200">
                <a:solidFill>
                  <a:schemeClr val="tx1"/>
                </a:solidFill>
                <a:effectLst/>
                <a:latin typeface="+mn-lt"/>
                <a:ea typeface="+mn-ea"/>
                <a:cs typeface="+mn-cs"/>
              </a:rPr>
              <a:t>I think we got some interesting results and while my methods could be more efficient, I think we got decent scores and was a fun project to work on. </a:t>
            </a:r>
          </a:p>
          <a:p>
            <a:endParaRPr lang="en-US" dirty="0"/>
          </a:p>
        </p:txBody>
      </p:sp>
      <p:sp>
        <p:nvSpPr>
          <p:cNvPr id="4" name="Slide Number Placeholder 3"/>
          <p:cNvSpPr>
            <a:spLocks noGrp="1"/>
          </p:cNvSpPr>
          <p:nvPr>
            <p:ph type="sldNum" sz="quarter" idx="5"/>
          </p:nvPr>
        </p:nvSpPr>
        <p:spPr/>
        <p:txBody>
          <a:bodyPr/>
          <a:lstStyle/>
          <a:p>
            <a:fld id="{3EACAF79-C3D2-41BC-A30A-2EE193489C00}" type="slidenum">
              <a:rPr lang="en-US" smtClean="0"/>
              <a:t>13</a:t>
            </a:fld>
            <a:endParaRPr lang="en-US"/>
          </a:p>
        </p:txBody>
      </p:sp>
    </p:spTree>
    <p:extLst>
      <p:ext uri="{BB962C8B-B14F-4D97-AF65-F5344CB8AC3E}">
        <p14:creationId xmlns:p14="http://schemas.microsoft.com/office/powerpoint/2010/main" val="2913231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seaborn I used a heatmap to discover any missing values. A heatmap makes it easy to visualize the missing values in our dataset. </a:t>
            </a:r>
          </a:p>
          <a:p>
            <a:endParaRPr lang="en-US" dirty="0"/>
          </a:p>
          <a:p>
            <a:endParaRPr lang="en-US" dirty="0"/>
          </a:p>
        </p:txBody>
      </p:sp>
      <p:sp>
        <p:nvSpPr>
          <p:cNvPr id="4" name="Slide Number Placeholder 3"/>
          <p:cNvSpPr>
            <a:spLocks noGrp="1"/>
          </p:cNvSpPr>
          <p:nvPr>
            <p:ph type="sldNum" sz="quarter" idx="5"/>
          </p:nvPr>
        </p:nvSpPr>
        <p:spPr/>
        <p:txBody>
          <a:bodyPr/>
          <a:lstStyle/>
          <a:p>
            <a:fld id="{3EACAF79-C3D2-41BC-A30A-2EE193489C00}" type="slidenum">
              <a:rPr lang="en-US" smtClean="0"/>
              <a:t>3</a:t>
            </a:fld>
            <a:endParaRPr lang="en-US"/>
          </a:p>
        </p:txBody>
      </p:sp>
    </p:spTree>
    <p:extLst>
      <p:ext uri="{BB962C8B-B14F-4D97-AF65-F5344CB8AC3E}">
        <p14:creationId xmlns:p14="http://schemas.microsoft.com/office/powerpoint/2010/main" val="3676241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can see that the majority of patients are around 50-65 with around one third of them above 65. When looking at CPK we can confirm the outliers based on this histogram as well as the other features, ejection fraction, serum sodium, platelet counts and creatinine. Most of the patients CPK values are below 1,000. Platelets were between 150k-400k. Serum Creatinine values were below 2 for 75% of patients. Sodium values were between 132-142. Ejection Fraction was varied as some patients were low at around 15% or high at 55% when excluding outliers.</a:t>
            </a:r>
          </a:p>
          <a:p>
            <a:endParaRPr lang="en-US" dirty="0"/>
          </a:p>
        </p:txBody>
      </p:sp>
      <p:sp>
        <p:nvSpPr>
          <p:cNvPr id="4" name="Slide Number Placeholder 3"/>
          <p:cNvSpPr>
            <a:spLocks noGrp="1"/>
          </p:cNvSpPr>
          <p:nvPr>
            <p:ph type="sldNum" sz="quarter" idx="5"/>
          </p:nvPr>
        </p:nvSpPr>
        <p:spPr/>
        <p:txBody>
          <a:bodyPr/>
          <a:lstStyle/>
          <a:p>
            <a:fld id="{3EACAF79-C3D2-41BC-A30A-2EE193489C00}" type="slidenum">
              <a:rPr lang="en-US" smtClean="0"/>
              <a:t>4</a:t>
            </a:fld>
            <a:endParaRPr lang="en-US"/>
          </a:p>
        </p:txBody>
      </p:sp>
    </p:spTree>
    <p:extLst>
      <p:ext uri="{BB962C8B-B14F-4D97-AF65-F5344CB8AC3E}">
        <p14:creationId xmlns:p14="http://schemas.microsoft.com/office/powerpoint/2010/main" val="3334048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Next, we can see the distributions of the categorical variables. I looked at anemia, diabetes, high blood pressure, sex and smoking as they were binary so it would be easy to spot some differences and gain some insight. The majority of patients were male about 65% with 1 being Male. About a third of patients suffered from high blood pressure, smoking or both at once. Around 40% of patients had diabetes, anemia or both as well.</a:t>
            </a:r>
            <a:endParaRPr lang="en-US" dirty="0"/>
          </a:p>
          <a:p>
            <a:endParaRPr lang="en-US" dirty="0"/>
          </a:p>
          <a:p>
            <a:r>
              <a:rPr lang="en-US" dirty="0"/>
              <a:t>Based on our analysis so far, we can make some basic assumptions before we continue </a:t>
            </a:r>
            <a:br>
              <a:rPr lang="en-US" dirty="0"/>
            </a:br>
            <a:br>
              <a:rPr lang="en-US" dirty="0"/>
            </a:br>
            <a:r>
              <a:rPr lang="en-US" sz="1200" b="0" i="0" kern="1200" dirty="0">
                <a:solidFill>
                  <a:schemeClr val="tx1"/>
                </a:solidFill>
                <a:effectLst/>
                <a:latin typeface="+mn-lt"/>
                <a:ea typeface="+mn-ea"/>
                <a:cs typeface="+mn-cs"/>
              </a:rPr>
              <a:t>Women may have higher chances of survival than men</a:t>
            </a:r>
          </a:p>
          <a:p>
            <a:r>
              <a:rPr lang="en-US" sz="1200" b="0" i="0" kern="1200" dirty="0">
                <a:solidFill>
                  <a:schemeClr val="tx1"/>
                </a:solidFill>
                <a:effectLst/>
                <a:latin typeface="+mn-lt"/>
                <a:ea typeface="+mn-ea"/>
                <a:cs typeface="+mn-cs"/>
              </a:rPr>
              <a:t>Those who had less time in follow up days had higher chances of survival</a:t>
            </a:r>
          </a:p>
          <a:p>
            <a:r>
              <a:rPr lang="en-US" sz="1200" b="0" i="0" kern="1200" dirty="0">
                <a:solidFill>
                  <a:schemeClr val="tx1"/>
                </a:solidFill>
                <a:effectLst/>
                <a:latin typeface="+mn-lt"/>
                <a:ea typeface="+mn-ea"/>
                <a:cs typeface="+mn-cs"/>
              </a:rPr>
              <a:t>Those who were younger than a certain age had higher chances of survival</a:t>
            </a:r>
          </a:p>
          <a:p>
            <a:endParaRPr lang="en-US" dirty="0"/>
          </a:p>
        </p:txBody>
      </p:sp>
      <p:sp>
        <p:nvSpPr>
          <p:cNvPr id="4" name="Slide Number Placeholder 3"/>
          <p:cNvSpPr>
            <a:spLocks noGrp="1"/>
          </p:cNvSpPr>
          <p:nvPr>
            <p:ph type="sldNum" sz="quarter" idx="5"/>
          </p:nvPr>
        </p:nvSpPr>
        <p:spPr/>
        <p:txBody>
          <a:bodyPr/>
          <a:lstStyle/>
          <a:p>
            <a:fld id="{3EACAF79-C3D2-41BC-A30A-2EE193489C00}" type="slidenum">
              <a:rPr lang="en-US" smtClean="0"/>
              <a:t>5</a:t>
            </a:fld>
            <a:endParaRPr lang="en-US"/>
          </a:p>
        </p:txBody>
      </p:sp>
    </p:spTree>
    <p:extLst>
      <p:ext uri="{BB962C8B-B14F-4D97-AF65-F5344CB8AC3E}">
        <p14:creationId xmlns:p14="http://schemas.microsoft.com/office/powerpoint/2010/main" val="2291960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 also wanted to see the relationship between the came variables but against the death event variable to take a look at sex, smoking, anemia, diabetes and high blood pressure to see if there were strong correlations between them and the death event. After evaluation I notice there is not any obvious correlation between their sex or whether they smoked against whether they died or not.</a:t>
            </a:r>
            <a:endParaRPr lang="en-US" dirty="0"/>
          </a:p>
        </p:txBody>
      </p:sp>
      <p:sp>
        <p:nvSpPr>
          <p:cNvPr id="4" name="Slide Number Placeholder 3"/>
          <p:cNvSpPr>
            <a:spLocks noGrp="1"/>
          </p:cNvSpPr>
          <p:nvPr>
            <p:ph type="sldNum" sz="quarter" idx="5"/>
          </p:nvPr>
        </p:nvSpPr>
        <p:spPr/>
        <p:txBody>
          <a:bodyPr/>
          <a:lstStyle/>
          <a:p>
            <a:fld id="{3EACAF79-C3D2-41BC-A30A-2EE193489C00}" type="slidenum">
              <a:rPr lang="en-US" smtClean="0"/>
              <a:t>6</a:t>
            </a:fld>
            <a:endParaRPr lang="en-US"/>
          </a:p>
        </p:txBody>
      </p:sp>
    </p:spTree>
    <p:extLst>
      <p:ext uri="{BB962C8B-B14F-4D97-AF65-F5344CB8AC3E}">
        <p14:creationId xmlns:p14="http://schemas.microsoft.com/office/powerpoint/2010/main" val="4039666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heatmap gives us a good visual for looking at the most impacted variables against the death event (weather a patient dies while being monitored by doctors)</a:t>
            </a:r>
          </a:p>
          <a:p>
            <a:endParaRPr lang="en-US" dirty="0"/>
          </a:p>
          <a:p>
            <a:r>
              <a:rPr lang="en-US" sz="1200" kern="1200" dirty="0">
                <a:solidFill>
                  <a:schemeClr val="tx1"/>
                </a:solidFill>
                <a:effectLst/>
                <a:latin typeface="+mn-lt"/>
                <a:ea typeface="+mn-ea"/>
                <a:cs typeface="+mn-cs"/>
              </a:rPr>
              <a:t>After looking at the heatmap we can see that the highest correlation is the serum creatinine variable.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gives us the ability to take a deeper look at this variables and see if we can come to any conclusions with it.</a:t>
            </a: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3EACAF79-C3D2-41BC-A30A-2EE193489C00}" type="slidenum">
              <a:rPr lang="en-US" smtClean="0"/>
              <a:t>7</a:t>
            </a:fld>
            <a:endParaRPr lang="en-US"/>
          </a:p>
        </p:txBody>
      </p:sp>
    </p:spTree>
    <p:extLst>
      <p:ext uri="{BB962C8B-B14F-4D97-AF65-F5344CB8AC3E}">
        <p14:creationId xmlns:p14="http://schemas.microsoft.com/office/powerpoint/2010/main" val="2127437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Based on all the plots and visualizations we can see that individuals especially over 70 had higher chances of dying and those under 50 had higher chances of survival suggesting the need to band ages. Patients with a larger amount of follow up days tended to survive the most while those with greater than 50 days ended up with a higher mortality. </a:t>
            </a:r>
            <a:endParaRPr lang="en-US" dirty="0"/>
          </a:p>
        </p:txBody>
      </p:sp>
      <p:sp>
        <p:nvSpPr>
          <p:cNvPr id="4" name="Slide Number Placeholder 3"/>
          <p:cNvSpPr>
            <a:spLocks noGrp="1"/>
          </p:cNvSpPr>
          <p:nvPr>
            <p:ph type="sldNum" sz="quarter" idx="5"/>
          </p:nvPr>
        </p:nvSpPr>
        <p:spPr/>
        <p:txBody>
          <a:bodyPr/>
          <a:lstStyle/>
          <a:p>
            <a:fld id="{3EACAF79-C3D2-41BC-A30A-2EE193489C00}" type="slidenum">
              <a:rPr lang="en-US" smtClean="0"/>
              <a:t>8</a:t>
            </a:fld>
            <a:endParaRPr lang="en-US"/>
          </a:p>
        </p:txBody>
      </p:sp>
    </p:spTree>
    <p:extLst>
      <p:ext uri="{BB962C8B-B14F-4D97-AF65-F5344CB8AC3E}">
        <p14:creationId xmlns:p14="http://schemas.microsoft.com/office/powerpoint/2010/main" val="1532982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Another interesting thing was the ejection fraction, those with high percentages had lower deaths and those with lower percentages of about less than 30% had more deaths. Two features, Platelets and CPK, seem to not have any effect with survival. So, we have four numerical variables that can be used for our future model building. </a:t>
            </a:r>
            <a:endParaRPr lang="en-US" dirty="0"/>
          </a:p>
        </p:txBody>
      </p:sp>
      <p:sp>
        <p:nvSpPr>
          <p:cNvPr id="4" name="Slide Number Placeholder 3"/>
          <p:cNvSpPr>
            <a:spLocks noGrp="1"/>
          </p:cNvSpPr>
          <p:nvPr>
            <p:ph type="sldNum" sz="quarter" idx="5"/>
          </p:nvPr>
        </p:nvSpPr>
        <p:spPr/>
        <p:txBody>
          <a:bodyPr/>
          <a:lstStyle/>
          <a:p>
            <a:fld id="{3EACAF79-C3D2-41BC-A30A-2EE193489C00}" type="slidenum">
              <a:rPr lang="en-US" smtClean="0"/>
              <a:t>9</a:t>
            </a:fld>
            <a:endParaRPr lang="en-US"/>
          </a:p>
        </p:txBody>
      </p:sp>
    </p:spTree>
    <p:extLst>
      <p:ext uri="{BB962C8B-B14F-4D97-AF65-F5344CB8AC3E}">
        <p14:creationId xmlns:p14="http://schemas.microsoft.com/office/powerpoint/2010/main" val="4129091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Looking at the plot for smoking against age we don’t see much of a relationship even when we split into whether a patient smokes or not, the same can be said for sex so we can be confident in dropping these two variables in this analysis. </a:t>
            </a:r>
            <a:br>
              <a:rPr lang="en-US" sz="1200" kern="1200" dirty="0">
                <a:solidFill>
                  <a:schemeClr val="tx1"/>
                </a:solidFill>
                <a:effectLst/>
                <a:latin typeface="+mn-lt"/>
                <a:ea typeface="+mn-ea"/>
                <a:cs typeface="+mn-cs"/>
              </a:rPr>
            </a:b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Overall, the most useful features currently are time, serum creatinine and the ejection fraction. </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However, at the same time we can create a new column indicating whether a patient has any underlying condition whether it be anemia, high blood pressure or diabetes. However, after creating a new column and comparing it to the death event it still does not give us any correlation so we can also drop this newly created variable variable.</a:t>
            </a:r>
          </a:p>
          <a:p>
            <a:endParaRPr lang="en-US" dirty="0"/>
          </a:p>
        </p:txBody>
      </p:sp>
      <p:sp>
        <p:nvSpPr>
          <p:cNvPr id="4" name="Slide Number Placeholder 3"/>
          <p:cNvSpPr>
            <a:spLocks noGrp="1"/>
          </p:cNvSpPr>
          <p:nvPr>
            <p:ph type="sldNum" sz="quarter" idx="5"/>
          </p:nvPr>
        </p:nvSpPr>
        <p:spPr/>
        <p:txBody>
          <a:bodyPr/>
          <a:lstStyle/>
          <a:p>
            <a:fld id="{3EACAF79-C3D2-41BC-A30A-2EE193489C00}" type="slidenum">
              <a:rPr lang="en-US" smtClean="0"/>
              <a:t>10</a:t>
            </a:fld>
            <a:endParaRPr lang="en-US"/>
          </a:p>
        </p:txBody>
      </p:sp>
    </p:spTree>
    <p:extLst>
      <p:ext uri="{BB962C8B-B14F-4D97-AF65-F5344CB8AC3E}">
        <p14:creationId xmlns:p14="http://schemas.microsoft.com/office/powerpoint/2010/main" val="1455119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5C2E7A-B237-4B9C-A902-1DFD2870D657}" type="datetimeFigureOut">
              <a:rPr lang="en-US" smtClean="0"/>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827CC0-6809-4B39-B0DF-645DEB80D632}" type="slidenum">
              <a:rPr lang="en-US" smtClean="0"/>
              <a:t>‹#›</a:t>
            </a:fld>
            <a:endParaRPr lang="en-US"/>
          </a:p>
        </p:txBody>
      </p:sp>
    </p:spTree>
    <p:extLst>
      <p:ext uri="{BB962C8B-B14F-4D97-AF65-F5344CB8AC3E}">
        <p14:creationId xmlns:p14="http://schemas.microsoft.com/office/powerpoint/2010/main" val="275632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5C2E7A-B237-4B9C-A902-1DFD2870D657}" type="datetimeFigureOut">
              <a:rPr lang="en-US" smtClean="0"/>
              <a:t>9/25/2020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827CC0-6809-4B39-B0DF-645DEB80D632}" type="slidenum">
              <a:rPr lang="en-US" smtClean="0"/>
              <a:t>‹#›</a:t>
            </a:fld>
            <a:endParaRPr lang="en-US"/>
          </a:p>
        </p:txBody>
      </p:sp>
    </p:spTree>
    <p:extLst>
      <p:ext uri="{BB962C8B-B14F-4D97-AF65-F5344CB8AC3E}">
        <p14:creationId xmlns:p14="http://schemas.microsoft.com/office/powerpoint/2010/main" val="2834270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C5C2E7A-B237-4B9C-A902-1DFD2870D657}" type="datetimeFigureOut">
              <a:rPr lang="en-US" smtClean="0"/>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827CC0-6809-4B39-B0DF-645DEB80D632}" type="slidenum">
              <a:rPr lang="en-US" smtClean="0"/>
              <a:t>‹#›</a:t>
            </a:fld>
            <a:endParaRPr lang="en-US"/>
          </a:p>
        </p:txBody>
      </p:sp>
    </p:spTree>
    <p:extLst>
      <p:ext uri="{BB962C8B-B14F-4D97-AF65-F5344CB8AC3E}">
        <p14:creationId xmlns:p14="http://schemas.microsoft.com/office/powerpoint/2010/main" val="1497616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C5C2E7A-B237-4B9C-A902-1DFD2870D657}" type="datetimeFigureOut">
              <a:rPr lang="en-US" smtClean="0"/>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827CC0-6809-4B39-B0DF-645DEB80D632}"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07478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5C2E7A-B237-4B9C-A902-1DFD2870D657}" type="datetimeFigureOut">
              <a:rPr lang="en-US" smtClean="0"/>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827CC0-6809-4B39-B0DF-645DEB80D632}" type="slidenum">
              <a:rPr lang="en-US" smtClean="0"/>
              <a:t>‹#›</a:t>
            </a:fld>
            <a:endParaRPr lang="en-US"/>
          </a:p>
        </p:txBody>
      </p:sp>
    </p:spTree>
    <p:extLst>
      <p:ext uri="{BB962C8B-B14F-4D97-AF65-F5344CB8AC3E}">
        <p14:creationId xmlns:p14="http://schemas.microsoft.com/office/powerpoint/2010/main" val="511145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C5C2E7A-B237-4B9C-A902-1DFD2870D657}" type="datetimeFigureOut">
              <a:rPr lang="en-US" smtClean="0"/>
              <a:t>9/25/2020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827CC0-6809-4B39-B0DF-645DEB80D632}" type="slidenum">
              <a:rPr lang="en-US" smtClean="0"/>
              <a:t>‹#›</a:t>
            </a:fld>
            <a:endParaRPr lang="en-US"/>
          </a:p>
        </p:txBody>
      </p:sp>
    </p:spTree>
    <p:extLst>
      <p:ext uri="{BB962C8B-B14F-4D97-AF65-F5344CB8AC3E}">
        <p14:creationId xmlns:p14="http://schemas.microsoft.com/office/powerpoint/2010/main" val="6671596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C5C2E7A-B237-4B9C-A902-1DFD2870D657}" type="datetimeFigureOut">
              <a:rPr lang="en-US" smtClean="0"/>
              <a:t>9/25/2020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827CC0-6809-4B39-B0DF-645DEB80D632}" type="slidenum">
              <a:rPr lang="en-US" smtClean="0"/>
              <a:t>‹#›</a:t>
            </a:fld>
            <a:endParaRPr lang="en-US"/>
          </a:p>
        </p:txBody>
      </p:sp>
    </p:spTree>
    <p:extLst>
      <p:ext uri="{BB962C8B-B14F-4D97-AF65-F5344CB8AC3E}">
        <p14:creationId xmlns:p14="http://schemas.microsoft.com/office/powerpoint/2010/main" val="8913569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5C2E7A-B237-4B9C-A902-1DFD2870D657}" type="datetimeFigureOut">
              <a:rPr lang="en-US" smtClean="0"/>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827CC0-6809-4B39-B0DF-645DEB80D632}" type="slidenum">
              <a:rPr lang="en-US" smtClean="0"/>
              <a:t>‹#›</a:t>
            </a:fld>
            <a:endParaRPr lang="en-US"/>
          </a:p>
        </p:txBody>
      </p:sp>
    </p:spTree>
    <p:extLst>
      <p:ext uri="{BB962C8B-B14F-4D97-AF65-F5344CB8AC3E}">
        <p14:creationId xmlns:p14="http://schemas.microsoft.com/office/powerpoint/2010/main" val="19150120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5C2E7A-B237-4B9C-A902-1DFD2870D657}" type="datetimeFigureOut">
              <a:rPr lang="en-US" smtClean="0"/>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827CC0-6809-4B39-B0DF-645DEB80D632}" type="slidenum">
              <a:rPr lang="en-US" smtClean="0"/>
              <a:t>‹#›</a:t>
            </a:fld>
            <a:endParaRPr lang="en-US"/>
          </a:p>
        </p:txBody>
      </p:sp>
    </p:spTree>
    <p:extLst>
      <p:ext uri="{BB962C8B-B14F-4D97-AF65-F5344CB8AC3E}">
        <p14:creationId xmlns:p14="http://schemas.microsoft.com/office/powerpoint/2010/main" val="225884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5C2E7A-B237-4B9C-A902-1DFD2870D657}" type="datetimeFigureOut">
              <a:rPr lang="en-US" smtClean="0"/>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827CC0-6809-4B39-B0DF-645DEB80D632}" type="slidenum">
              <a:rPr lang="en-US" smtClean="0"/>
              <a:t>‹#›</a:t>
            </a:fld>
            <a:endParaRPr lang="en-US"/>
          </a:p>
        </p:txBody>
      </p:sp>
    </p:spTree>
    <p:extLst>
      <p:ext uri="{BB962C8B-B14F-4D97-AF65-F5344CB8AC3E}">
        <p14:creationId xmlns:p14="http://schemas.microsoft.com/office/powerpoint/2010/main" val="3104549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5C2E7A-B237-4B9C-A902-1DFD2870D657}" type="datetimeFigureOut">
              <a:rPr lang="en-US" smtClean="0"/>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827CC0-6809-4B39-B0DF-645DEB80D632}" type="slidenum">
              <a:rPr lang="en-US" smtClean="0"/>
              <a:t>‹#›</a:t>
            </a:fld>
            <a:endParaRPr lang="en-US"/>
          </a:p>
        </p:txBody>
      </p:sp>
    </p:spTree>
    <p:extLst>
      <p:ext uri="{BB962C8B-B14F-4D97-AF65-F5344CB8AC3E}">
        <p14:creationId xmlns:p14="http://schemas.microsoft.com/office/powerpoint/2010/main" val="1853696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5C2E7A-B237-4B9C-A902-1DFD2870D657}" type="datetimeFigureOut">
              <a:rPr lang="en-US" smtClean="0"/>
              <a:t>9/25/2020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827CC0-6809-4B39-B0DF-645DEB80D632}" type="slidenum">
              <a:rPr lang="en-US" smtClean="0"/>
              <a:t>‹#›</a:t>
            </a:fld>
            <a:endParaRPr lang="en-US"/>
          </a:p>
        </p:txBody>
      </p:sp>
    </p:spTree>
    <p:extLst>
      <p:ext uri="{BB962C8B-B14F-4D97-AF65-F5344CB8AC3E}">
        <p14:creationId xmlns:p14="http://schemas.microsoft.com/office/powerpoint/2010/main" val="2113490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5C2E7A-B237-4B9C-A902-1DFD2870D657}" type="datetimeFigureOut">
              <a:rPr lang="en-US" smtClean="0"/>
              <a:t>9/25/2020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827CC0-6809-4B39-B0DF-645DEB80D632}" type="slidenum">
              <a:rPr lang="en-US" smtClean="0"/>
              <a:t>‹#›</a:t>
            </a:fld>
            <a:endParaRPr lang="en-US"/>
          </a:p>
        </p:txBody>
      </p:sp>
    </p:spTree>
    <p:extLst>
      <p:ext uri="{BB962C8B-B14F-4D97-AF65-F5344CB8AC3E}">
        <p14:creationId xmlns:p14="http://schemas.microsoft.com/office/powerpoint/2010/main" val="4292803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C5C2E7A-B237-4B9C-A902-1DFD2870D657}" type="datetimeFigureOut">
              <a:rPr lang="en-US" smtClean="0"/>
              <a:t>9/25/2020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4827CC0-6809-4B39-B0DF-645DEB80D632}" type="slidenum">
              <a:rPr lang="en-US" smtClean="0"/>
              <a:t>‹#›</a:t>
            </a:fld>
            <a:endParaRPr lang="en-US"/>
          </a:p>
        </p:txBody>
      </p:sp>
    </p:spTree>
    <p:extLst>
      <p:ext uri="{BB962C8B-B14F-4D97-AF65-F5344CB8AC3E}">
        <p14:creationId xmlns:p14="http://schemas.microsoft.com/office/powerpoint/2010/main" val="2124372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C5C2E7A-B237-4B9C-A902-1DFD2870D657}" type="datetimeFigureOut">
              <a:rPr lang="en-US" smtClean="0"/>
              <a:t>9/25/2020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4827CC0-6809-4B39-B0DF-645DEB80D632}" type="slidenum">
              <a:rPr lang="en-US" smtClean="0"/>
              <a:t>‹#›</a:t>
            </a:fld>
            <a:endParaRPr lang="en-US"/>
          </a:p>
        </p:txBody>
      </p:sp>
    </p:spTree>
    <p:extLst>
      <p:ext uri="{BB962C8B-B14F-4D97-AF65-F5344CB8AC3E}">
        <p14:creationId xmlns:p14="http://schemas.microsoft.com/office/powerpoint/2010/main" val="1053612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C5C2E7A-B237-4B9C-A902-1DFD2870D657}" type="datetimeFigureOut">
              <a:rPr lang="en-US" smtClean="0"/>
              <a:t>9/25/2020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4827CC0-6809-4B39-B0DF-645DEB80D632}" type="slidenum">
              <a:rPr lang="en-US" smtClean="0"/>
              <a:t>‹#›</a:t>
            </a:fld>
            <a:endParaRPr lang="en-US"/>
          </a:p>
        </p:txBody>
      </p:sp>
    </p:spTree>
    <p:extLst>
      <p:ext uri="{BB962C8B-B14F-4D97-AF65-F5344CB8AC3E}">
        <p14:creationId xmlns:p14="http://schemas.microsoft.com/office/powerpoint/2010/main" val="1925430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5C2E7A-B237-4B9C-A902-1DFD2870D657}" type="datetimeFigureOut">
              <a:rPr lang="en-US" smtClean="0"/>
              <a:t>9/25/2020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827CC0-6809-4B39-B0DF-645DEB80D632}" type="slidenum">
              <a:rPr lang="en-US" smtClean="0"/>
              <a:t>‹#›</a:t>
            </a:fld>
            <a:endParaRPr lang="en-US"/>
          </a:p>
        </p:txBody>
      </p:sp>
    </p:spTree>
    <p:extLst>
      <p:ext uri="{BB962C8B-B14F-4D97-AF65-F5344CB8AC3E}">
        <p14:creationId xmlns:p14="http://schemas.microsoft.com/office/powerpoint/2010/main" val="3467524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C5C2E7A-B237-4B9C-A902-1DFD2870D657}" type="datetimeFigureOut">
              <a:rPr lang="en-US" smtClean="0"/>
              <a:t>9/25/2020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4827CC0-6809-4B39-B0DF-645DEB80D632}" type="slidenum">
              <a:rPr lang="en-US" smtClean="0"/>
              <a:t>‹#›</a:t>
            </a:fld>
            <a:endParaRPr lang="en-US"/>
          </a:p>
        </p:txBody>
      </p:sp>
    </p:spTree>
    <p:extLst>
      <p:ext uri="{BB962C8B-B14F-4D97-AF65-F5344CB8AC3E}">
        <p14:creationId xmlns:p14="http://schemas.microsoft.com/office/powerpoint/2010/main" val="2056884520"/>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comments" Target="../comments/comment1.xml"/><Relationship Id="rId4" Type="http://schemas.openxmlformats.org/officeDocument/2006/relationships/image" Target="../media/image2.png"/><Relationship Id="rId9" Type="http://schemas.openxmlformats.org/officeDocument/2006/relationships/image" Target="../media/image7.sv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jpe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2000"/>
                <a:hueMod val="96000"/>
                <a:satMod val="128000"/>
                <a:lumMod val="114000"/>
              </a:schemeClr>
            </a:gs>
            <a:gs pos="100000">
              <a:schemeClr val="bg2">
                <a:shade val="62000"/>
                <a:hueMod val="100000"/>
                <a:satMod val="134000"/>
                <a:lumMod val="5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12" name="Freeform: Shape 11">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7AF39BE2-63F5-4DA4-A0D0-84C85C28773D}"/>
              </a:ext>
            </a:extLst>
          </p:cNvPr>
          <p:cNvSpPr>
            <a:spLocks noGrp="1"/>
          </p:cNvSpPr>
          <p:nvPr>
            <p:ph type="subTitle" idx="1"/>
          </p:nvPr>
        </p:nvSpPr>
        <p:spPr>
          <a:xfrm>
            <a:off x="1154955" y="4777380"/>
            <a:ext cx="6458419" cy="861420"/>
          </a:xfrm>
        </p:spPr>
        <p:txBody>
          <a:bodyPr>
            <a:normAutofit/>
          </a:bodyPr>
          <a:lstStyle/>
          <a:p>
            <a:r>
              <a:rPr lang="en-US">
                <a:solidFill>
                  <a:schemeClr val="tx1">
                    <a:lumMod val="85000"/>
                    <a:lumOff val="15000"/>
                  </a:schemeClr>
                </a:solidFill>
              </a:rPr>
              <a:t>Tyler Anderson</a:t>
            </a:r>
          </a:p>
        </p:txBody>
      </p:sp>
      <p:sp>
        <p:nvSpPr>
          <p:cNvPr id="2" name="Title 1">
            <a:extLst>
              <a:ext uri="{FF2B5EF4-FFF2-40B4-BE49-F238E27FC236}">
                <a16:creationId xmlns:a16="http://schemas.microsoft.com/office/drawing/2014/main" id="{83D61165-C2F2-4EE3-8F40-13411469E285}"/>
              </a:ext>
            </a:extLst>
          </p:cNvPr>
          <p:cNvSpPr>
            <a:spLocks noGrp="1"/>
          </p:cNvSpPr>
          <p:nvPr>
            <p:ph type="ctrTitle"/>
          </p:nvPr>
        </p:nvSpPr>
        <p:spPr>
          <a:xfrm>
            <a:off x="1154955" y="1447800"/>
            <a:ext cx="6458419" cy="3329581"/>
          </a:xfrm>
        </p:spPr>
        <p:txBody>
          <a:bodyPr>
            <a:normAutofit/>
          </a:bodyPr>
          <a:lstStyle/>
          <a:p>
            <a:r>
              <a:rPr lang="en-US" dirty="0"/>
              <a:t>Heart Failure Predictions</a:t>
            </a:r>
          </a:p>
        </p:txBody>
      </p:sp>
      <p:sp>
        <p:nvSpPr>
          <p:cNvPr id="14" name="Rectangle 13">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9462548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73" name="Freeform 7">
            <a:extLst>
              <a:ext uri="{FF2B5EF4-FFF2-40B4-BE49-F238E27FC236}">
                <a16:creationId xmlns:a16="http://schemas.microsoft.com/office/drawing/2014/main" id="{AA72AAC8-1209-4875-BA07-E6860CC8B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CECAC66-3403-4349-912B-A4BCB8BC2350}"/>
              </a:ext>
            </a:extLst>
          </p:cNvPr>
          <p:cNvSpPr>
            <a:spLocks noGrp="1"/>
          </p:cNvSpPr>
          <p:nvPr>
            <p:ph type="title"/>
          </p:nvPr>
        </p:nvSpPr>
        <p:spPr>
          <a:xfrm>
            <a:off x="646111" y="452718"/>
            <a:ext cx="9404723" cy="1180711"/>
          </a:xfrm>
        </p:spPr>
        <p:txBody>
          <a:bodyPr>
            <a:normAutofit/>
          </a:bodyPr>
          <a:lstStyle/>
          <a:p>
            <a:r>
              <a:rPr lang="en-US"/>
              <a:t>Analysis – Smoking against age</a:t>
            </a:r>
            <a:endParaRPr lang="en-US" dirty="0"/>
          </a:p>
        </p:txBody>
      </p:sp>
      <p:sp>
        <p:nvSpPr>
          <p:cNvPr id="75" name="Rectangle 74">
            <a:extLst>
              <a:ext uri="{FF2B5EF4-FFF2-40B4-BE49-F238E27FC236}">
                <a16:creationId xmlns:a16="http://schemas.microsoft.com/office/drawing/2014/main" id="{6B6F5053-444C-4A41-90A3-42358584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5">
            <a:extLst>
              <a:ext uri="{FF2B5EF4-FFF2-40B4-BE49-F238E27FC236}">
                <a16:creationId xmlns:a16="http://schemas.microsoft.com/office/drawing/2014/main" id="{877D4C50-8E36-4122-843F-CC0D80553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3" name="Content Placeholder 2">
            <a:extLst>
              <a:ext uri="{FF2B5EF4-FFF2-40B4-BE49-F238E27FC236}">
                <a16:creationId xmlns:a16="http://schemas.microsoft.com/office/drawing/2014/main" id="{21C28A28-90B4-422B-9999-544171AB4071}"/>
              </a:ext>
            </a:extLst>
          </p:cNvPr>
          <p:cNvSpPr>
            <a:spLocks noGrp="1"/>
          </p:cNvSpPr>
          <p:nvPr>
            <p:ph idx="1"/>
          </p:nvPr>
        </p:nvSpPr>
        <p:spPr>
          <a:xfrm>
            <a:off x="643855" y="2548281"/>
            <a:ext cx="5114093" cy="3654389"/>
          </a:xfrm>
        </p:spPr>
        <p:txBody>
          <a:bodyPr>
            <a:normAutofit/>
          </a:bodyPr>
          <a:lstStyle/>
          <a:p>
            <a:r>
              <a:rPr lang="en-US" dirty="0">
                <a:solidFill>
                  <a:schemeClr val="bg1"/>
                </a:solidFill>
              </a:rPr>
              <a:t>No real relationship with smoking and sex when splitting each up. </a:t>
            </a:r>
          </a:p>
          <a:p>
            <a:endParaRPr lang="en-US" dirty="0">
              <a:solidFill>
                <a:schemeClr val="bg1"/>
              </a:solidFill>
            </a:endParaRPr>
          </a:p>
        </p:txBody>
      </p:sp>
      <p:sp>
        <p:nvSpPr>
          <p:cNvPr id="79" name="Rectangle 78">
            <a:extLst>
              <a:ext uri="{FF2B5EF4-FFF2-40B4-BE49-F238E27FC236}">
                <a16:creationId xmlns:a16="http://schemas.microsoft.com/office/drawing/2014/main" id="{5FE7AAF2-88AD-4796-BA71-48C6CF7F6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079" y="2806543"/>
            <a:ext cx="326618" cy="267151"/>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6848646-91C3-4E50-879C-6667CFC47E97}"/>
              </a:ext>
            </a:extLst>
          </p:cNvPr>
          <p:cNvPicPr/>
          <p:nvPr/>
        </p:nvPicPr>
        <p:blipFill>
          <a:blip r:embed="rId4"/>
          <a:stretch>
            <a:fillRect/>
          </a:stretch>
        </p:blipFill>
        <p:spPr>
          <a:xfrm>
            <a:off x="6091917" y="3065369"/>
            <a:ext cx="2627842" cy="2627842"/>
          </a:xfrm>
          <a:prstGeom prst="rect">
            <a:avLst/>
          </a:prstGeom>
          <a:effectLst/>
        </p:spPr>
      </p:pic>
      <p:pic>
        <p:nvPicPr>
          <p:cNvPr id="7172" name="Picture 4">
            <a:extLst>
              <a:ext uri="{FF2B5EF4-FFF2-40B4-BE49-F238E27FC236}">
                <a16:creationId xmlns:a16="http://schemas.microsoft.com/office/drawing/2014/main" id="{7D1BDFB5-6F7C-4C4D-873B-222940E06103}"/>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8915701" y="3074600"/>
            <a:ext cx="2627842" cy="2609379"/>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7718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6" name="Rectangle 20">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2">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29"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CECA1CC8-54B3-4039-8411-C0693816CB96}"/>
              </a:ext>
            </a:extLst>
          </p:cNvPr>
          <p:cNvSpPr>
            <a:spLocks noGrp="1"/>
          </p:cNvSpPr>
          <p:nvPr>
            <p:ph type="title"/>
          </p:nvPr>
        </p:nvSpPr>
        <p:spPr>
          <a:xfrm>
            <a:off x="806195" y="804672"/>
            <a:ext cx="3521359" cy="5248656"/>
          </a:xfrm>
        </p:spPr>
        <p:txBody>
          <a:bodyPr anchor="ctr">
            <a:normAutofit/>
          </a:bodyPr>
          <a:lstStyle/>
          <a:p>
            <a:pPr algn="ctr"/>
            <a:r>
              <a:rPr lang="en-US" dirty="0"/>
              <a:t>Modelling</a:t>
            </a:r>
          </a:p>
        </p:txBody>
      </p:sp>
      <p:sp>
        <p:nvSpPr>
          <p:cNvPr id="3" name="Content Placeholder 2">
            <a:extLst>
              <a:ext uri="{FF2B5EF4-FFF2-40B4-BE49-F238E27FC236}">
                <a16:creationId xmlns:a16="http://schemas.microsoft.com/office/drawing/2014/main" id="{4638044E-9984-442D-B863-CAD189751CC0}"/>
              </a:ext>
            </a:extLst>
          </p:cNvPr>
          <p:cNvSpPr>
            <a:spLocks noGrp="1"/>
          </p:cNvSpPr>
          <p:nvPr>
            <p:ph idx="1"/>
          </p:nvPr>
        </p:nvSpPr>
        <p:spPr>
          <a:xfrm>
            <a:off x="4975861" y="804671"/>
            <a:ext cx="6399930" cy="5248657"/>
          </a:xfrm>
        </p:spPr>
        <p:txBody>
          <a:bodyPr anchor="ctr">
            <a:normAutofit/>
          </a:bodyPr>
          <a:lstStyle/>
          <a:p>
            <a:pPr lvl="0"/>
            <a:r>
              <a:rPr lang="en-US" dirty="0"/>
              <a:t>Logistic Regression</a:t>
            </a:r>
          </a:p>
          <a:p>
            <a:pPr lvl="0"/>
            <a:r>
              <a:rPr lang="en-US" dirty="0"/>
              <a:t>KNN or k-Nearest Neighbors</a:t>
            </a:r>
          </a:p>
          <a:p>
            <a:pPr lvl="0"/>
            <a:r>
              <a:rPr lang="en-US" dirty="0"/>
              <a:t>Support Vector Machines</a:t>
            </a:r>
          </a:p>
          <a:p>
            <a:pPr lvl="0"/>
            <a:r>
              <a:rPr lang="en-US" dirty="0"/>
              <a:t>Naive Bayes classifier</a:t>
            </a:r>
          </a:p>
          <a:p>
            <a:pPr lvl="0"/>
            <a:r>
              <a:rPr lang="en-US" dirty="0"/>
              <a:t>Decision Tree</a:t>
            </a:r>
          </a:p>
          <a:p>
            <a:pPr lvl="0"/>
            <a:r>
              <a:rPr lang="en-US" dirty="0"/>
              <a:t>Random Forrest</a:t>
            </a:r>
          </a:p>
          <a:p>
            <a:pPr lvl="0"/>
            <a:r>
              <a:rPr lang="en-US" dirty="0"/>
              <a:t>Perceptron</a:t>
            </a:r>
          </a:p>
          <a:p>
            <a:pPr lvl="0"/>
            <a:r>
              <a:rPr lang="en-US" dirty="0"/>
              <a:t>Artificial neural network</a:t>
            </a:r>
          </a:p>
          <a:p>
            <a:r>
              <a:rPr lang="en-US" dirty="0"/>
              <a:t>RVM or Relevance Vector Machine</a:t>
            </a:r>
          </a:p>
        </p:txBody>
      </p:sp>
    </p:spTree>
    <p:extLst>
      <p:ext uri="{BB962C8B-B14F-4D97-AF65-F5344CB8AC3E}">
        <p14:creationId xmlns:p14="http://schemas.microsoft.com/office/powerpoint/2010/main" val="747692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42" name="Picture 9">
            <a:extLst>
              <a:ext uri="{FF2B5EF4-FFF2-40B4-BE49-F238E27FC236}">
                <a16:creationId xmlns:a16="http://schemas.microsoft.com/office/drawing/2014/main" id="{87B6323F-75FD-4FFA-950D-6D013A6DC1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3" name="Picture 11">
            <a:extLst>
              <a:ext uri="{FF2B5EF4-FFF2-40B4-BE49-F238E27FC236}">
                <a16:creationId xmlns:a16="http://schemas.microsoft.com/office/drawing/2014/main" id="{DA2C34EF-101A-44FE-8A31-E0A7F4776A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4" name="Oval 13">
            <a:extLst>
              <a:ext uri="{FF2B5EF4-FFF2-40B4-BE49-F238E27FC236}">
                <a16:creationId xmlns:a16="http://schemas.microsoft.com/office/drawing/2014/main" id="{5C86EC89-02DB-4384-8A63-0EFFEFD1B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5" name="Picture 15">
            <a:extLst>
              <a:ext uri="{FF2B5EF4-FFF2-40B4-BE49-F238E27FC236}">
                <a16:creationId xmlns:a16="http://schemas.microsoft.com/office/drawing/2014/main" id="{54BB1565-EB36-4D75-8888-72796286DC1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871DF8C3-722E-49D1-87D5-E0FB1D64093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20" name="Rectangle 19">
            <a:extLst>
              <a:ext uri="{FF2B5EF4-FFF2-40B4-BE49-F238E27FC236}">
                <a16:creationId xmlns:a16="http://schemas.microsoft.com/office/drawing/2014/main" id="{93E59372-1F66-480B-ADD0-8000A0547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220BB54-63BB-4398-AA8A-52ED343B0F12}"/>
              </a:ext>
            </a:extLst>
          </p:cNvPr>
          <p:cNvSpPr>
            <a:spLocks noGrp="1"/>
          </p:cNvSpPr>
          <p:nvPr>
            <p:ph type="title"/>
          </p:nvPr>
        </p:nvSpPr>
        <p:spPr>
          <a:xfrm>
            <a:off x="7400518" y="1447800"/>
            <a:ext cx="4143781" cy="3096987"/>
          </a:xfrm>
        </p:spPr>
        <p:txBody>
          <a:bodyPr vert="horz" lIns="91440" tIns="45720" rIns="91440" bIns="45720" rtlCol="0" anchor="b">
            <a:normAutofit/>
          </a:bodyPr>
          <a:lstStyle/>
          <a:p>
            <a:r>
              <a:rPr lang="en-US" sz="5400"/>
              <a:t>Model fitting </a:t>
            </a:r>
          </a:p>
        </p:txBody>
      </p:sp>
      <p:sp>
        <p:nvSpPr>
          <p:cNvPr id="3" name="Content Placeholder 2">
            <a:extLst>
              <a:ext uri="{FF2B5EF4-FFF2-40B4-BE49-F238E27FC236}">
                <a16:creationId xmlns:a16="http://schemas.microsoft.com/office/drawing/2014/main" id="{1BD8763F-9E3C-4337-A6D2-E46EF4922541}"/>
              </a:ext>
            </a:extLst>
          </p:cNvPr>
          <p:cNvSpPr>
            <a:spLocks noGrp="1"/>
          </p:cNvSpPr>
          <p:nvPr>
            <p:ph idx="1"/>
          </p:nvPr>
        </p:nvSpPr>
        <p:spPr>
          <a:xfrm>
            <a:off x="7400518" y="4740729"/>
            <a:ext cx="4143781" cy="1469570"/>
          </a:xfrm>
        </p:spPr>
        <p:txBody>
          <a:bodyPr vert="horz" lIns="91440" tIns="45720" rIns="91440" bIns="45720" rtlCol="0" anchor="t">
            <a:normAutofit/>
          </a:bodyPr>
          <a:lstStyle/>
          <a:p>
            <a:pPr marL="0" indent="0">
              <a:buNone/>
            </a:pPr>
            <a:r>
              <a:rPr lang="en-US" sz="1800" cap="all">
                <a:solidFill>
                  <a:schemeClr val="accent1"/>
                </a:solidFill>
              </a:rPr>
              <a:t>Each type of model can be used similarly for this problem </a:t>
            </a:r>
          </a:p>
        </p:txBody>
      </p:sp>
      <p:sp>
        <p:nvSpPr>
          <p:cNvPr id="22" name="Rectangle 21">
            <a:extLst>
              <a:ext uri="{FF2B5EF4-FFF2-40B4-BE49-F238E27FC236}">
                <a16:creationId xmlns:a16="http://schemas.microsoft.com/office/drawing/2014/main" id="{A4193045-6203-49D2-B6C8-9E9AEFB4E8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0565"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7">
            <a:extLst>
              <a:ext uri="{FF2B5EF4-FFF2-40B4-BE49-F238E27FC236}">
                <a16:creationId xmlns:a16="http://schemas.microsoft.com/office/drawing/2014/main" id="{D1266691-328C-490E-BF64-A9118CE392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49646"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6" name="Freeform 5">
            <a:extLst>
              <a:ext uri="{FF2B5EF4-FFF2-40B4-BE49-F238E27FC236}">
                <a16:creationId xmlns:a16="http://schemas.microsoft.com/office/drawing/2014/main" id="{616614DD-5614-427D-9C05-739E6F7433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2894561"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4" name="Picture 3" descr="Graphical user interface, text, application&#10;&#10;Description automatically generated">
            <a:extLst>
              <a:ext uri="{FF2B5EF4-FFF2-40B4-BE49-F238E27FC236}">
                <a16:creationId xmlns:a16="http://schemas.microsoft.com/office/drawing/2014/main" id="{8D0367F0-6E58-471C-812E-7EA1CF2D832B}"/>
              </a:ext>
            </a:extLst>
          </p:cNvPr>
          <p:cNvPicPr>
            <a:picLocks noChangeAspect="1"/>
          </p:cNvPicPr>
          <p:nvPr/>
        </p:nvPicPr>
        <p:blipFill>
          <a:blip r:embed="rId8"/>
          <a:stretch>
            <a:fillRect/>
          </a:stretch>
        </p:blipFill>
        <p:spPr>
          <a:xfrm>
            <a:off x="857446" y="647698"/>
            <a:ext cx="5027221" cy="2727267"/>
          </a:xfrm>
          <a:prstGeom prst="rect">
            <a:avLst/>
          </a:prstGeom>
          <a:effectLst/>
        </p:spPr>
      </p:pic>
      <p:pic>
        <p:nvPicPr>
          <p:cNvPr id="5" name="Picture 4" descr="Graphical user interface, text, application&#10;&#10;Description automatically generated">
            <a:extLst>
              <a:ext uri="{FF2B5EF4-FFF2-40B4-BE49-F238E27FC236}">
                <a16:creationId xmlns:a16="http://schemas.microsoft.com/office/drawing/2014/main" id="{29509236-B809-4866-A41E-A46C5337B182}"/>
              </a:ext>
            </a:extLst>
          </p:cNvPr>
          <p:cNvPicPr>
            <a:picLocks noChangeAspect="1"/>
          </p:cNvPicPr>
          <p:nvPr/>
        </p:nvPicPr>
        <p:blipFill>
          <a:blip r:embed="rId9"/>
          <a:stretch>
            <a:fillRect/>
          </a:stretch>
        </p:blipFill>
        <p:spPr>
          <a:xfrm>
            <a:off x="1114811" y="3482108"/>
            <a:ext cx="4508642" cy="2727729"/>
          </a:xfrm>
          <a:prstGeom prst="rect">
            <a:avLst/>
          </a:prstGeom>
          <a:effectLst/>
        </p:spPr>
      </p:pic>
    </p:spTree>
    <p:extLst>
      <p:ext uri="{BB962C8B-B14F-4D97-AF65-F5344CB8AC3E}">
        <p14:creationId xmlns:p14="http://schemas.microsoft.com/office/powerpoint/2010/main" val="2393673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4BCD2-31ED-4FE1-B34C-A96C56353BC2}"/>
              </a:ext>
            </a:extLst>
          </p:cNvPr>
          <p:cNvSpPr>
            <a:spLocks noGrp="1"/>
          </p:cNvSpPr>
          <p:nvPr>
            <p:ph type="title"/>
          </p:nvPr>
        </p:nvSpPr>
        <p:spPr/>
        <p:txBody>
          <a:bodyPr/>
          <a:lstStyle/>
          <a:p>
            <a:r>
              <a:rPr lang="en-US" dirty="0"/>
              <a:t>Results and conclusions</a:t>
            </a:r>
          </a:p>
        </p:txBody>
      </p:sp>
      <p:sp>
        <p:nvSpPr>
          <p:cNvPr id="3" name="Text Placeholder 2">
            <a:extLst>
              <a:ext uri="{FF2B5EF4-FFF2-40B4-BE49-F238E27FC236}">
                <a16:creationId xmlns:a16="http://schemas.microsoft.com/office/drawing/2014/main" id="{02FBE77D-47DA-4F56-9F0A-35BC0CBB2506}"/>
              </a:ext>
            </a:extLst>
          </p:cNvPr>
          <p:cNvSpPr>
            <a:spLocks noGrp="1"/>
          </p:cNvSpPr>
          <p:nvPr>
            <p:ph type="body" idx="1"/>
          </p:nvPr>
        </p:nvSpPr>
        <p:spPr/>
        <p:txBody>
          <a:bodyPr/>
          <a:lstStyle/>
          <a:p>
            <a:pPr algn="ctr"/>
            <a:r>
              <a:rPr lang="en-US" dirty="0"/>
              <a:t>Training </a:t>
            </a:r>
          </a:p>
        </p:txBody>
      </p:sp>
      <p:sp>
        <p:nvSpPr>
          <p:cNvPr id="5" name="Text Placeholder 4">
            <a:extLst>
              <a:ext uri="{FF2B5EF4-FFF2-40B4-BE49-F238E27FC236}">
                <a16:creationId xmlns:a16="http://schemas.microsoft.com/office/drawing/2014/main" id="{F2E045DF-ADEC-480B-BE8A-02A6D5014F9A}"/>
              </a:ext>
            </a:extLst>
          </p:cNvPr>
          <p:cNvSpPr>
            <a:spLocks noGrp="1"/>
          </p:cNvSpPr>
          <p:nvPr>
            <p:ph type="body" sz="quarter" idx="3"/>
          </p:nvPr>
        </p:nvSpPr>
        <p:spPr/>
        <p:txBody>
          <a:bodyPr/>
          <a:lstStyle/>
          <a:p>
            <a:pPr algn="ctr"/>
            <a:r>
              <a:rPr lang="en-US" dirty="0"/>
              <a:t>Test</a:t>
            </a:r>
          </a:p>
        </p:txBody>
      </p:sp>
      <p:pic>
        <p:nvPicPr>
          <p:cNvPr id="7" name="Content Placeholder 6" descr="A screenshot of a cell phone&#10;&#10;Description automatically generated">
            <a:extLst>
              <a:ext uri="{FF2B5EF4-FFF2-40B4-BE49-F238E27FC236}">
                <a16:creationId xmlns:a16="http://schemas.microsoft.com/office/drawing/2014/main" id="{E63F4A97-967E-4A25-B450-048690759DEB}"/>
              </a:ext>
            </a:extLst>
          </p:cNvPr>
          <p:cNvPicPr>
            <a:picLocks noGrp="1"/>
          </p:cNvPicPr>
          <p:nvPr>
            <p:ph sz="half" idx="2"/>
          </p:nvPr>
        </p:nvPicPr>
        <p:blipFill>
          <a:blip r:embed="rId3">
            <a:extLst>
              <a:ext uri="{28A0092B-C50C-407E-A947-70E740481C1C}">
                <a14:useLocalDpi xmlns:a14="http://schemas.microsoft.com/office/drawing/2010/main" val="0"/>
              </a:ext>
            </a:extLst>
          </a:blip>
          <a:stretch>
            <a:fillRect/>
          </a:stretch>
        </p:blipFill>
        <p:spPr>
          <a:xfrm>
            <a:off x="2191389" y="3151809"/>
            <a:ext cx="2219635" cy="2467319"/>
          </a:xfrm>
          <a:prstGeom prst="rect">
            <a:avLst/>
          </a:prstGeom>
        </p:spPr>
      </p:pic>
      <p:pic>
        <p:nvPicPr>
          <p:cNvPr id="8" name="Content Placeholder 7" descr="A screenshot of a cell phone&#10;&#10;Description automatically generated">
            <a:extLst>
              <a:ext uri="{FF2B5EF4-FFF2-40B4-BE49-F238E27FC236}">
                <a16:creationId xmlns:a16="http://schemas.microsoft.com/office/drawing/2014/main" id="{3F3608CC-D0DD-4A79-BA8B-AFD4A0153E65}"/>
              </a:ext>
            </a:extLst>
          </p:cNvPr>
          <p:cNvPicPr>
            <a:picLocks noGrp="1"/>
          </p:cNvPicPr>
          <p:nvPr>
            <p:ph sz="quarter" idx="4"/>
          </p:nvPr>
        </p:nvPicPr>
        <p:blipFill>
          <a:blip r:embed="rId4">
            <a:extLst>
              <a:ext uri="{28A0092B-C50C-407E-A947-70E740481C1C}">
                <a14:useLocalDpi xmlns:a14="http://schemas.microsoft.com/office/drawing/2010/main" val="0"/>
              </a:ext>
            </a:extLst>
          </a:blip>
          <a:stretch>
            <a:fillRect/>
          </a:stretch>
        </p:blipFill>
        <p:spPr>
          <a:xfrm>
            <a:off x="6771330" y="3142283"/>
            <a:ext cx="2162477" cy="2486372"/>
          </a:xfrm>
          <a:prstGeom prst="rect">
            <a:avLst/>
          </a:prstGeom>
        </p:spPr>
      </p:pic>
    </p:spTree>
    <p:extLst>
      <p:ext uri="{BB962C8B-B14F-4D97-AF65-F5344CB8AC3E}">
        <p14:creationId xmlns:p14="http://schemas.microsoft.com/office/powerpoint/2010/main" val="1568128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594FC8B-8CD2-407F-94F1-9C71F5AEC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DBABC971-8D40-4A4F-AC60-28B917278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B9C04DC5-313B-4FE4-B868-5672A3764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791AE23E-90C9-4963-96E2-8DADBFC3BC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C5F93E90-4379-4AAC-B021-E5FA6D974A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20" name="Rectangle 19">
            <a:extLst>
              <a:ext uri="{FF2B5EF4-FFF2-40B4-BE49-F238E27FC236}">
                <a16:creationId xmlns:a16="http://schemas.microsoft.com/office/drawing/2014/main" id="{329FDD08-42D8-4AFF-90E5-5DAA5BC4C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06A1E72-10C4-40B9-BCF8-FE19F16B2D8E}"/>
              </a:ext>
            </a:extLst>
          </p:cNvPr>
          <p:cNvSpPr>
            <a:spLocks noGrp="1"/>
          </p:cNvSpPr>
          <p:nvPr>
            <p:ph type="title"/>
          </p:nvPr>
        </p:nvSpPr>
        <p:spPr>
          <a:xfrm>
            <a:off x="4872012" y="1447800"/>
            <a:ext cx="5222325" cy="3329581"/>
          </a:xfrm>
        </p:spPr>
        <p:txBody>
          <a:bodyPr vert="horz" lIns="91440" tIns="45720" rIns="91440" bIns="45720" rtlCol="0" anchor="b">
            <a:normAutofit/>
          </a:bodyPr>
          <a:lstStyle/>
          <a:p>
            <a:pPr>
              <a:lnSpc>
                <a:spcPct val="90000"/>
              </a:lnSpc>
            </a:pPr>
            <a:r>
              <a:rPr lang="en-US" sz="5000"/>
              <a:t>Cardiovascular diseases (CVDs)</a:t>
            </a:r>
          </a:p>
        </p:txBody>
      </p:sp>
      <p:sp>
        <p:nvSpPr>
          <p:cNvPr id="31" name="Rectangle 21">
            <a:extLst>
              <a:ext uri="{FF2B5EF4-FFF2-40B4-BE49-F238E27FC236}">
                <a16:creationId xmlns:a16="http://schemas.microsoft.com/office/drawing/2014/main" id="{2FD235D7-E555-468D-A368-E23596CCE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57780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8">
            <a:extLst>
              <a:ext uri="{FF2B5EF4-FFF2-40B4-BE49-F238E27FC236}">
                <a16:creationId xmlns:a16="http://schemas.microsoft.com/office/drawing/2014/main" id="{AA0BB620-0E1B-444E-B4DA-620EC18FC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5692"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33" name="Freeform 5">
            <a:extLst>
              <a:ext uri="{FF2B5EF4-FFF2-40B4-BE49-F238E27FC236}">
                <a16:creationId xmlns:a16="http://schemas.microsoft.com/office/drawing/2014/main" id="{2429450D-EE6E-4527-982F-934CA86EE0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38060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7" name="Graphic 6" descr="Health">
            <a:extLst>
              <a:ext uri="{FF2B5EF4-FFF2-40B4-BE49-F238E27FC236}">
                <a16:creationId xmlns:a16="http://schemas.microsoft.com/office/drawing/2014/main" id="{58708C2A-7028-4F31-AF9A-B5AA50512A5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47240" y="2074882"/>
            <a:ext cx="2936836" cy="2936836"/>
          </a:xfrm>
          <a:prstGeom prst="rect">
            <a:avLst/>
          </a:prstGeom>
          <a:effectLst/>
        </p:spPr>
      </p:pic>
    </p:spTree>
    <p:extLst>
      <p:ext uri="{BB962C8B-B14F-4D97-AF65-F5344CB8AC3E}">
        <p14:creationId xmlns:p14="http://schemas.microsoft.com/office/powerpoint/2010/main" val="612806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135" name="Freeform 7">
            <a:extLst>
              <a:ext uri="{FF2B5EF4-FFF2-40B4-BE49-F238E27FC236}">
                <a16:creationId xmlns:a16="http://schemas.microsoft.com/office/drawing/2014/main" id="{0A01F2A2-AEDD-47DC-AFB5-B97CEB9A5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ECF9AEE-A8B0-4EF0-B537-B04B685BEAA6}"/>
              </a:ext>
            </a:extLst>
          </p:cNvPr>
          <p:cNvSpPr>
            <a:spLocks noGrp="1"/>
          </p:cNvSpPr>
          <p:nvPr>
            <p:ph type="title"/>
          </p:nvPr>
        </p:nvSpPr>
        <p:spPr>
          <a:xfrm>
            <a:off x="648930" y="629267"/>
            <a:ext cx="9252154" cy="1016654"/>
          </a:xfrm>
        </p:spPr>
        <p:txBody>
          <a:bodyPr>
            <a:normAutofit/>
          </a:bodyPr>
          <a:lstStyle/>
          <a:p>
            <a:r>
              <a:rPr lang="en-US"/>
              <a:t>Analysis – Missing values</a:t>
            </a:r>
          </a:p>
        </p:txBody>
      </p:sp>
      <p:sp>
        <p:nvSpPr>
          <p:cNvPr id="137" name="Rectangle 136">
            <a:extLst>
              <a:ext uri="{FF2B5EF4-FFF2-40B4-BE49-F238E27FC236}">
                <a16:creationId xmlns:a16="http://schemas.microsoft.com/office/drawing/2014/main" id="{DB5AF5F3-AD0A-4EFA-854A-47C780F262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Freeform 5">
            <a:extLst>
              <a:ext uri="{FF2B5EF4-FFF2-40B4-BE49-F238E27FC236}">
                <a16:creationId xmlns:a16="http://schemas.microsoft.com/office/drawing/2014/main" id="{1E3D6D6C-E192-4135-B1DB-17C71EEBC9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3" name="Content Placeholder 2">
            <a:extLst>
              <a:ext uri="{FF2B5EF4-FFF2-40B4-BE49-F238E27FC236}">
                <a16:creationId xmlns:a16="http://schemas.microsoft.com/office/drawing/2014/main" id="{60F9FD85-3E49-42FA-A335-11A152646F4C}"/>
              </a:ext>
            </a:extLst>
          </p:cNvPr>
          <p:cNvSpPr>
            <a:spLocks noGrp="1"/>
          </p:cNvSpPr>
          <p:nvPr>
            <p:ph idx="1"/>
          </p:nvPr>
        </p:nvSpPr>
        <p:spPr>
          <a:xfrm>
            <a:off x="648931" y="2548281"/>
            <a:ext cx="5122606" cy="3658689"/>
          </a:xfrm>
        </p:spPr>
        <p:txBody>
          <a:bodyPr>
            <a:normAutofit/>
          </a:bodyPr>
          <a:lstStyle/>
          <a:p>
            <a:r>
              <a:rPr lang="en-US">
                <a:solidFill>
                  <a:schemeClr val="bg1"/>
                </a:solidFill>
              </a:rPr>
              <a:t>No missing values in the dataset</a:t>
            </a:r>
          </a:p>
          <a:p>
            <a:r>
              <a:rPr lang="en-US">
                <a:solidFill>
                  <a:schemeClr val="bg1"/>
                </a:solidFill>
              </a:rPr>
              <a:t>Missing values would show up as red</a:t>
            </a:r>
          </a:p>
          <a:p>
            <a:endParaRPr lang="en-US">
              <a:solidFill>
                <a:schemeClr val="bg1"/>
              </a:solidFill>
            </a:endParaRPr>
          </a:p>
        </p:txBody>
      </p:sp>
      <p:pic>
        <p:nvPicPr>
          <p:cNvPr id="1026" name="Picture 2">
            <a:extLst>
              <a:ext uri="{FF2B5EF4-FFF2-40B4-BE49-F238E27FC236}">
                <a16:creationId xmlns:a16="http://schemas.microsoft.com/office/drawing/2014/main" id="{52FE7505-189A-4326-B23E-F7F13A84EE43}"/>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183184" y="2548281"/>
            <a:ext cx="5269090" cy="3662018"/>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840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73" name="Freeform 7">
            <a:extLst>
              <a:ext uri="{FF2B5EF4-FFF2-40B4-BE49-F238E27FC236}">
                <a16:creationId xmlns:a16="http://schemas.microsoft.com/office/drawing/2014/main" id="{0A01F2A2-AEDD-47DC-AFB5-B97CEB9A5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2578E34-7C3A-465C-8BD7-6D43DA599110}"/>
              </a:ext>
            </a:extLst>
          </p:cNvPr>
          <p:cNvSpPr>
            <a:spLocks noGrp="1"/>
          </p:cNvSpPr>
          <p:nvPr>
            <p:ph type="title"/>
          </p:nvPr>
        </p:nvSpPr>
        <p:spPr>
          <a:xfrm>
            <a:off x="648930" y="629267"/>
            <a:ext cx="9252154" cy="1016654"/>
          </a:xfrm>
        </p:spPr>
        <p:txBody>
          <a:bodyPr>
            <a:normAutofit/>
          </a:bodyPr>
          <a:lstStyle/>
          <a:p>
            <a:pPr>
              <a:lnSpc>
                <a:spcPct val="90000"/>
              </a:lnSpc>
            </a:pPr>
            <a:r>
              <a:rPr lang="en-US" sz="3600"/>
              <a:t>Analysis – Outliers of Continuous Features</a:t>
            </a:r>
          </a:p>
        </p:txBody>
      </p:sp>
      <p:sp>
        <p:nvSpPr>
          <p:cNvPr id="75" name="Rectangle 74">
            <a:extLst>
              <a:ext uri="{FF2B5EF4-FFF2-40B4-BE49-F238E27FC236}">
                <a16:creationId xmlns:a16="http://schemas.microsoft.com/office/drawing/2014/main" id="{DB5AF5F3-AD0A-4EFA-854A-47C780F262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5">
            <a:extLst>
              <a:ext uri="{FF2B5EF4-FFF2-40B4-BE49-F238E27FC236}">
                <a16:creationId xmlns:a16="http://schemas.microsoft.com/office/drawing/2014/main" id="{1E3D6D6C-E192-4135-B1DB-17C71EEBC9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3" name="Content Placeholder 2">
            <a:extLst>
              <a:ext uri="{FF2B5EF4-FFF2-40B4-BE49-F238E27FC236}">
                <a16:creationId xmlns:a16="http://schemas.microsoft.com/office/drawing/2014/main" id="{C2E400D3-1254-4509-A87F-08BACA9E70F8}"/>
              </a:ext>
            </a:extLst>
          </p:cNvPr>
          <p:cNvSpPr>
            <a:spLocks noGrp="1"/>
          </p:cNvSpPr>
          <p:nvPr>
            <p:ph idx="1"/>
          </p:nvPr>
        </p:nvSpPr>
        <p:spPr>
          <a:xfrm>
            <a:off x="648931" y="2548281"/>
            <a:ext cx="5122606" cy="3658689"/>
          </a:xfrm>
        </p:spPr>
        <p:txBody>
          <a:bodyPr>
            <a:normAutofit/>
          </a:bodyPr>
          <a:lstStyle/>
          <a:p>
            <a:r>
              <a:rPr lang="en-US">
                <a:solidFill>
                  <a:schemeClr val="bg1"/>
                </a:solidFill>
              </a:rPr>
              <a:t>We can see that the majority of patients are around 50-65 with around one third of them above 65.</a:t>
            </a:r>
          </a:p>
          <a:p>
            <a:r>
              <a:rPr lang="en-US">
                <a:solidFill>
                  <a:schemeClr val="bg1"/>
                </a:solidFill>
              </a:rPr>
              <a:t>CPK Enzyme shows the most blatent outliers with the other variables containing some as well.</a:t>
            </a:r>
          </a:p>
          <a:p>
            <a:endParaRPr lang="en-US">
              <a:solidFill>
                <a:schemeClr val="bg1"/>
              </a:solidFill>
            </a:endParaRPr>
          </a:p>
        </p:txBody>
      </p:sp>
      <p:pic>
        <p:nvPicPr>
          <p:cNvPr id="2052" name="Picture 4" descr="Chart, waterfall chart&#10;&#10;Description automatically generated">
            <a:extLst>
              <a:ext uri="{FF2B5EF4-FFF2-40B4-BE49-F238E27FC236}">
                <a16:creationId xmlns:a16="http://schemas.microsoft.com/office/drawing/2014/main" id="{316B623B-8683-4AE1-B3F7-075D8DF4D55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22372" b="-1"/>
          <a:stretch/>
        </p:blipFill>
        <p:spPr bwMode="auto">
          <a:xfrm>
            <a:off x="6438882" y="2548281"/>
            <a:ext cx="4757695" cy="3662018"/>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8103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9" name="Freeform 7">
            <a:extLst>
              <a:ext uri="{FF2B5EF4-FFF2-40B4-BE49-F238E27FC236}">
                <a16:creationId xmlns:a16="http://schemas.microsoft.com/office/drawing/2014/main" id="{0A01F2A2-AEDD-47DC-AFB5-B97CEB9A5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E732ED6-8DED-48E4-8BD9-EE4B928DAAF2}"/>
              </a:ext>
            </a:extLst>
          </p:cNvPr>
          <p:cNvSpPr>
            <a:spLocks noGrp="1"/>
          </p:cNvSpPr>
          <p:nvPr>
            <p:ph type="title"/>
          </p:nvPr>
        </p:nvSpPr>
        <p:spPr>
          <a:xfrm>
            <a:off x="648930" y="629267"/>
            <a:ext cx="9252154" cy="1016654"/>
          </a:xfrm>
        </p:spPr>
        <p:txBody>
          <a:bodyPr>
            <a:normAutofit/>
          </a:bodyPr>
          <a:lstStyle/>
          <a:p>
            <a:r>
              <a:rPr lang="en-US" dirty="0"/>
              <a:t>Analysis – Categorical Features</a:t>
            </a:r>
          </a:p>
        </p:txBody>
      </p:sp>
      <p:sp>
        <p:nvSpPr>
          <p:cNvPr id="11" name="Rectangle 10">
            <a:extLst>
              <a:ext uri="{FF2B5EF4-FFF2-40B4-BE49-F238E27FC236}">
                <a16:creationId xmlns:a16="http://schemas.microsoft.com/office/drawing/2014/main" id="{DB5AF5F3-AD0A-4EFA-854A-47C780F262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5">
            <a:extLst>
              <a:ext uri="{FF2B5EF4-FFF2-40B4-BE49-F238E27FC236}">
                <a16:creationId xmlns:a16="http://schemas.microsoft.com/office/drawing/2014/main" id="{1E3D6D6C-E192-4135-B1DB-17C71EEBC9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3" name="Content Placeholder 2">
            <a:extLst>
              <a:ext uri="{FF2B5EF4-FFF2-40B4-BE49-F238E27FC236}">
                <a16:creationId xmlns:a16="http://schemas.microsoft.com/office/drawing/2014/main" id="{7F4385A5-D026-414B-974B-92DBAB53FE33}"/>
              </a:ext>
            </a:extLst>
          </p:cNvPr>
          <p:cNvSpPr>
            <a:spLocks noGrp="1"/>
          </p:cNvSpPr>
          <p:nvPr>
            <p:ph idx="1"/>
          </p:nvPr>
        </p:nvSpPr>
        <p:spPr>
          <a:xfrm>
            <a:off x="648931" y="2548281"/>
            <a:ext cx="5122606" cy="3658689"/>
          </a:xfrm>
        </p:spPr>
        <p:txBody>
          <a:bodyPr>
            <a:normAutofit/>
          </a:bodyPr>
          <a:lstStyle/>
          <a:p>
            <a:r>
              <a:rPr lang="en-US">
                <a:solidFill>
                  <a:schemeClr val="bg1"/>
                </a:solidFill>
              </a:rPr>
              <a:t>The majority of patients were male about 65% with 1 being Male</a:t>
            </a:r>
          </a:p>
          <a:p>
            <a:r>
              <a:rPr lang="en-US">
                <a:solidFill>
                  <a:schemeClr val="bg1"/>
                </a:solidFill>
              </a:rPr>
              <a:t>Around 40% of patients had diabetes, anemia or both</a:t>
            </a:r>
          </a:p>
          <a:p>
            <a:endParaRPr lang="en-US">
              <a:solidFill>
                <a:schemeClr val="bg1"/>
              </a:solidFill>
            </a:endParaRPr>
          </a:p>
        </p:txBody>
      </p:sp>
      <p:pic>
        <p:nvPicPr>
          <p:cNvPr id="4" name="Picture 3">
            <a:extLst>
              <a:ext uri="{FF2B5EF4-FFF2-40B4-BE49-F238E27FC236}">
                <a16:creationId xmlns:a16="http://schemas.microsoft.com/office/drawing/2014/main" id="{4E868786-8977-4A62-A1FA-8D8AC6C4C20E}"/>
              </a:ext>
            </a:extLst>
          </p:cNvPr>
          <p:cNvPicPr/>
          <p:nvPr/>
        </p:nvPicPr>
        <p:blipFill>
          <a:blip r:embed="rId4">
            <a:extLst>
              <a:ext uri="{28A0092B-C50C-407E-A947-70E740481C1C}">
                <a14:useLocalDpi xmlns:a14="http://schemas.microsoft.com/office/drawing/2010/main" val="0"/>
              </a:ext>
            </a:extLst>
          </a:blip>
          <a:stretch>
            <a:fillRect/>
          </a:stretch>
        </p:blipFill>
        <p:spPr bwMode="auto">
          <a:xfrm>
            <a:off x="6091916" y="2995940"/>
            <a:ext cx="5451627" cy="2766699"/>
          </a:xfrm>
          <a:prstGeom prst="rect">
            <a:avLst/>
          </a:prstGeom>
          <a:noFill/>
          <a:effectLst/>
        </p:spPr>
      </p:pic>
    </p:spTree>
    <p:extLst>
      <p:ext uri="{BB962C8B-B14F-4D97-AF65-F5344CB8AC3E}">
        <p14:creationId xmlns:p14="http://schemas.microsoft.com/office/powerpoint/2010/main" val="2622408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4" name="Freeform 7">
            <a:extLst>
              <a:ext uri="{FF2B5EF4-FFF2-40B4-BE49-F238E27FC236}">
                <a16:creationId xmlns:a16="http://schemas.microsoft.com/office/drawing/2014/main" id="{FD40F5F4-9D5D-4D13-8278-4130410F2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51AD94AB-4258-4DCC-A26B-1E0D2B9F1A15}"/>
              </a:ext>
            </a:extLst>
          </p:cNvPr>
          <p:cNvSpPr>
            <a:spLocks noGrp="1"/>
          </p:cNvSpPr>
          <p:nvPr>
            <p:ph type="title"/>
          </p:nvPr>
        </p:nvSpPr>
        <p:spPr>
          <a:xfrm>
            <a:off x="646111" y="452718"/>
            <a:ext cx="9404723" cy="1180711"/>
          </a:xfrm>
        </p:spPr>
        <p:txBody>
          <a:bodyPr>
            <a:normAutofit/>
          </a:bodyPr>
          <a:lstStyle/>
          <a:p>
            <a:pPr>
              <a:lnSpc>
                <a:spcPct val="90000"/>
              </a:lnSpc>
            </a:pPr>
            <a:r>
              <a:rPr lang="en-US" sz="2600"/>
              <a:t>Analyzing relationships between survival and categorical variables via grouping</a:t>
            </a:r>
            <a:br>
              <a:rPr lang="en-US" sz="2600"/>
            </a:br>
            <a:endParaRPr lang="en-US" sz="2600"/>
          </a:p>
        </p:txBody>
      </p:sp>
      <p:sp>
        <p:nvSpPr>
          <p:cNvPr id="26" name="Rectangle 25">
            <a:extLst>
              <a:ext uri="{FF2B5EF4-FFF2-40B4-BE49-F238E27FC236}">
                <a16:creationId xmlns:a16="http://schemas.microsoft.com/office/drawing/2014/main" id="{503FE109-96F1-4BF8-A026-E839633C5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5">
            <a:extLst>
              <a:ext uri="{FF2B5EF4-FFF2-40B4-BE49-F238E27FC236}">
                <a16:creationId xmlns:a16="http://schemas.microsoft.com/office/drawing/2014/main" id="{2C2A2583-463E-4E27-BD0A-B2A019865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3" name="Content Placeholder 2">
            <a:extLst>
              <a:ext uri="{FF2B5EF4-FFF2-40B4-BE49-F238E27FC236}">
                <a16:creationId xmlns:a16="http://schemas.microsoft.com/office/drawing/2014/main" id="{E1F5EE02-C48F-415E-B1F3-E73D6204CD12}"/>
              </a:ext>
            </a:extLst>
          </p:cNvPr>
          <p:cNvSpPr>
            <a:spLocks noGrp="1"/>
          </p:cNvSpPr>
          <p:nvPr>
            <p:ph idx="1"/>
          </p:nvPr>
        </p:nvSpPr>
        <p:spPr>
          <a:xfrm>
            <a:off x="643855" y="2548281"/>
            <a:ext cx="5114093" cy="3654389"/>
          </a:xfrm>
        </p:spPr>
        <p:txBody>
          <a:bodyPr>
            <a:normAutofit/>
          </a:bodyPr>
          <a:lstStyle/>
          <a:p>
            <a:r>
              <a:rPr lang="en-US">
                <a:solidFill>
                  <a:schemeClr val="bg1"/>
                </a:solidFill>
              </a:rPr>
              <a:t>Our previous assumptions might be wrong</a:t>
            </a:r>
          </a:p>
          <a:p>
            <a:endParaRPr lang="en-US">
              <a:solidFill>
                <a:schemeClr val="bg1"/>
              </a:solidFill>
            </a:endParaRPr>
          </a:p>
          <a:p>
            <a:endParaRPr lang="en-US">
              <a:solidFill>
                <a:schemeClr val="bg1"/>
              </a:solidFill>
            </a:endParaRPr>
          </a:p>
          <a:p>
            <a:endParaRPr lang="en-US">
              <a:solidFill>
                <a:schemeClr val="bg1"/>
              </a:solidFill>
            </a:endParaRPr>
          </a:p>
        </p:txBody>
      </p:sp>
      <p:pic>
        <p:nvPicPr>
          <p:cNvPr id="17" name="Picture 16">
            <a:extLst>
              <a:ext uri="{FF2B5EF4-FFF2-40B4-BE49-F238E27FC236}">
                <a16:creationId xmlns:a16="http://schemas.microsoft.com/office/drawing/2014/main" id="{180A0C6B-ADD4-4E64-941F-3BC65F631563}"/>
              </a:ext>
            </a:extLst>
          </p:cNvPr>
          <p:cNvPicPr>
            <a:picLocks noChangeAspect="1"/>
          </p:cNvPicPr>
          <p:nvPr/>
        </p:nvPicPr>
        <p:blipFill>
          <a:blip r:embed="rId4"/>
          <a:stretch>
            <a:fillRect/>
          </a:stretch>
        </p:blipFill>
        <p:spPr>
          <a:xfrm>
            <a:off x="6091917" y="2863247"/>
            <a:ext cx="2654904" cy="1121590"/>
          </a:xfrm>
          <a:prstGeom prst="rect">
            <a:avLst/>
          </a:prstGeom>
          <a:effectLst/>
        </p:spPr>
      </p:pic>
      <p:pic>
        <p:nvPicPr>
          <p:cNvPr id="18" name="Picture 17">
            <a:extLst>
              <a:ext uri="{FF2B5EF4-FFF2-40B4-BE49-F238E27FC236}">
                <a16:creationId xmlns:a16="http://schemas.microsoft.com/office/drawing/2014/main" id="{10590226-5910-498F-ABA0-4C8029B7C417}"/>
              </a:ext>
            </a:extLst>
          </p:cNvPr>
          <p:cNvPicPr>
            <a:picLocks noChangeAspect="1"/>
          </p:cNvPicPr>
          <p:nvPr/>
        </p:nvPicPr>
        <p:blipFill>
          <a:blip r:embed="rId5"/>
          <a:stretch>
            <a:fillRect/>
          </a:stretch>
        </p:blipFill>
        <p:spPr>
          <a:xfrm>
            <a:off x="8904960" y="2814841"/>
            <a:ext cx="2638583" cy="1214586"/>
          </a:xfrm>
          <a:prstGeom prst="rect">
            <a:avLst/>
          </a:prstGeom>
          <a:effectLst/>
        </p:spPr>
      </p:pic>
      <p:pic>
        <p:nvPicPr>
          <p:cNvPr id="19" name="Picture 18">
            <a:extLst>
              <a:ext uri="{FF2B5EF4-FFF2-40B4-BE49-F238E27FC236}">
                <a16:creationId xmlns:a16="http://schemas.microsoft.com/office/drawing/2014/main" id="{9AA307A6-3F6A-40B3-A723-586CD1539B74}"/>
              </a:ext>
            </a:extLst>
          </p:cNvPr>
          <p:cNvPicPr>
            <a:picLocks noChangeAspect="1"/>
          </p:cNvPicPr>
          <p:nvPr/>
        </p:nvPicPr>
        <p:blipFill>
          <a:blip r:embed="rId6"/>
          <a:stretch>
            <a:fillRect/>
          </a:stretch>
        </p:blipFill>
        <p:spPr>
          <a:xfrm>
            <a:off x="6091916" y="4790659"/>
            <a:ext cx="2654905" cy="1076313"/>
          </a:xfrm>
          <a:prstGeom prst="rect">
            <a:avLst/>
          </a:prstGeom>
          <a:effectLst/>
        </p:spPr>
      </p:pic>
      <p:pic>
        <p:nvPicPr>
          <p:cNvPr id="6" name="Picture 5">
            <a:extLst>
              <a:ext uri="{FF2B5EF4-FFF2-40B4-BE49-F238E27FC236}">
                <a16:creationId xmlns:a16="http://schemas.microsoft.com/office/drawing/2014/main" id="{48FA3718-8102-430B-AB40-B2C821BADF2B}"/>
              </a:ext>
            </a:extLst>
          </p:cNvPr>
          <p:cNvPicPr>
            <a:picLocks noChangeAspect="1"/>
          </p:cNvPicPr>
          <p:nvPr/>
        </p:nvPicPr>
        <p:blipFill>
          <a:blip r:embed="rId7"/>
          <a:stretch>
            <a:fillRect/>
          </a:stretch>
        </p:blipFill>
        <p:spPr>
          <a:xfrm>
            <a:off x="8904960" y="4721780"/>
            <a:ext cx="2638583" cy="1214072"/>
          </a:xfrm>
          <a:prstGeom prst="rect">
            <a:avLst/>
          </a:prstGeom>
          <a:effectLst/>
        </p:spPr>
      </p:pic>
      <p:pic>
        <p:nvPicPr>
          <p:cNvPr id="25" name="Picture 24">
            <a:extLst>
              <a:ext uri="{FF2B5EF4-FFF2-40B4-BE49-F238E27FC236}">
                <a16:creationId xmlns:a16="http://schemas.microsoft.com/office/drawing/2014/main" id="{92A04812-C634-430C-B0FA-55758F74D118}"/>
              </a:ext>
            </a:extLst>
          </p:cNvPr>
          <p:cNvPicPr>
            <a:picLocks noChangeAspect="1"/>
          </p:cNvPicPr>
          <p:nvPr/>
        </p:nvPicPr>
        <p:blipFill>
          <a:blip r:embed="rId8"/>
          <a:stretch>
            <a:fillRect/>
          </a:stretch>
        </p:blipFill>
        <p:spPr>
          <a:xfrm>
            <a:off x="7536472" y="3984837"/>
            <a:ext cx="2578837" cy="752579"/>
          </a:xfrm>
          <a:prstGeom prst="rect">
            <a:avLst/>
          </a:prstGeom>
        </p:spPr>
      </p:pic>
    </p:spTree>
    <p:extLst>
      <p:ext uri="{BB962C8B-B14F-4D97-AF65-F5344CB8AC3E}">
        <p14:creationId xmlns:p14="http://schemas.microsoft.com/office/powerpoint/2010/main" val="3469629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71" name="Freeform 7">
            <a:extLst>
              <a:ext uri="{FF2B5EF4-FFF2-40B4-BE49-F238E27FC236}">
                <a16:creationId xmlns:a16="http://schemas.microsoft.com/office/drawing/2014/main" id="{27ED9C6F-41DF-4D9F-BA1A-51F35214C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4" name="Title 3">
            <a:extLst>
              <a:ext uri="{FF2B5EF4-FFF2-40B4-BE49-F238E27FC236}">
                <a16:creationId xmlns:a16="http://schemas.microsoft.com/office/drawing/2014/main" id="{A12446D5-FEF1-48F8-9768-2B8F6A7676D0}"/>
              </a:ext>
            </a:extLst>
          </p:cNvPr>
          <p:cNvSpPr>
            <a:spLocks noGrp="1"/>
          </p:cNvSpPr>
          <p:nvPr>
            <p:ph type="title"/>
          </p:nvPr>
        </p:nvSpPr>
        <p:spPr>
          <a:xfrm>
            <a:off x="646111" y="452718"/>
            <a:ext cx="9404723" cy="1180711"/>
          </a:xfrm>
        </p:spPr>
        <p:txBody>
          <a:bodyPr>
            <a:normAutofit/>
          </a:bodyPr>
          <a:lstStyle/>
          <a:p>
            <a:r>
              <a:rPr lang="en-US" dirty="0"/>
              <a:t>Analysis - Heatmap</a:t>
            </a:r>
          </a:p>
        </p:txBody>
      </p:sp>
      <p:sp>
        <p:nvSpPr>
          <p:cNvPr id="73" name="Rectangle 72">
            <a:extLst>
              <a:ext uri="{FF2B5EF4-FFF2-40B4-BE49-F238E27FC236}">
                <a16:creationId xmlns:a16="http://schemas.microsoft.com/office/drawing/2014/main" id="{30229322-788F-4D9D-B670-83490ECE43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5">
            <a:extLst>
              <a:ext uri="{FF2B5EF4-FFF2-40B4-BE49-F238E27FC236}">
                <a16:creationId xmlns:a16="http://schemas.microsoft.com/office/drawing/2014/main" id="{ADF4A6DD-CB54-40FE-922D-F885BAA4E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5" name="Content Placeholder 4">
            <a:extLst>
              <a:ext uri="{FF2B5EF4-FFF2-40B4-BE49-F238E27FC236}">
                <a16:creationId xmlns:a16="http://schemas.microsoft.com/office/drawing/2014/main" id="{0611D447-055A-4B02-8E8E-EAF407BE6326}"/>
              </a:ext>
            </a:extLst>
          </p:cNvPr>
          <p:cNvSpPr>
            <a:spLocks noGrp="1"/>
          </p:cNvSpPr>
          <p:nvPr>
            <p:ph idx="1"/>
          </p:nvPr>
        </p:nvSpPr>
        <p:spPr>
          <a:xfrm>
            <a:off x="643856" y="2548281"/>
            <a:ext cx="7152860" cy="3654389"/>
          </a:xfrm>
        </p:spPr>
        <p:txBody>
          <a:bodyPr>
            <a:normAutofit/>
          </a:bodyPr>
          <a:lstStyle/>
          <a:p>
            <a:r>
              <a:rPr lang="en-US">
                <a:solidFill>
                  <a:schemeClr val="bg1"/>
                </a:solidFill>
              </a:rPr>
              <a:t>Serum creatinine has a high correlation comparatively </a:t>
            </a:r>
          </a:p>
        </p:txBody>
      </p:sp>
      <p:pic>
        <p:nvPicPr>
          <p:cNvPr id="6" name="Picture 5" descr="Graphical user interface, application&#10;&#10;Description automatically generated">
            <a:extLst>
              <a:ext uri="{FF2B5EF4-FFF2-40B4-BE49-F238E27FC236}">
                <a16:creationId xmlns:a16="http://schemas.microsoft.com/office/drawing/2014/main" id="{35823476-1887-44AA-B57D-16DA4753E3A8}"/>
              </a:ext>
            </a:extLst>
          </p:cNvPr>
          <p:cNvPicPr/>
          <p:nvPr/>
        </p:nvPicPr>
        <p:blipFill>
          <a:blip r:embed="rId4"/>
          <a:stretch>
            <a:fillRect/>
          </a:stretch>
        </p:blipFill>
        <p:spPr>
          <a:xfrm>
            <a:off x="8455801" y="2548281"/>
            <a:ext cx="2761813" cy="1733038"/>
          </a:xfrm>
          <a:prstGeom prst="rect">
            <a:avLst/>
          </a:prstGeom>
          <a:effectLst/>
        </p:spPr>
      </p:pic>
      <p:pic>
        <p:nvPicPr>
          <p:cNvPr id="5122" name="Picture 2">
            <a:extLst>
              <a:ext uri="{FF2B5EF4-FFF2-40B4-BE49-F238E27FC236}">
                <a16:creationId xmlns:a16="http://schemas.microsoft.com/office/drawing/2014/main" id="{42E83C36-8E10-4052-9ACE-09552C40C690}"/>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8129872" y="4506464"/>
            <a:ext cx="3413671" cy="1674631"/>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1522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useBgFill="1">
        <p:nvSpPr>
          <p:cNvPr id="29" name="Rectangle 20">
            <a:extLst>
              <a:ext uri="{FF2B5EF4-FFF2-40B4-BE49-F238E27FC236}">
                <a16:creationId xmlns:a16="http://schemas.microsoft.com/office/drawing/2014/main" id="{DDBA86CC-34C3-43C1-B328-62490FE69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FA9C8A-93F6-433F-B256-C362AA0D973D}"/>
              </a:ext>
            </a:extLst>
          </p:cNvPr>
          <p:cNvSpPr>
            <a:spLocks noGrp="1"/>
          </p:cNvSpPr>
          <p:nvPr>
            <p:ph type="title"/>
          </p:nvPr>
        </p:nvSpPr>
        <p:spPr>
          <a:xfrm>
            <a:off x="653143" y="1645920"/>
            <a:ext cx="3522879" cy="4470821"/>
          </a:xfrm>
        </p:spPr>
        <p:txBody>
          <a:bodyPr>
            <a:normAutofit/>
          </a:bodyPr>
          <a:lstStyle/>
          <a:p>
            <a:pPr algn="r"/>
            <a:r>
              <a:rPr lang="en-US">
                <a:solidFill>
                  <a:schemeClr val="tx1"/>
                </a:solidFill>
              </a:rPr>
              <a:t>Analysis</a:t>
            </a:r>
          </a:p>
        </p:txBody>
      </p:sp>
      <p:sp>
        <p:nvSpPr>
          <p:cNvPr id="30" name="Rectangle 22">
            <a:extLst>
              <a:ext uri="{FF2B5EF4-FFF2-40B4-BE49-F238E27FC236}">
                <a16:creationId xmlns:a16="http://schemas.microsoft.com/office/drawing/2014/main" id="{9CF4C9D6-90BC-48A0-91E8-0F0373CA1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21C85867-23BD-4E37-B97A-07B8BEEDABB1}"/>
              </a:ext>
            </a:extLst>
          </p:cNvPr>
          <p:cNvSpPr>
            <a:spLocks noGrp="1"/>
          </p:cNvSpPr>
          <p:nvPr>
            <p:ph idx="1"/>
          </p:nvPr>
        </p:nvSpPr>
        <p:spPr>
          <a:xfrm>
            <a:off x="4829164" y="1645920"/>
            <a:ext cx="6294448" cy="4470821"/>
          </a:xfrm>
        </p:spPr>
        <p:txBody>
          <a:bodyPr>
            <a:normAutofit/>
          </a:bodyPr>
          <a:lstStyle/>
          <a:p>
            <a:r>
              <a:rPr lang="en-US" dirty="0"/>
              <a:t>Individuals over 70 had higher chances of dying</a:t>
            </a:r>
          </a:p>
          <a:p>
            <a:r>
              <a:rPr lang="en-US" dirty="0"/>
              <a:t>Those under 50 had higher chances of survival </a:t>
            </a:r>
          </a:p>
          <a:p>
            <a:r>
              <a:rPr lang="en-US" dirty="0"/>
              <a:t>Patients with a larger amount of follow up days had a higher survival rate</a:t>
            </a:r>
          </a:p>
          <a:p>
            <a:r>
              <a:rPr lang="en-US" dirty="0"/>
              <a:t>Those with greater than 50 days ended up with a higher mortality</a:t>
            </a:r>
          </a:p>
          <a:p>
            <a:endParaRPr lang="en-US" dirty="0"/>
          </a:p>
        </p:txBody>
      </p:sp>
    </p:spTree>
    <p:extLst>
      <p:ext uri="{BB962C8B-B14F-4D97-AF65-F5344CB8AC3E}">
        <p14:creationId xmlns:p14="http://schemas.microsoft.com/office/powerpoint/2010/main" val="415852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71" name="Freeform 7">
            <a:extLst>
              <a:ext uri="{FF2B5EF4-FFF2-40B4-BE49-F238E27FC236}">
                <a16:creationId xmlns:a16="http://schemas.microsoft.com/office/drawing/2014/main" id="{0A01F2A2-AEDD-47DC-AFB5-B97CEB9A5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51235FEA-5C9B-4CE5-9BD0-6104B0BC4CEC}"/>
              </a:ext>
            </a:extLst>
          </p:cNvPr>
          <p:cNvSpPr>
            <a:spLocks noGrp="1"/>
          </p:cNvSpPr>
          <p:nvPr>
            <p:ph type="title"/>
          </p:nvPr>
        </p:nvSpPr>
        <p:spPr>
          <a:xfrm>
            <a:off x="648930" y="629267"/>
            <a:ext cx="9252154" cy="1016654"/>
          </a:xfrm>
        </p:spPr>
        <p:txBody>
          <a:bodyPr>
            <a:normAutofit/>
          </a:bodyPr>
          <a:lstStyle/>
          <a:p>
            <a:r>
              <a:rPr lang="en-US" dirty="0"/>
              <a:t>Analysis</a:t>
            </a:r>
          </a:p>
        </p:txBody>
      </p:sp>
      <p:sp>
        <p:nvSpPr>
          <p:cNvPr id="73" name="Rectangle 72">
            <a:extLst>
              <a:ext uri="{FF2B5EF4-FFF2-40B4-BE49-F238E27FC236}">
                <a16:creationId xmlns:a16="http://schemas.microsoft.com/office/drawing/2014/main" id="{DB5AF5F3-AD0A-4EFA-854A-47C780F262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5">
            <a:extLst>
              <a:ext uri="{FF2B5EF4-FFF2-40B4-BE49-F238E27FC236}">
                <a16:creationId xmlns:a16="http://schemas.microsoft.com/office/drawing/2014/main" id="{1E3D6D6C-E192-4135-B1DB-17C71EEBC9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3" name="Content Placeholder 2">
            <a:extLst>
              <a:ext uri="{FF2B5EF4-FFF2-40B4-BE49-F238E27FC236}">
                <a16:creationId xmlns:a16="http://schemas.microsoft.com/office/drawing/2014/main" id="{D6A3F430-D8BE-4357-B604-5C5F736CF69D}"/>
              </a:ext>
            </a:extLst>
          </p:cNvPr>
          <p:cNvSpPr>
            <a:spLocks noGrp="1"/>
          </p:cNvSpPr>
          <p:nvPr>
            <p:ph idx="1"/>
          </p:nvPr>
        </p:nvSpPr>
        <p:spPr>
          <a:xfrm>
            <a:off x="648931" y="2548281"/>
            <a:ext cx="5122606" cy="3658689"/>
          </a:xfrm>
        </p:spPr>
        <p:txBody>
          <a:bodyPr>
            <a:normAutofit/>
          </a:bodyPr>
          <a:lstStyle/>
          <a:p>
            <a:r>
              <a:rPr lang="en-US" dirty="0">
                <a:solidFill>
                  <a:schemeClr val="bg1"/>
                </a:solidFill>
              </a:rPr>
              <a:t>Ejection fraction showed those with high percentages had lower deaths and those with lower percentages of about less than 30% had more deaths</a:t>
            </a:r>
          </a:p>
          <a:p>
            <a:endParaRPr lang="en-US" dirty="0">
              <a:solidFill>
                <a:schemeClr val="bg1"/>
              </a:solidFill>
            </a:endParaRPr>
          </a:p>
          <a:p>
            <a:r>
              <a:rPr lang="en-US" dirty="0">
                <a:solidFill>
                  <a:schemeClr val="bg1"/>
                </a:solidFill>
              </a:rPr>
              <a:t>Two features, Platelets and CPK, seem to not have any effect with survival.</a:t>
            </a:r>
          </a:p>
        </p:txBody>
      </p:sp>
      <p:pic>
        <p:nvPicPr>
          <p:cNvPr id="6146" name="Picture 2">
            <a:extLst>
              <a:ext uri="{FF2B5EF4-FFF2-40B4-BE49-F238E27FC236}">
                <a16:creationId xmlns:a16="http://schemas.microsoft.com/office/drawing/2014/main" id="{DD2D5397-68F3-4291-968D-87C41C4E918F}"/>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091916" y="3042098"/>
            <a:ext cx="5451627" cy="2674383"/>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18390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1375</Words>
  <Application>Microsoft Office PowerPoint</Application>
  <PresentationFormat>Widescreen</PresentationFormat>
  <Paragraphs>79</Paragraphs>
  <Slides>13</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Wingdings 3</vt:lpstr>
      <vt:lpstr>Ion</vt:lpstr>
      <vt:lpstr>Heart Failure Predictions</vt:lpstr>
      <vt:lpstr>Cardiovascular diseases (CVDs)</vt:lpstr>
      <vt:lpstr>Analysis – Missing values</vt:lpstr>
      <vt:lpstr>Analysis – Outliers of Continuous Features</vt:lpstr>
      <vt:lpstr>Analysis – Categorical Features</vt:lpstr>
      <vt:lpstr>Analyzing relationships between survival and categorical variables via grouping </vt:lpstr>
      <vt:lpstr>Analysis - Heatmap</vt:lpstr>
      <vt:lpstr>Analysis</vt:lpstr>
      <vt:lpstr>Analysis</vt:lpstr>
      <vt:lpstr>Analysis – Smoking against age</vt:lpstr>
      <vt:lpstr>Modelling</vt:lpstr>
      <vt:lpstr>Model fitting </vt:lpstr>
      <vt:lpstr>Results and 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Failure Predictions</dc:title>
  <dc:creator>Tyler Anderson</dc:creator>
  <cp:lastModifiedBy>Tyler Anderson</cp:lastModifiedBy>
  <cp:revision>2</cp:revision>
  <dcterms:created xsi:type="dcterms:W3CDTF">2020-09-25T23:17:01Z</dcterms:created>
  <dcterms:modified xsi:type="dcterms:W3CDTF">2020-09-25T23:22:37Z</dcterms:modified>
</cp:coreProperties>
</file>