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5"/>
  </p:notesMasterIdLst>
  <p:sldIdLst>
    <p:sldId id="256" r:id="rId2"/>
    <p:sldId id="257" r:id="rId3"/>
    <p:sldId id="261" r:id="rId4"/>
    <p:sldId id="260" r:id="rId5"/>
    <p:sldId id="262" r:id="rId6"/>
    <p:sldId id="264" r:id="rId7"/>
    <p:sldId id="271" r:id="rId8"/>
    <p:sldId id="270" r:id="rId9"/>
    <p:sldId id="267" r:id="rId10"/>
    <p:sldId id="268" r:id="rId11"/>
    <p:sldId id="265" r:id="rId12"/>
    <p:sldId id="269"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604" autoAdjust="0"/>
  </p:normalViewPr>
  <p:slideViewPr>
    <p:cSldViewPr snapToGrid="0">
      <p:cViewPr varScale="1">
        <p:scale>
          <a:sx n="99" d="100"/>
          <a:sy n="99" d="100"/>
        </p:scale>
        <p:origin x="9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B1B121-56DA-4B44-BE67-68BEF8617C1C}" type="datetimeFigureOut">
              <a:rPr lang="en-US" smtClean="0"/>
              <a:t>04/19/2020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AE1BC6-66BC-498F-9183-DC7A493FEBE1}" type="slidenum">
              <a:rPr lang="en-US" smtClean="0"/>
              <a:t>‹#›</a:t>
            </a:fld>
            <a:endParaRPr lang="en-US" dirty="0"/>
          </a:p>
        </p:txBody>
      </p:sp>
    </p:spTree>
    <p:extLst>
      <p:ext uri="{BB962C8B-B14F-4D97-AF65-F5344CB8AC3E}">
        <p14:creationId xmlns:p14="http://schemas.microsoft.com/office/powerpoint/2010/main" val="3951805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who play video games find themselves with an increasing number of games they have completed, or are no longer interested in. Some retailers allow people to trade their games for cash; however, these trades are often skewed more in favor of the retailer. My proposal is to supply a service that allows people to trade their games directly, game for game, with other people. </a:t>
            </a:r>
          </a:p>
        </p:txBody>
      </p:sp>
      <p:sp>
        <p:nvSpPr>
          <p:cNvPr id="4" name="Slide Number Placeholder 3"/>
          <p:cNvSpPr>
            <a:spLocks noGrp="1"/>
          </p:cNvSpPr>
          <p:nvPr>
            <p:ph type="sldNum" sz="quarter" idx="5"/>
          </p:nvPr>
        </p:nvSpPr>
        <p:spPr/>
        <p:txBody>
          <a:bodyPr/>
          <a:lstStyle/>
          <a:p>
            <a:fld id="{43AE1BC6-66BC-498F-9183-DC7A493FEBE1}" type="slidenum">
              <a:rPr lang="en-US" smtClean="0"/>
              <a:t>2</a:t>
            </a:fld>
            <a:endParaRPr lang="en-US" dirty="0"/>
          </a:p>
        </p:txBody>
      </p:sp>
    </p:spTree>
    <p:extLst>
      <p:ext uri="{BB962C8B-B14F-4D97-AF65-F5344CB8AC3E}">
        <p14:creationId xmlns:p14="http://schemas.microsoft.com/office/powerpoint/2010/main" val="243704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search for, “online video game trading,” yields many results; however, most of the results refer to a service where users trade games for money. My proposal is specifically focused on trading one game for another game. There were only two services on the first ten pages of the search that were the same as mine. Of those services, one was a large, user-driven service (https://www.reddit.com/r/gameswap/). Consequently, demand for such a service is high; however, the service needs an attractive business model to compete.</a:t>
            </a:r>
          </a:p>
          <a:p>
            <a:endParaRPr lang="en-US" dirty="0"/>
          </a:p>
        </p:txBody>
      </p:sp>
      <p:sp>
        <p:nvSpPr>
          <p:cNvPr id="4" name="Slide Number Placeholder 3"/>
          <p:cNvSpPr>
            <a:spLocks noGrp="1"/>
          </p:cNvSpPr>
          <p:nvPr>
            <p:ph type="sldNum" sz="quarter" idx="5"/>
          </p:nvPr>
        </p:nvSpPr>
        <p:spPr/>
        <p:txBody>
          <a:bodyPr/>
          <a:lstStyle/>
          <a:p>
            <a:fld id="{43AE1BC6-66BC-498F-9183-DC7A493FEBE1}" type="slidenum">
              <a:rPr lang="en-US" smtClean="0"/>
              <a:t>3</a:t>
            </a:fld>
            <a:endParaRPr lang="en-US" dirty="0"/>
          </a:p>
        </p:txBody>
      </p:sp>
    </p:spTree>
    <p:extLst>
      <p:ext uri="{BB962C8B-B14F-4D97-AF65-F5344CB8AC3E}">
        <p14:creationId xmlns:p14="http://schemas.microsoft.com/office/powerpoint/2010/main" val="18162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site will be a subscription service. The aim is to allow users to trade as many games as they would like while they are paying the fee. Before a trade will occur, however, the user must ship their game to us. This is necessary to ensure that users are not abusing the trading service by trading the incorrect game, or by trading empty cases.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3AE1BC6-66BC-498F-9183-DC7A493FEBE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3938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service would be attractive to customers because it would allow people to trade old games. Additionally, this service would allow customers to trade their games without as much overhead as game trade-in services. In other words, rather than trading in a game and getting 30% of it’s value, the customer trades one game for another; therefore, this service allows customers to leverage the full value of their games.</a:t>
            </a:r>
          </a:p>
          <a:p>
            <a:endParaRPr lang="en-US" dirty="0"/>
          </a:p>
          <a:p>
            <a:r>
              <a:rPr lang="en-US" dirty="0"/>
              <a:t>Some of the drawbacks of offering this service include the requirements of staff and facilities to check the quality of games and store the games, respectively. These two issues are mitigated by the monthly subscription fee. Another problem is the potential for users to send in all their games and use our service as a game storage service. This could be prevented by introducing a maximum on the number of games that the user can have attached to their account at a time.</a:t>
            </a:r>
          </a:p>
        </p:txBody>
      </p:sp>
      <p:sp>
        <p:nvSpPr>
          <p:cNvPr id="4" name="Slide Number Placeholder 3"/>
          <p:cNvSpPr>
            <a:spLocks noGrp="1"/>
          </p:cNvSpPr>
          <p:nvPr>
            <p:ph type="sldNum" sz="quarter" idx="5"/>
          </p:nvPr>
        </p:nvSpPr>
        <p:spPr/>
        <p:txBody>
          <a:bodyPr/>
          <a:lstStyle/>
          <a:p>
            <a:fld id="{43AE1BC6-66BC-498F-9183-DC7A493FEBE1}" type="slidenum">
              <a:rPr lang="en-US" smtClean="0"/>
              <a:t>5</a:t>
            </a:fld>
            <a:endParaRPr lang="en-US" dirty="0"/>
          </a:p>
        </p:txBody>
      </p:sp>
    </p:spTree>
    <p:extLst>
      <p:ext uri="{BB962C8B-B14F-4D97-AF65-F5344CB8AC3E}">
        <p14:creationId xmlns:p14="http://schemas.microsoft.com/office/powerpoint/2010/main" val="2977974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more services shift towards phone apps, Transact Games offers a website that feels like an app. On the website, users can browse and trade games from their phone or their PC. </a:t>
            </a:r>
          </a:p>
        </p:txBody>
      </p:sp>
      <p:sp>
        <p:nvSpPr>
          <p:cNvPr id="4" name="Slide Number Placeholder 3"/>
          <p:cNvSpPr>
            <a:spLocks noGrp="1"/>
          </p:cNvSpPr>
          <p:nvPr>
            <p:ph type="sldNum" sz="quarter" idx="5"/>
          </p:nvPr>
        </p:nvSpPr>
        <p:spPr/>
        <p:txBody>
          <a:bodyPr/>
          <a:lstStyle/>
          <a:p>
            <a:fld id="{43AE1BC6-66BC-498F-9183-DC7A493FEBE1}" type="slidenum">
              <a:rPr lang="en-US" smtClean="0"/>
              <a:t>6</a:t>
            </a:fld>
            <a:endParaRPr lang="en-US" dirty="0"/>
          </a:p>
        </p:txBody>
      </p:sp>
    </p:spTree>
    <p:extLst>
      <p:ext uri="{BB962C8B-B14F-4D97-AF65-F5344CB8AC3E}">
        <p14:creationId xmlns:p14="http://schemas.microsoft.com/office/powerpoint/2010/main" val="3027747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AE1BC6-66BC-498F-9183-DC7A493FEBE1}" type="slidenum">
              <a:rPr lang="en-US" smtClean="0"/>
              <a:t>12</a:t>
            </a:fld>
            <a:endParaRPr lang="en-US" dirty="0"/>
          </a:p>
        </p:txBody>
      </p:sp>
    </p:spTree>
    <p:extLst>
      <p:ext uri="{BB962C8B-B14F-4D97-AF65-F5344CB8AC3E}">
        <p14:creationId xmlns:p14="http://schemas.microsoft.com/office/powerpoint/2010/main" val="1375416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concept of organized game trading is one that exists in an informal form on reddit and other social media platforms. Transact Games entices users by offering them the same service in a more organized manner.</a:t>
            </a:r>
          </a:p>
        </p:txBody>
      </p:sp>
      <p:sp>
        <p:nvSpPr>
          <p:cNvPr id="4" name="Slide Number Placeholder 3"/>
          <p:cNvSpPr>
            <a:spLocks noGrp="1"/>
          </p:cNvSpPr>
          <p:nvPr>
            <p:ph type="sldNum" sz="quarter" idx="5"/>
          </p:nvPr>
        </p:nvSpPr>
        <p:spPr/>
        <p:txBody>
          <a:bodyPr/>
          <a:lstStyle/>
          <a:p>
            <a:fld id="{43AE1BC6-66BC-498F-9183-DC7A493FEBE1}" type="slidenum">
              <a:rPr lang="en-US" smtClean="0"/>
              <a:t>13</a:t>
            </a:fld>
            <a:endParaRPr lang="en-US" dirty="0"/>
          </a:p>
        </p:txBody>
      </p:sp>
    </p:spTree>
    <p:extLst>
      <p:ext uri="{BB962C8B-B14F-4D97-AF65-F5344CB8AC3E}">
        <p14:creationId xmlns:p14="http://schemas.microsoft.com/office/powerpoint/2010/main" val="2062762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04/19/2020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04/19/2020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04/19/2020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04/19/2020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04/19/2020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04/19/2020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04/19/2020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04/19/2020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04/19/2020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04/19/2020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04/19/2020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04/19/2020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A4A65-2002-4746-8926-7ACCD828787B}"/>
              </a:ext>
            </a:extLst>
          </p:cNvPr>
          <p:cNvSpPr>
            <a:spLocks noGrp="1"/>
          </p:cNvSpPr>
          <p:nvPr>
            <p:ph type="ctrTitle"/>
          </p:nvPr>
        </p:nvSpPr>
        <p:spPr/>
        <p:txBody>
          <a:bodyPr/>
          <a:lstStyle/>
          <a:p>
            <a:r>
              <a:rPr lang="en-US" dirty="0"/>
              <a:t>Transact Games Proposal</a:t>
            </a:r>
          </a:p>
        </p:txBody>
      </p:sp>
      <p:sp>
        <p:nvSpPr>
          <p:cNvPr id="3" name="Subtitle 2">
            <a:extLst>
              <a:ext uri="{FF2B5EF4-FFF2-40B4-BE49-F238E27FC236}">
                <a16:creationId xmlns:a16="http://schemas.microsoft.com/office/drawing/2014/main" id="{DB471E9F-272E-4FF7-9CE5-A3E14D9A485F}"/>
              </a:ext>
            </a:extLst>
          </p:cNvPr>
          <p:cNvSpPr>
            <a:spLocks noGrp="1"/>
          </p:cNvSpPr>
          <p:nvPr>
            <p:ph type="subTitle" idx="1"/>
          </p:nvPr>
        </p:nvSpPr>
        <p:spPr/>
        <p:txBody>
          <a:bodyPr/>
          <a:lstStyle/>
          <a:p>
            <a:r>
              <a:rPr lang="en-US" dirty="0"/>
              <a:t>By Tyler Nullmeier</a:t>
            </a:r>
          </a:p>
        </p:txBody>
      </p:sp>
    </p:spTree>
    <p:extLst>
      <p:ext uri="{BB962C8B-B14F-4D97-AF65-F5344CB8AC3E}">
        <p14:creationId xmlns:p14="http://schemas.microsoft.com/office/powerpoint/2010/main" val="3993378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595922-00A4-4835-9D42-E56507253027}"/>
              </a:ext>
            </a:extLst>
          </p:cNvPr>
          <p:cNvPicPr>
            <a:picLocks noChangeAspect="1"/>
          </p:cNvPicPr>
          <p:nvPr/>
        </p:nvPicPr>
        <p:blipFill>
          <a:blip r:embed="rId2"/>
          <a:srcRect/>
          <a:stretch/>
        </p:blipFill>
        <p:spPr>
          <a:xfrm>
            <a:off x="0" y="-1"/>
            <a:ext cx="12192000" cy="6975047"/>
          </a:xfrm>
          <a:prstGeom prst="rect">
            <a:avLst/>
          </a:prstGeom>
        </p:spPr>
      </p:pic>
    </p:spTree>
    <p:extLst>
      <p:ext uri="{BB962C8B-B14F-4D97-AF65-F5344CB8AC3E}">
        <p14:creationId xmlns:p14="http://schemas.microsoft.com/office/powerpoint/2010/main" val="4120420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screen&#10;&#10;Description automatically generated">
            <a:extLst>
              <a:ext uri="{FF2B5EF4-FFF2-40B4-BE49-F238E27FC236}">
                <a16:creationId xmlns:a16="http://schemas.microsoft.com/office/drawing/2014/main" id="{EC7728D2-86F8-4700-9B81-2F4950BF6BF7}"/>
              </a:ext>
            </a:extLst>
          </p:cNvPr>
          <p:cNvPicPr>
            <a:picLocks noChangeAspect="1"/>
          </p:cNvPicPr>
          <p:nvPr/>
        </p:nvPicPr>
        <p:blipFill>
          <a:blip r:embed="rId2"/>
          <a:stretch>
            <a:fillRect/>
          </a:stretch>
        </p:blipFill>
        <p:spPr>
          <a:xfrm>
            <a:off x="0" y="-1"/>
            <a:ext cx="12204127" cy="6916935"/>
          </a:xfrm>
          <a:prstGeom prst="rect">
            <a:avLst/>
          </a:prstGeom>
        </p:spPr>
      </p:pic>
    </p:spTree>
    <p:extLst>
      <p:ext uri="{BB962C8B-B14F-4D97-AF65-F5344CB8AC3E}">
        <p14:creationId xmlns:p14="http://schemas.microsoft.com/office/powerpoint/2010/main" val="3291254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 screen with text&#10;&#10;Description automatically generated">
            <a:extLst>
              <a:ext uri="{FF2B5EF4-FFF2-40B4-BE49-F238E27FC236}">
                <a16:creationId xmlns:a16="http://schemas.microsoft.com/office/drawing/2014/main" id="{7636E1A8-35D6-449F-AAAC-8356230B823E}"/>
              </a:ext>
            </a:extLst>
          </p:cNvPr>
          <p:cNvPicPr>
            <a:picLocks noChangeAspect="1"/>
          </p:cNvPicPr>
          <p:nvPr/>
        </p:nvPicPr>
        <p:blipFill>
          <a:blip r:embed="rId3"/>
          <a:stretch>
            <a:fillRect/>
          </a:stretch>
        </p:blipFill>
        <p:spPr>
          <a:xfrm>
            <a:off x="0" y="0"/>
            <a:ext cx="12192000" cy="6910062"/>
          </a:xfrm>
          <a:prstGeom prst="rect">
            <a:avLst/>
          </a:prstGeom>
        </p:spPr>
      </p:pic>
    </p:spTree>
    <p:extLst>
      <p:ext uri="{BB962C8B-B14F-4D97-AF65-F5344CB8AC3E}">
        <p14:creationId xmlns:p14="http://schemas.microsoft.com/office/powerpoint/2010/main" val="2059842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0">
            <a:extLst>
              <a:ext uri="{FF2B5EF4-FFF2-40B4-BE49-F238E27FC236}">
                <a16:creationId xmlns:a16="http://schemas.microsoft.com/office/drawing/2014/main" id="{B86EEAC6-011F-4499-ACFF-2FDC742DB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2">
            <a:extLst>
              <a:ext uri="{FF2B5EF4-FFF2-40B4-BE49-F238E27FC236}">
                <a16:creationId xmlns:a16="http://schemas.microsoft.com/office/drawing/2014/main" id="{6970F14D-B6E6-40EA-96B4-4E18D0CF9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Placeholder 5" descr="A screenshot of a computer screen&#10;&#10;Description automatically generated">
            <a:extLst>
              <a:ext uri="{FF2B5EF4-FFF2-40B4-BE49-F238E27FC236}">
                <a16:creationId xmlns:a16="http://schemas.microsoft.com/office/drawing/2014/main" id="{0E677F2F-6BAD-4C0C-BD5E-3FA21D002F01}"/>
              </a:ext>
            </a:extLst>
          </p:cNvPr>
          <p:cNvPicPr>
            <a:picLocks noGrp="1" noChangeAspect="1"/>
          </p:cNvPicPr>
          <p:nvPr>
            <p:ph type="pic" idx="1"/>
          </p:nvPr>
        </p:nvPicPr>
        <p:blipFill rotWithShape="1">
          <a:blip r:embed="rId3"/>
          <a:srcRect b="881"/>
          <a:stretch/>
        </p:blipFill>
        <p:spPr>
          <a:xfrm>
            <a:off x="20" y="10"/>
            <a:ext cx="12191980" cy="6857990"/>
          </a:xfrm>
          <a:prstGeom prst="rect">
            <a:avLst/>
          </a:prstGeom>
        </p:spPr>
      </p:pic>
      <p:sp>
        <p:nvSpPr>
          <p:cNvPr id="20" name="Rectangle 14">
            <a:extLst>
              <a:ext uri="{FF2B5EF4-FFF2-40B4-BE49-F238E27FC236}">
                <a16:creationId xmlns:a16="http://schemas.microsoft.com/office/drawing/2014/main" id="{5A133C1E-CB83-47F3-8F35-94C2A7C58E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A close up of a sign&#10;&#10;Description automatically generated">
            <a:extLst>
              <a:ext uri="{FF2B5EF4-FFF2-40B4-BE49-F238E27FC236}">
                <a16:creationId xmlns:a16="http://schemas.microsoft.com/office/drawing/2014/main" id="{3AC79958-6F31-4BE1-826F-A2AAE5309ABA}"/>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911" y="2674009"/>
            <a:ext cx="3443590" cy="3443590"/>
          </a:xfrm>
          <a:prstGeom prst="rect">
            <a:avLst/>
          </a:prstGeom>
        </p:spPr>
      </p:pic>
      <p:sp>
        <p:nvSpPr>
          <p:cNvPr id="2" name="Title 1">
            <a:extLst>
              <a:ext uri="{FF2B5EF4-FFF2-40B4-BE49-F238E27FC236}">
                <a16:creationId xmlns:a16="http://schemas.microsoft.com/office/drawing/2014/main" id="{2E58B6C2-6422-4558-B6BB-23F6D8D2CA92}"/>
              </a:ext>
            </a:extLst>
          </p:cNvPr>
          <p:cNvSpPr>
            <a:spLocks noGrp="1"/>
          </p:cNvSpPr>
          <p:nvPr>
            <p:ph type="title"/>
          </p:nvPr>
        </p:nvSpPr>
        <p:spPr>
          <a:xfrm>
            <a:off x="252919" y="1123837"/>
            <a:ext cx="2947482" cy="1283461"/>
          </a:xfrm>
        </p:spPr>
        <p:txBody>
          <a:bodyPr vert="horz" lIns="91440" tIns="45720" rIns="91440" bIns="45720" rtlCol="0" anchor="b">
            <a:normAutofit/>
          </a:bodyPr>
          <a:lstStyle/>
          <a:p>
            <a:r>
              <a:rPr lang="en-US" sz="2400" dirty="0"/>
              <a:t>Conclusion</a:t>
            </a:r>
          </a:p>
        </p:txBody>
      </p:sp>
      <p:sp>
        <p:nvSpPr>
          <p:cNvPr id="4" name="Text Placeholder 3">
            <a:extLst>
              <a:ext uri="{FF2B5EF4-FFF2-40B4-BE49-F238E27FC236}">
                <a16:creationId xmlns:a16="http://schemas.microsoft.com/office/drawing/2014/main" id="{B4A7C28A-A269-423A-9A37-88B6D1499579}"/>
              </a:ext>
            </a:extLst>
          </p:cNvPr>
          <p:cNvSpPr>
            <a:spLocks noGrp="1"/>
          </p:cNvSpPr>
          <p:nvPr>
            <p:ph type="body" sz="half" idx="2"/>
          </p:nvPr>
        </p:nvSpPr>
        <p:spPr>
          <a:xfrm>
            <a:off x="252920" y="2407298"/>
            <a:ext cx="2947482" cy="3498980"/>
          </a:xfrm>
        </p:spPr>
        <p:txBody>
          <a:bodyPr vert="horz" lIns="91440" tIns="45720" rIns="91440" bIns="45720" rtlCol="0" anchor="t">
            <a:normAutofit/>
          </a:bodyPr>
          <a:lstStyle/>
          <a:p>
            <a:pPr marL="342900" indent="-342900">
              <a:lnSpc>
                <a:spcPct val="90000"/>
              </a:lnSpc>
              <a:buClr>
                <a:schemeClr val="bg1"/>
              </a:buClr>
              <a:buFont typeface="Arial" panose="020B0604020202020204" pitchFamily="34" charset="0"/>
              <a:buChar char="•"/>
            </a:pPr>
            <a:r>
              <a:rPr lang="en-US" sz="1600" dirty="0"/>
              <a:t>The concept of organized game trading is one that exists in an informal form </a:t>
            </a:r>
          </a:p>
          <a:p>
            <a:pPr marL="342900" indent="-342900">
              <a:lnSpc>
                <a:spcPct val="90000"/>
              </a:lnSpc>
              <a:buClr>
                <a:schemeClr val="bg1"/>
              </a:buClr>
              <a:buFont typeface="Arial" panose="020B0604020202020204" pitchFamily="34" charset="0"/>
              <a:buChar char="•"/>
            </a:pPr>
            <a:r>
              <a:rPr lang="en-US" sz="1600" dirty="0"/>
              <a:t>Transact Games offers the same service in a more organized manner</a:t>
            </a:r>
          </a:p>
          <a:p>
            <a:pPr indent="-182880">
              <a:lnSpc>
                <a:spcPct val="90000"/>
              </a:lnSpc>
              <a:buFont typeface="Wingdings 2" pitchFamily="18" charset="2"/>
              <a:buChar char=""/>
            </a:pPr>
            <a:endParaRPr lang="en-US" sz="1600" dirty="0"/>
          </a:p>
        </p:txBody>
      </p:sp>
      <p:sp>
        <p:nvSpPr>
          <p:cNvPr id="17" name="Rectangle 16">
            <a:extLst>
              <a:ext uri="{FF2B5EF4-FFF2-40B4-BE49-F238E27FC236}">
                <a16:creationId xmlns:a16="http://schemas.microsoft.com/office/drawing/2014/main" id="{289E943A-225D-44B1-B345-D7FDBA43C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66843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115F77-2FAE-4CA7-9A7F-10D5F2C8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CD4C046-A04C-46CC-AFA3-6B0621F62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BC512124-0D13-4ED9-80B7-52AE15B6B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drawing&#10;&#10;Description automatically generated">
            <a:extLst>
              <a:ext uri="{FF2B5EF4-FFF2-40B4-BE49-F238E27FC236}">
                <a16:creationId xmlns:a16="http://schemas.microsoft.com/office/drawing/2014/main" id="{4BA7B820-637D-4F88-984E-3E80E38D1F5B}"/>
              </a:ext>
            </a:extLst>
          </p:cNvPr>
          <p:cNvPicPr>
            <a:picLocks noChangeAspect="1"/>
          </p:cNvPicPr>
          <p:nvPr/>
        </p:nvPicPr>
        <p:blipFill rotWithShape="1">
          <a:blip r:embed="rId3">
            <a:alphaModFix amt="35000"/>
          </a:blip>
          <a:srcRect t="6729" b="9316"/>
          <a:stretch/>
        </p:blipFill>
        <p:spPr>
          <a:xfrm>
            <a:off x="20" y="10"/>
            <a:ext cx="12191980" cy="6857990"/>
          </a:xfrm>
          <a:prstGeom prst="rect">
            <a:avLst/>
          </a:prstGeom>
        </p:spPr>
      </p:pic>
      <p:sp>
        <p:nvSpPr>
          <p:cNvPr id="2" name="Title 1">
            <a:extLst>
              <a:ext uri="{FF2B5EF4-FFF2-40B4-BE49-F238E27FC236}">
                <a16:creationId xmlns:a16="http://schemas.microsoft.com/office/drawing/2014/main" id="{9BFCEC78-6E33-496E-8A48-671DF7F026CF}"/>
              </a:ext>
            </a:extLst>
          </p:cNvPr>
          <p:cNvSpPr>
            <a:spLocks noGrp="1"/>
          </p:cNvSpPr>
          <p:nvPr>
            <p:ph type="title"/>
          </p:nvPr>
        </p:nvSpPr>
        <p:spPr>
          <a:xfrm>
            <a:off x="1069848" y="1298448"/>
            <a:ext cx="7315200" cy="3255264"/>
          </a:xfrm>
        </p:spPr>
        <p:txBody>
          <a:bodyPr vert="horz" lIns="91440" tIns="45720" rIns="91440" bIns="45720" rtlCol="0" anchor="b">
            <a:normAutofit/>
          </a:bodyPr>
          <a:lstStyle/>
          <a:p>
            <a:r>
              <a:rPr lang="en-US" sz="5900" spc="-100" dirty="0">
                <a:solidFill>
                  <a:schemeClr val="tx1"/>
                </a:solidFill>
              </a:rPr>
              <a:t>Idea</a:t>
            </a:r>
          </a:p>
        </p:txBody>
      </p:sp>
      <p:sp>
        <p:nvSpPr>
          <p:cNvPr id="3" name="Content Placeholder 2">
            <a:extLst>
              <a:ext uri="{FF2B5EF4-FFF2-40B4-BE49-F238E27FC236}">
                <a16:creationId xmlns:a16="http://schemas.microsoft.com/office/drawing/2014/main" id="{8C058350-8024-4D1C-8F54-7B1886F1D49B}"/>
              </a:ext>
            </a:extLst>
          </p:cNvPr>
          <p:cNvSpPr>
            <a:spLocks noGrp="1"/>
          </p:cNvSpPr>
          <p:nvPr>
            <p:ph idx="1"/>
          </p:nvPr>
        </p:nvSpPr>
        <p:spPr>
          <a:xfrm>
            <a:off x="1100015" y="4670246"/>
            <a:ext cx="7315200" cy="914400"/>
          </a:xfrm>
        </p:spPr>
        <p:txBody>
          <a:bodyPr vert="horz" lIns="91440" tIns="45720" rIns="91440" bIns="45720" rtlCol="0" anchor="t">
            <a:normAutofit/>
          </a:bodyPr>
          <a:lstStyle/>
          <a:p>
            <a:pPr marL="0" indent="0">
              <a:buNone/>
            </a:pPr>
            <a:r>
              <a:rPr lang="en-US" sz="2200" dirty="0">
                <a:solidFill>
                  <a:schemeClr val="tx1"/>
                </a:solidFill>
              </a:rPr>
              <a:t>Allow users to trade video games online</a:t>
            </a:r>
          </a:p>
        </p:txBody>
      </p:sp>
    </p:spTree>
    <p:extLst>
      <p:ext uri="{BB962C8B-B14F-4D97-AF65-F5344CB8AC3E}">
        <p14:creationId xmlns:p14="http://schemas.microsoft.com/office/powerpoint/2010/main" val="408104257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3864-2318-4E21-A535-1BB053B1D838}"/>
              </a:ext>
            </a:extLst>
          </p:cNvPr>
          <p:cNvSpPr>
            <a:spLocks noGrp="1"/>
          </p:cNvSpPr>
          <p:nvPr>
            <p:ph type="title"/>
          </p:nvPr>
        </p:nvSpPr>
        <p:spPr/>
        <p:txBody>
          <a:bodyPr/>
          <a:lstStyle/>
          <a:p>
            <a:r>
              <a:rPr lang="en-US" dirty="0"/>
              <a:t>Supply and Demand</a:t>
            </a:r>
          </a:p>
        </p:txBody>
      </p:sp>
      <p:sp>
        <p:nvSpPr>
          <p:cNvPr id="3" name="Content Placeholder 2">
            <a:extLst>
              <a:ext uri="{FF2B5EF4-FFF2-40B4-BE49-F238E27FC236}">
                <a16:creationId xmlns:a16="http://schemas.microsoft.com/office/drawing/2014/main" id="{D44A701E-D1E6-45F7-913B-786A2F428C56}"/>
              </a:ext>
            </a:extLst>
          </p:cNvPr>
          <p:cNvSpPr>
            <a:spLocks noGrp="1"/>
          </p:cNvSpPr>
          <p:nvPr>
            <p:ph idx="1"/>
          </p:nvPr>
        </p:nvSpPr>
        <p:spPr/>
        <p:txBody>
          <a:bodyPr/>
          <a:lstStyle/>
          <a:p>
            <a:r>
              <a:rPr lang="en-US" dirty="0"/>
              <a:t>A Web Search reveals: </a:t>
            </a:r>
          </a:p>
          <a:p>
            <a:pPr lvl="1"/>
            <a:r>
              <a:rPr lang="en-US" dirty="0"/>
              <a:t>Only two similar services exist</a:t>
            </a:r>
          </a:p>
          <a:p>
            <a:pPr lvl="1"/>
            <a:r>
              <a:rPr lang="en-US" dirty="0"/>
              <a:t>There is demand for such a service</a:t>
            </a:r>
          </a:p>
          <a:p>
            <a:pPr lvl="2"/>
            <a:r>
              <a:rPr lang="en-US" dirty="0"/>
              <a:t>One of the services is user-driven</a:t>
            </a:r>
          </a:p>
        </p:txBody>
      </p:sp>
    </p:spTree>
    <p:extLst>
      <p:ext uri="{BB962C8B-B14F-4D97-AF65-F5344CB8AC3E}">
        <p14:creationId xmlns:p14="http://schemas.microsoft.com/office/powerpoint/2010/main" val="2200705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696A55C8-89F1-439D-863D-E208C0AC8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pic>
        <p:nvPicPr>
          <p:cNvPr id="5" name="Picture 4" descr="A picture containing sitting, covered, white, room&#10;&#10;Description automatically generated">
            <a:extLst>
              <a:ext uri="{FF2B5EF4-FFF2-40B4-BE49-F238E27FC236}">
                <a16:creationId xmlns:a16="http://schemas.microsoft.com/office/drawing/2014/main" id="{628FCECA-E3F3-4B0D-83E8-C046F0858A2E}"/>
              </a:ext>
            </a:extLst>
          </p:cNvPr>
          <p:cNvPicPr>
            <a:picLocks noChangeAspect="1"/>
          </p:cNvPicPr>
          <p:nvPr/>
        </p:nvPicPr>
        <p:blipFill rotWithShape="1">
          <a:blip r:embed="rId3"/>
          <a:srcRect t="8466" r="9092" b="18202"/>
          <a:stretch/>
        </p:blipFill>
        <p:spPr>
          <a:xfrm>
            <a:off x="20" y="1"/>
            <a:ext cx="12188932" cy="6858000"/>
          </a:xfrm>
          <a:prstGeom prst="rect">
            <a:avLst/>
          </a:prstGeom>
        </p:spPr>
      </p:pic>
      <p:sp>
        <p:nvSpPr>
          <p:cNvPr id="16" name="Rectangle 11">
            <a:extLst>
              <a:ext uri="{FF2B5EF4-FFF2-40B4-BE49-F238E27FC236}">
                <a16:creationId xmlns:a16="http://schemas.microsoft.com/office/drawing/2014/main" id="{E4A1FD7E-EAEC-40B9-B75B-432F9DA75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609599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F3A869C-770F-45F7-B932-03C2C9DB6949}"/>
              </a:ext>
            </a:extLst>
          </p:cNvPr>
          <p:cNvSpPr>
            <a:spLocks noGrp="1"/>
          </p:cNvSpPr>
          <p:nvPr>
            <p:ph type="title"/>
          </p:nvPr>
        </p:nvSpPr>
        <p:spPr>
          <a:xfrm>
            <a:off x="289248" y="1123837"/>
            <a:ext cx="5218209" cy="1255469"/>
          </a:xfrm>
        </p:spPr>
        <p:txBody>
          <a:bodyPr>
            <a:normAutofit/>
          </a:bodyPr>
          <a:lstStyle/>
          <a:p>
            <a:r>
              <a:rPr lang="en-US" dirty="0"/>
              <a:t>Business model</a:t>
            </a:r>
          </a:p>
        </p:txBody>
      </p:sp>
      <p:sp>
        <p:nvSpPr>
          <p:cNvPr id="3" name="Content Placeholder 2">
            <a:extLst>
              <a:ext uri="{FF2B5EF4-FFF2-40B4-BE49-F238E27FC236}">
                <a16:creationId xmlns:a16="http://schemas.microsoft.com/office/drawing/2014/main" id="{4AE9F642-E130-47C0-A77A-6A86D4735866}"/>
              </a:ext>
            </a:extLst>
          </p:cNvPr>
          <p:cNvSpPr>
            <a:spLocks noGrp="1"/>
          </p:cNvSpPr>
          <p:nvPr>
            <p:ph idx="1"/>
          </p:nvPr>
        </p:nvSpPr>
        <p:spPr>
          <a:xfrm>
            <a:off x="289248" y="2510395"/>
            <a:ext cx="5218209" cy="3274586"/>
          </a:xfrm>
        </p:spPr>
        <p:txBody>
          <a:bodyPr anchor="t">
            <a:normAutofit/>
          </a:bodyPr>
          <a:lstStyle/>
          <a:p>
            <a:pPr>
              <a:buClr>
                <a:schemeClr val="accent2"/>
              </a:buClr>
            </a:pPr>
            <a:r>
              <a:rPr lang="en-US" dirty="0">
                <a:solidFill>
                  <a:srgbClr val="FFFFFF"/>
                </a:solidFill>
              </a:rPr>
              <a:t>Subscription-based</a:t>
            </a:r>
          </a:p>
          <a:p>
            <a:pPr lvl="1">
              <a:buClr>
                <a:schemeClr val="accent2"/>
              </a:buClr>
            </a:pPr>
            <a:r>
              <a:rPr lang="en-US" dirty="0">
                <a:solidFill>
                  <a:srgbClr val="FFFFFF"/>
                </a:solidFill>
              </a:rPr>
              <a:t>Recurring payment</a:t>
            </a:r>
          </a:p>
          <a:p>
            <a:pPr lvl="1">
              <a:buClr>
                <a:schemeClr val="accent2"/>
              </a:buClr>
            </a:pPr>
            <a:r>
              <a:rPr lang="en-US" dirty="0">
                <a:solidFill>
                  <a:srgbClr val="FFFFFF"/>
                </a:solidFill>
              </a:rPr>
              <a:t>Users ship their games in before trades occur</a:t>
            </a:r>
          </a:p>
          <a:p>
            <a:pPr lvl="1">
              <a:buClr>
                <a:schemeClr val="accent2"/>
              </a:buClr>
            </a:pPr>
            <a:r>
              <a:rPr lang="en-US" dirty="0">
                <a:solidFill>
                  <a:srgbClr val="FFFFFF"/>
                </a:solidFill>
              </a:rPr>
              <a:t>Around $3-5 per month is the target price point</a:t>
            </a:r>
          </a:p>
        </p:txBody>
      </p:sp>
      <p:sp>
        <p:nvSpPr>
          <p:cNvPr id="14" name="Rectangle 13">
            <a:extLst>
              <a:ext uri="{FF2B5EF4-FFF2-40B4-BE49-F238E27FC236}">
                <a16:creationId xmlns:a16="http://schemas.microsoft.com/office/drawing/2014/main" id="{AC88629E-396B-4C99-B284-F30AABDF2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9843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83C1D-25C4-4E9F-B169-4FCC16539888}"/>
              </a:ext>
            </a:extLst>
          </p:cNvPr>
          <p:cNvSpPr>
            <a:spLocks noGrp="1"/>
          </p:cNvSpPr>
          <p:nvPr>
            <p:ph type="title"/>
          </p:nvPr>
        </p:nvSpPr>
        <p:spPr/>
        <p:txBody>
          <a:bodyPr/>
          <a:lstStyle/>
          <a:p>
            <a:r>
              <a:rPr lang="en-US" dirty="0"/>
              <a:t>Business Pros and Cons</a:t>
            </a:r>
          </a:p>
        </p:txBody>
      </p:sp>
      <p:sp>
        <p:nvSpPr>
          <p:cNvPr id="3" name="Text Placeholder 2">
            <a:extLst>
              <a:ext uri="{FF2B5EF4-FFF2-40B4-BE49-F238E27FC236}">
                <a16:creationId xmlns:a16="http://schemas.microsoft.com/office/drawing/2014/main" id="{0516D747-6E8D-41AF-9536-5A9FD78FEE48}"/>
              </a:ext>
            </a:extLst>
          </p:cNvPr>
          <p:cNvSpPr>
            <a:spLocks noGrp="1"/>
          </p:cNvSpPr>
          <p:nvPr>
            <p:ph type="body" idx="1"/>
          </p:nvPr>
        </p:nvSpPr>
        <p:spPr/>
        <p:txBody>
          <a:bodyPr/>
          <a:lstStyle/>
          <a:p>
            <a:r>
              <a:rPr lang="en-US" sz="3200" dirty="0"/>
              <a:t>Pros</a:t>
            </a:r>
            <a:endParaRPr lang="en-US" dirty="0"/>
          </a:p>
        </p:txBody>
      </p:sp>
      <p:sp>
        <p:nvSpPr>
          <p:cNvPr id="4" name="Content Placeholder 3">
            <a:extLst>
              <a:ext uri="{FF2B5EF4-FFF2-40B4-BE49-F238E27FC236}">
                <a16:creationId xmlns:a16="http://schemas.microsoft.com/office/drawing/2014/main" id="{037A4164-347A-4FD7-8200-48821D478421}"/>
              </a:ext>
            </a:extLst>
          </p:cNvPr>
          <p:cNvSpPr>
            <a:spLocks noGrp="1"/>
          </p:cNvSpPr>
          <p:nvPr>
            <p:ph sz="half" idx="2"/>
          </p:nvPr>
        </p:nvSpPr>
        <p:spPr/>
        <p:txBody>
          <a:bodyPr/>
          <a:lstStyle/>
          <a:p>
            <a:r>
              <a:rPr lang="en-US" dirty="0"/>
              <a:t>Allows people to trade old games </a:t>
            </a:r>
          </a:p>
          <a:p>
            <a:r>
              <a:rPr lang="en-US" dirty="0"/>
              <a:t>Less overhead cost to customers than game trade-ins</a:t>
            </a:r>
          </a:p>
        </p:txBody>
      </p:sp>
      <p:sp>
        <p:nvSpPr>
          <p:cNvPr id="5" name="Text Placeholder 4">
            <a:extLst>
              <a:ext uri="{FF2B5EF4-FFF2-40B4-BE49-F238E27FC236}">
                <a16:creationId xmlns:a16="http://schemas.microsoft.com/office/drawing/2014/main" id="{F6736066-A628-4970-8C3F-F91909E6787E}"/>
              </a:ext>
            </a:extLst>
          </p:cNvPr>
          <p:cNvSpPr>
            <a:spLocks noGrp="1"/>
          </p:cNvSpPr>
          <p:nvPr>
            <p:ph type="body" sz="quarter" idx="3"/>
          </p:nvPr>
        </p:nvSpPr>
        <p:spPr/>
        <p:txBody>
          <a:bodyPr/>
          <a:lstStyle/>
          <a:p>
            <a:r>
              <a:rPr lang="en-US" sz="3200" dirty="0"/>
              <a:t>Cons</a:t>
            </a:r>
            <a:endParaRPr lang="en-US" dirty="0"/>
          </a:p>
        </p:txBody>
      </p:sp>
      <p:sp>
        <p:nvSpPr>
          <p:cNvPr id="6" name="Content Placeholder 5">
            <a:extLst>
              <a:ext uri="{FF2B5EF4-FFF2-40B4-BE49-F238E27FC236}">
                <a16:creationId xmlns:a16="http://schemas.microsoft.com/office/drawing/2014/main" id="{243EC867-981D-43E2-8E3E-05B816BC1108}"/>
              </a:ext>
            </a:extLst>
          </p:cNvPr>
          <p:cNvSpPr>
            <a:spLocks noGrp="1"/>
          </p:cNvSpPr>
          <p:nvPr>
            <p:ph sz="quarter" idx="4"/>
          </p:nvPr>
        </p:nvSpPr>
        <p:spPr/>
        <p:txBody>
          <a:bodyPr/>
          <a:lstStyle/>
          <a:p>
            <a:r>
              <a:rPr lang="en-US" dirty="0"/>
              <a:t>Requires staff to check quality of games sent in</a:t>
            </a:r>
          </a:p>
          <a:p>
            <a:r>
              <a:rPr lang="en-US" dirty="0"/>
              <a:t>Requires facilities to keep an inventory of games </a:t>
            </a:r>
          </a:p>
          <a:p>
            <a:r>
              <a:rPr lang="en-US" dirty="0"/>
              <a:t>Potential for abuse</a:t>
            </a:r>
          </a:p>
          <a:p>
            <a:pPr lvl="1"/>
            <a:r>
              <a:rPr lang="en-US" dirty="0"/>
              <a:t>Using service to store games</a:t>
            </a:r>
          </a:p>
        </p:txBody>
      </p:sp>
    </p:spTree>
    <p:extLst>
      <p:ext uri="{BB962C8B-B14F-4D97-AF65-F5344CB8AC3E}">
        <p14:creationId xmlns:p14="http://schemas.microsoft.com/office/powerpoint/2010/main" val="2681580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5">
            <a:extLst>
              <a:ext uri="{FF2B5EF4-FFF2-40B4-BE49-F238E27FC236}">
                <a16:creationId xmlns:a16="http://schemas.microsoft.com/office/drawing/2014/main" id="{DADC4F84-175A-4AB1-916C-1E5796E1E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Content Placeholder 8" descr="A screenshot of a video game&#10;&#10;Description automatically generated">
            <a:extLst>
              <a:ext uri="{FF2B5EF4-FFF2-40B4-BE49-F238E27FC236}">
                <a16:creationId xmlns:a16="http://schemas.microsoft.com/office/drawing/2014/main" id="{10818006-FB7B-44E2-B0A0-E1A527C44BCF}"/>
              </a:ext>
            </a:extLst>
          </p:cNvPr>
          <p:cNvPicPr>
            <a:picLocks noChangeAspect="1"/>
          </p:cNvPicPr>
          <p:nvPr/>
        </p:nvPicPr>
        <p:blipFill rotWithShape="1">
          <a:blip r:embed="rId3">
            <a:alphaModFix amt="25000"/>
          </a:blip>
          <a:srcRect t="881"/>
          <a:stretch/>
        </p:blipFill>
        <p:spPr>
          <a:xfrm>
            <a:off x="20" y="10"/>
            <a:ext cx="12191980" cy="6857990"/>
          </a:xfrm>
          <a:prstGeom prst="rect">
            <a:avLst/>
          </a:prstGeom>
        </p:spPr>
      </p:pic>
      <p:sp>
        <p:nvSpPr>
          <p:cNvPr id="2" name="Title 1">
            <a:extLst>
              <a:ext uri="{FF2B5EF4-FFF2-40B4-BE49-F238E27FC236}">
                <a16:creationId xmlns:a16="http://schemas.microsoft.com/office/drawing/2014/main" id="{9CC9998E-23B5-4BE8-9765-AF4952AA1490}"/>
              </a:ext>
            </a:extLst>
          </p:cNvPr>
          <p:cNvSpPr>
            <a:spLocks noGrp="1"/>
          </p:cNvSpPr>
          <p:nvPr>
            <p:ph type="title"/>
          </p:nvPr>
        </p:nvSpPr>
        <p:spPr>
          <a:xfrm>
            <a:off x="252918" y="1123837"/>
            <a:ext cx="3051113" cy="4601183"/>
          </a:xfrm>
        </p:spPr>
        <p:txBody>
          <a:bodyPr>
            <a:normAutofit/>
          </a:bodyPr>
          <a:lstStyle/>
          <a:p>
            <a:r>
              <a:rPr lang="en-US" dirty="0">
                <a:solidFill>
                  <a:schemeClr val="tx1"/>
                </a:solidFill>
              </a:rPr>
              <a:t>What is in it for the user?</a:t>
            </a:r>
          </a:p>
        </p:txBody>
      </p:sp>
      <p:sp>
        <p:nvSpPr>
          <p:cNvPr id="13" name="Content Placeholder 12">
            <a:extLst>
              <a:ext uri="{FF2B5EF4-FFF2-40B4-BE49-F238E27FC236}">
                <a16:creationId xmlns:a16="http://schemas.microsoft.com/office/drawing/2014/main" id="{73731EAF-C06B-4B27-B164-E952075B715D}"/>
              </a:ext>
            </a:extLst>
          </p:cNvPr>
          <p:cNvSpPr>
            <a:spLocks noGrp="1"/>
          </p:cNvSpPr>
          <p:nvPr>
            <p:ph idx="1"/>
          </p:nvPr>
        </p:nvSpPr>
        <p:spPr>
          <a:xfrm>
            <a:off x="3869268" y="864108"/>
            <a:ext cx="7315200" cy="5120640"/>
          </a:xfrm>
        </p:spPr>
        <p:txBody>
          <a:bodyPr>
            <a:normAutofit/>
          </a:bodyPr>
          <a:lstStyle/>
          <a:p>
            <a:r>
              <a:rPr lang="en-US" dirty="0">
                <a:solidFill>
                  <a:schemeClr val="tx1"/>
                </a:solidFill>
              </a:rPr>
              <a:t>An easy-to-use service available through a web browser</a:t>
            </a:r>
          </a:p>
          <a:p>
            <a:pPr lvl="1"/>
            <a:r>
              <a:rPr lang="en-US" dirty="0">
                <a:solidFill>
                  <a:schemeClr val="tx1"/>
                </a:solidFill>
              </a:rPr>
              <a:t>Use on a smartphone or a PC</a:t>
            </a:r>
          </a:p>
        </p:txBody>
      </p:sp>
    </p:spTree>
    <p:extLst>
      <p:ext uri="{BB962C8B-B14F-4D97-AF65-F5344CB8AC3E}">
        <p14:creationId xmlns:p14="http://schemas.microsoft.com/office/powerpoint/2010/main" val="186284521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6CC00-B1EC-4EA3-BEAE-F397752C44D8}"/>
              </a:ext>
            </a:extLst>
          </p:cNvPr>
          <p:cNvSpPr>
            <a:spLocks noGrp="1"/>
          </p:cNvSpPr>
          <p:nvPr>
            <p:ph type="ctrTitle"/>
          </p:nvPr>
        </p:nvSpPr>
        <p:spPr/>
        <p:txBody>
          <a:bodyPr/>
          <a:lstStyle/>
          <a:p>
            <a:r>
              <a:rPr lang="en-US" dirty="0"/>
              <a:t>Here is what users can expect from Transact Games.</a:t>
            </a:r>
          </a:p>
        </p:txBody>
      </p:sp>
      <p:sp>
        <p:nvSpPr>
          <p:cNvPr id="3" name="Subtitle 2">
            <a:extLst>
              <a:ext uri="{FF2B5EF4-FFF2-40B4-BE49-F238E27FC236}">
                <a16:creationId xmlns:a16="http://schemas.microsoft.com/office/drawing/2014/main" id="{F0B9C9E8-883E-4998-9CD1-7F8A2B7D88F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31611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video game&#10;&#10;Description automatically generated">
            <a:extLst>
              <a:ext uri="{FF2B5EF4-FFF2-40B4-BE49-F238E27FC236}">
                <a16:creationId xmlns:a16="http://schemas.microsoft.com/office/drawing/2014/main" id="{35EAE7CC-1CCA-4B86-99D7-8323BA81ED22}"/>
              </a:ext>
            </a:extLst>
          </p:cNvPr>
          <p:cNvPicPr>
            <a:picLocks noChangeAspect="1"/>
          </p:cNvPicPr>
          <p:nvPr/>
        </p:nvPicPr>
        <p:blipFill>
          <a:blip r:embed="rId2"/>
          <a:stretch>
            <a:fillRect/>
          </a:stretch>
        </p:blipFill>
        <p:spPr>
          <a:xfrm>
            <a:off x="0" y="0"/>
            <a:ext cx="12192000" cy="6910062"/>
          </a:xfrm>
          <a:prstGeom prst="rect">
            <a:avLst/>
          </a:prstGeom>
        </p:spPr>
      </p:pic>
    </p:spTree>
    <p:extLst>
      <p:ext uri="{BB962C8B-B14F-4D97-AF65-F5344CB8AC3E}">
        <p14:creationId xmlns:p14="http://schemas.microsoft.com/office/powerpoint/2010/main" val="3343090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video game&#10;&#10;Description automatically generated">
            <a:extLst>
              <a:ext uri="{FF2B5EF4-FFF2-40B4-BE49-F238E27FC236}">
                <a16:creationId xmlns:a16="http://schemas.microsoft.com/office/drawing/2014/main" id="{D9595922-00A4-4835-9D42-E56507253027}"/>
              </a:ext>
            </a:extLst>
          </p:cNvPr>
          <p:cNvPicPr>
            <a:picLocks noChangeAspect="1"/>
          </p:cNvPicPr>
          <p:nvPr/>
        </p:nvPicPr>
        <p:blipFill>
          <a:blip r:embed="rId2"/>
          <a:stretch>
            <a:fillRect/>
          </a:stretch>
        </p:blipFill>
        <p:spPr>
          <a:xfrm>
            <a:off x="0" y="0"/>
            <a:ext cx="12192000" cy="6910062"/>
          </a:xfrm>
          <a:prstGeom prst="rect">
            <a:avLst/>
          </a:prstGeom>
        </p:spPr>
      </p:pic>
    </p:spTree>
    <p:extLst>
      <p:ext uri="{BB962C8B-B14F-4D97-AF65-F5344CB8AC3E}">
        <p14:creationId xmlns:p14="http://schemas.microsoft.com/office/powerpoint/2010/main" val="263001420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669</Words>
  <Application>Microsoft Office PowerPoint</Application>
  <PresentationFormat>Widescreen</PresentationFormat>
  <Paragraphs>45</Paragraphs>
  <Slides>13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Corbel</vt:lpstr>
      <vt:lpstr>Wingdings 2</vt:lpstr>
      <vt:lpstr>Frame</vt:lpstr>
      <vt:lpstr>Transact Games Proposal</vt:lpstr>
      <vt:lpstr>Idea</vt:lpstr>
      <vt:lpstr>Supply and Demand</vt:lpstr>
      <vt:lpstr>Business model</vt:lpstr>
      <vt:lpstr>Business Pros and Cons</vt:lpstr>
      <vt:lpstr>What is in it for the user?</vt:lpstr>
      <vt:lpstr>Here is what users can expect from Transact Games.</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Trading Games Game Proposal</dc:title>
  <dc:creator>Nullmeier, Tyler J</dc:creator>
  <cp:lastModifiedBy>Nullmeier, Tyler J</cp:lastModifiedBy>
  <cp:revision>17</cp:revision>
  <dcterms:created xsi:type="dcterms:W3CDTF">2020-04-01T15:51:32Z</dcterms:created>
  <dcterms:modified xsi:type="dcterms:W3CDTF">2020-04-19T16:58:03Z</dcterms:modified>
</cp:coreProperties>
</file>