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E569-F073-48D4-2596-27E15E3F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3E176-920E-FF4A-1671-747144C05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58B8-D8A2-3424-E60D-57023D31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84D5-777F-5EA3-968A-CC4BA534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1DEA-FD25-11A0-7D16-677266D9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D6F8-57CD-735A-6048-B4CDAD4C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83D90-FB44-CD0A-70C9-CBF3B7CA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C620-85A0-DEA5-6AA6-BB57E204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B6A8-238C-F9AF-51FB-5ADA5B9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AB7E-DC59-94AB-51D2-D9E9A987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11DE5-F5FA-9F5A-1B7E-2B23641FA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01971-0B7C-51E5-4671-100AF9157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0445-4181-19F5-2560-36A74A33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DBC8-6C90-187A-62A0-1591ACE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8C34-512D-E689-04EE-81299188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DFF7-6818-7FFC-A7A8-FF33043F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3BCE-03CD-4655-F89B-0F32DA00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A0E1-0DDA-5C6D-BCF6-F3BA4825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7287-E2D3-BD94-53D1-8FC75923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A76B-1DF7-5B2A-B426-BFBD64AA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1FE2-A7AB-2C48-6264-E518FECB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312F-3DCC-1403-FB25-00DBC053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7B23-9411-D015-951E-9B18BD36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CCEE-124E-DA58-90C6-B10113C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1E64-8DA6-1BD5-99D5-F634CF42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8C34-E544-BF79-7548-830AF50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C807-28E4-611E-B1C9-D51070CA2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A2D4-4C26-2E57-EE7A-1D7FF46AF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3B1C1-7C00-DBFF-0279-A3AA6FF9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2254E-059B-0086-48E7-301FE55D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E25D-15FF-D334-99A3-C2E406DA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7F81-0B02-BA5B-16C8-553F649C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D34A-C405-E4C1-C233-78525743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CD527-542A-4BE5-93FC-5A41CF12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25234-2C09-D5E7-3439-1B5C520F5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30DDD-4F93-7B6B-5626-20D25C53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814BD-0A1D-344A-7B02-E16C535A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AFD6B-7BA6-C7F3-8D45-78BF787C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98F8C-FD5D-9FE8-B2F1-54F1CD0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7490-62E5-EE11-1FA3-83E5E06E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F740D-D9FB-0C9A-F88D-44509E7E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11330-DE72-A302-3084-CFA63432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D6EFC-DEB7-B8A6-4CF0-ABF08AA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62897-8B4F-8F19-C8AA-C417CF0A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62B43-6E23-C688-1053-B547C429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6B105-52D8-B7C7-B6F6-5E5F217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FDE2-5558-9143-BE5F-2268483D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55B9-1B01-6FC9-4040-DA1701AD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5E19-9981-CE7E-CF54-B585C1C7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27036-BF70-8341-B729-E481AC09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6386-86BE-283C-EB32-D29C443F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3511-A753-B499-6C03-1F195687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717D-BB49-3B0B-D061-DC0B03E8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248-0528-118D-21EA-6A207954F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5AFC-1389-2BEC-E442-DDF1B57B3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0991B-FDDA-0D4F-EE57-01F0FE73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04F0B-BC2E-F0BC-DDCF-8B4694A2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6D8FE-998B-ECFF-5BB0-1C1C0FE2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21E3A-CAB8-85DE-08CB-28F64BAC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F5E8C-B3ED-DDB9-D67E-92A4D69D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D591-8EC5-809F-79E9-71A9F0947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2E49-2A99-453A-9B0A-4EA20086D24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EF6B-5CD1-4635-A8CA-1DAAA2672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E403-FBEB-58F1-0CFC-97415A43A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1E1A-8F99-4BBD-9E58-71501AA1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BA0C1-B918-8668-AB4D-EC6A1BB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A/B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42A7-13EF-285D-AD4F-EFD3B2A8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Tyler Barrow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Product &amp; Engineering Team,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GloBox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EE45C-8327-C110-DB3C-9DED361B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47505"/>
            <a:ext cx="1514475" cy="54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C73-585C-4E8B-30AA-C96CB2C4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Project Context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C18A-6EF9-C2FE-9B68-678C18F4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endParaRPr lang="en-US" sz="170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0CAE8-8275-C46D-9399-F7AFB1884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47505"/>
            <a:ext cx="1514475" cy="5467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546560-7643-90EB-F270-1FF9A8DE0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36798"/>
              </p:ext>
            </p:extLst>
          </p:nvPr>
        </p:nvGraphicFramePr>
        <p:xfrm>
          <a:off x="5656218" y="1134566"/>
          <a:ext cx="5542388" cy="46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4">
                  <a:extLst>
                    <a:ext uri="{9D8B030D-6E8A-4147-A177-3AD203B41FA5}">
                      <a16:colId xmlns:a16="http://schemas.microsoft.com/office/drawing/2014/main" val="2771374918"/>
                    </a:ext>
                  </a:extLst>
                </a:gridCol>
                <a:gridCol w="2771194">
                  <a:extLst>
                    <a:ext uri="{9D8B030D-6E8A-4147-A177-3AD203B41FA5}">
                      <a16:colId xmlns:a16="http://schemas.microsoft.com/office/drawing/2014/main" val="795291161"/>
                    </a:ext>
                  </a:extLst>
                </a:gridCol>
              </a:tblGrid>
              <a:tr h="92578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Duration of test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Jan. 25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to Feb. 6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149288"/>
                  </a:ext>
                </a:extLst>
              </a:tr>
              <a:tr h="925784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a/b test results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34515"/>
                  </a:ext>
                </a:extLst>
              </a:tr>
              <a:tr h="925784">
                <a:tc>
                  <a:txBody>
                    <a:bodyPr/>
                    <a:lstStyle/>
                    <a:p>
                      <a:r>
                        <a:rPr lang="en-US" dirty="0"/>
                        <a:t>Primary Hypothesis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42351"/>
                  </a:ext>
                </a:extLst>
              </a:tr>
              <a:tr h="925784">
                <a:tc>
                  <a:txBody>
                    <a:bodyPr/>
                    <a:lstStyle/>
                    <a:p>
                      <a:r>
                        <a:rPr lang="en-US" dirty="0"/>
                        <a:t>Data Collection and Storage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Gathered separately to database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42331"/>
                  </a:ext>
                </a:extLst>
              </a:tr>
              <a:tr h="925784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48,943, </a:t>
                      </a:r>
                    </a:p>
                    <a:p>
                      <a:r>
                        <a:rPr lang="en-US" dirty="0"/>
                        <a:t>A: 24,343, </a:t>
                      </a:r>
                    </a:p>
                    <a:p>
                      <a:r>
                        <a:rPr lang="en-US" dirty="0"/>
                        <a:t>B: 24,600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9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5F3D7-749C-FD48-1230-01F3236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Determining the Validity of Data Utilized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B9BD7-DB47-FCE2-5299-B232B7BD7523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Novelty Effect was not a factor.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Evenly distributed female and male users.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Power analysis was not significant enough to invalidate a/b test.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bar&#10;&#10;Description automatically generated">
            <a:extLst>
              <a:ext uri="{FF2B5EF4-FFF2-40B4-BE49-F238E27FC236}">
                <a16:creationId xmlns:a16="http://schemas.microsoft.com/office/drawing/2014/main" id="{CB4BCFDB-9854-EC1D-8A51-489040A1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979965"/>
            <a:ext cx="4397433" cy="1722610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07B78890-DFB5-A0B6-CE28-6EB07FF0C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4044202"/>
            <a:ext cx="4395569" cy="1846139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3811E-AA16-F46C-01E0-0C2FBC7F5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47505"/>
            <a:ext cx="1514475" cy="54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8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ECA74-6A7E-126B-5555-E0B0FD4E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A/B Testing Results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16AE8-4CA0-7CCE-6E0E-A0900EB975FC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Average spent per user is statistically insignificant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Conversion rate is statistically significant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Practical statistics shows us a more so significant difference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2DCCD3-B3FB-CFC2-F9F6-C03BCD1D1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1324572"/>
            <a:ext cx="4397433" cy="1033396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8F902-ABAA-68B3-7C4D-BF2953E3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4445298"/>
            <a:ext cx="4395569" cy="104394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443A3-8E6D-F6F4-9C0B-3609E235E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16046"/>
            <a:ext cx="1514475" cy="54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54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D421-1C9D-BE2B-4728-02A009E4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Gender’s Effect on A/B Testing Results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941BF-9B47-4BF8-AFE2-53DDB2A06444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Females are our highest revenue and conversion demographic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test did not affect this demographic in the same way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need to focus on improving this metric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Female versus Male conversion rates and average spent per user is a significant difference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Comparison of Female and Male is due to Other and N/A not having a large enough sample size.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B8E791EB-8339-76AA-EB28-27006836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1192649"/>
            <a:ext cx="4397433" cy="1297242"/>
          </a:xfrm>
          <a:prstGeom prst="rect">
            <a:avLst/>
          </a:prstGeom>
          <a:noFill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D8DE6F96-EB15-11F2-F113-622A63D4F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4318926"/>
            <a:ext cx="4395569" cy="1296692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B9EAD-E5BD-2D46-46BD-CDAB2D464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59159"/>
            <a:ext cx="1514475" cy="54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27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B738F-0F3F-5B69-4C93-5C64DCCD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3700"/>
              <a:t>Recommendations and Next Steps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8548-C6FF-6A27-8E6E-E1B6C85E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Female demographic is where majority of our revenue comes from.</a:t>
            </a:r>
          </a:p>
          <a:p>
            <a:r>
              <a:rPr lang="en-US" sz="2200" dirty="0"/>
              <a:t>I recommend next steps to be:</a:t>
            </a:r>
          </a:p>
          <a:p>
            <a:pPr lvl="1"/>
            <a:r>
              <a:rPr lang="en-US" sz="1800" dirty="0"/>
              <a:t>Marketing team to create new advertisement that resonates with our female clientele.</a:t>
            </a:r>
          </a:p>
          <a:p>
            <a:pPr lvl="1"/>
            <a:r>
              <a:rPr lang="en-US" sz="1800" dirty="0"/>
              <a:t>Utilize new marketing to hold another A/B test</a:t>
            </a:r>
          </a:p>
          <a:p>
            <a:pPr lvl="1"/>
            <a:r>
              <a:rPr lang="en-US" sz="1800" dirty="0"/>
              <a:t>Expenditure for this would be inexpensive due to already having technology in place</a:t>
            </a:r>
          </a:p>
          <a:p>
            <a:pPr lvl="1"/>
            <a:r>
              <a:rPr lang="en-US" sz="1800" dirty="0"/>
              <a:t>Compare new A/B test to the old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1F98A-5DD6-EC0E-D758-4F72A9B3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59159"/>
            <a:ext cx="1514475" cy="54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5" descr="Woman with solid fill">
            <a:extLst>
              <a:ext uri="{FF2B5EF4-FFF2-40B4-BE49-F238E27FC236}">
                <a16:creationId xmlns:a16="http://schemas.microsoft.com/office/drawing/2014/main" id="{E8DB6F47-1E65-5F83-C505-AF22C731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47" y="3207866"/>
            <a:ext cx="2153504" cy="2153504"/>
          </a:xfrm>
          <a:prstGeom prst="rect">
            <a:avLst/>
          </a:prstGeom>
        </p:spPr>
      </p:pic>
      <p:pic>
        <p:nvPicPr>
          <p:cNvPr id="8" name="Graphic 7" descr="Dollar with solid fill">
            <a:extLst>
              <a:ext uri="{FF2B5EF4-FFF2-40B4-BE49-F238E27FC236}">
                <a16:creationId xmlns:a16="http://schemas.microsoft.com/office/drawing/2014/main" id="{2AF3718F-3778-B6C2-B509-0580FE535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9129" y="3601116"/>
            <a:ext cx="1628260" cy="1628260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374310DA-0C50-8FF2-9CDF-11DE6C346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4468" y="38764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3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992</TotalTime>
  <Words>254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A/B Test Results</vt:lpstr>
      <vt:lpstr>Project Context</vt:lpstr>
      <vt:lpstr>Determining the Validity of Data Utilized</vt:lpstr>
      <vt:lpstr>A/B Testing Results</vt:lpstr>
      <vt:lpstr>Gender’s Effect on A/B Testing Results</vt:lpstr>
      <vt:lpstr>Recommendations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Barrow</dc:creator>
  <cp:lastModifiedBy>Tyler Barrow</cp:lastModifiedBy>
  <cp:revision>4</cp:revision>
  <dcterms:created xsi:type="dcterms:W3CDTF">2023-07-06T16:34:30Z</dcterms:created>
  <dcterms:modified xsi:type="dcterms:W3CDTF">2023-07-09T03:41:45Z</dcterms:modified>
</cp:coreProperties>
</file>