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21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6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aseball-reference.com/allstar/2021-allstar-game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verhead view of used baseballs">
            <a:extLst>
              <a:ext uri="{FF2B5EF4-FFF2-40B4-BE49-F238E27FC236}">
                <a16:creationId xmlns:a16="http://schemas.microsoft.com/office/drawing/2014/main" id="{77B73627-039F-F901-7B07-BFFA7DD9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9" r="207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A568-A06F-6FB9-4405-C23478D1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Analysis of Major League Baseball Performance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BB37-21BA-3F89-9A1A-9670593A0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Tyler Mazzagatte, Sports Analytics Student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2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A1B3F-1935-5A38-F952-1AEFC3CB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72704"/>
            <a:ext cx="4023360" cy="1464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Mike Trout’s Mysteries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Google Shape;285;p14">
            <a:extLst>
              <a:ext uri="{FF2B5EF4-FFF2-40B4-BE49-F238E27FC236}">
                <a16:creationId xmlns:a16="http://schemas.microsoft.com/office/drawing/2014/main" id="{5AFCCB3B-7C07-E88D-0850-7702B2203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57444"/>
              </p:ext>
            </p:extLst>
          </p:nvPr>
        </p:nvGraphicFramePr>
        <p:xfrm>
          <a:off x="4864608" y="784882"/>
          <a:ext cx="6846363" cy="513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2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Year</a:t>
                      </a:r>
                      <a:endParaRPr sz="2800" b="1"/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Age</a:t>
                      </a:r>
                      <a:endParaRPr sz="2800" b="1"/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Awards</a:t>
                      </a:r>
                      <a:endParaRPr sz="2800" b="1"/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2016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24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3344DD"/>
                          </a:solidFill>
                          <a:sym typeface="Verdana"/>
                        </a:rPr>
                        <a:t>AS,MVP-1,SS</a:t>
                      </a:r>
                      <a:endParaRPr sz="2800">
                        <a:solidFill>
                          <a:srgbClr val="3344D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2017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25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3344DD"/>
                          </a:solidFill>
                          <a:sym typeface="Verdana"/>
                        </a:rPr>
                        <a:t>AS,MVP-4</a:t>
                      </a:r>
                      <a:endParaRPr sz="2800">
                        <a:solidFill>
                          <a:srgbClr val="3344D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2018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26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3344DD"/>
                          </a:solidFill>
                          <a:sym typeface="Verdana"/>
                        </a:rPr>
                        <a:t>AS,MVP-2,SS</a:t>
                      </a:r>
                      <a:endParaRPr sz="2800">
                        <a:solidFill>
                          <a:srgbClr val="3344D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2019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27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3344DD"/>
                          </a:solidFill>
                          <a:sym typeface="Verdana"/>
                        </a:rPr>
                        <a:t>AS,MVP-1,SS</a:t>
                      </a:r>
                      <a:endParaRPr sz="2800">
                        <a:solidFill>
                          <a:srgbClr val="3344D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2020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28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3344DD"/>
                          </a:solidFill>
                          <a:sym typeface="Verdana"/>
                        </a:rPr>
                        <a:t>MVP-5,SS</a:t>
                      </a:r>
                      <a:endParaRPr sz="2800">
                        <a:solidFill>
                          <a:srgbClr val="3344D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2021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29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u="sng">
                          <a:solidFill>
                            <a:schemeClr val="hlink"/>
                          </a:solidFill>
                          <a:sym typeface="Verdana"/>
                          <a:hlinkClick r:id="rId2"/>
                        </a:rPr>
                        <a:t>AS</a:t>
                      </a:r>
                      <a:endParaRPr sz="2800" u="sng">
                        <a:solidFill>
                          <a:schemeClr val="hlink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2022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Verdana"/>
                        </a:rPr>
                        <a:t>30</a:t>
                      </a:r>
                      <a:endParaRPr sz="2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3344DD"/>
                          </a:solidFill>
                          <a:sym typeface="Verdana"/>
                        </a:rPr>
                        <a:t>AS,MVP-8,SS</a:t>
                      </a:r>
                      <a:endParaRPr sz="2800">
                        <a:solidFill>
                          <a:srgbClr val="3344D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8820" marR="78820" marT="52547" marB="52547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Google Shape;284;p14">
            <a:extLst>
              <a:ext uri="{FF2B5EF4-FFF2-40B4-BE49-F238E27FC236}">
                <a16:creationId xmlns:a16="http://schemas.microsoft.com/office/drawing/2014/main" id="{BC04924F-0366-8D4E-751D-131A596532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2" y="2586753"/>
            <a:ext cx="4023360" cy="3298543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3502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292;p15">
            <a:extLst>
              <a:ext uri="{FF2B5EF4-FFF2-40B4-BE49-F238E27FC236}">
                <a16:creationId xmlns:a16="http://schemas.microsoft.com/office/drawing/2014/main" id="{18C4FB3A-FA84-3B55-13D0-7DD98A98677A}"/>
              </a:ext>
            </a:extLst>
          </p:cNvPr>
          <p:cNvPicPr preferRelativeResize="0"/>
          <p:nvPr/>
        </p:nvPicPr>
        <p:blipFill rotWithShape="1">
          <a:blip r:embed="rId2"/>
          <a:srcRect r="6249" b="1"/>
          <a:stretch/>
        </p:blipFill>
        <p:spPr>
          <a:xfrm>
            <a:off x="409577" y="633619"/>
            <a:ext cx="5834062" cy="5038519"/>
          </a:xfrm>
          <a:prstGeom prst="rect">
            <a:avLst/>
          </a:prstGeom>
          <a:noFill/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000C7-7C22-EC33-D132-588A47E2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Performance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D1EE-E6AD-8135-4D3F-E5B1EA48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359152"/>
            <a:ext cx="3404594" cy="3429000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Balls in Play: Outs, Singles, Productive Outs, Doubles, Triples, and Home Runs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Variables: events, launch-angle, zone, release-speed, launch-speed, hit-distance, pitch-type, inning, outs-when-up, balls, and strikes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8986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7136-DBC5-C6FB-7F81-8FC306B4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Launch Angle vs. Hit Distance</a:t>
            </a: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baseball player swinging a bat&#10;&#10;Description automatically generated with medium confidence">
            <a:extLst>
              <a:ext uri="{FF2B5EF4-FFF2-40B4-BE49-F238E27FC236}">
                <a16:creationId xmlns:a16="http://schemas.microsoft.com/office/drawing/2014/main" id="{75424DD4-6724-CA86-1D33-85C68444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2713698"/>
            <a:ext cx="5140661" cy="32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298;p16" descr="Chart, scatter chart&#10;&#10;Description automatically generated">
            <a:extLst>
              <a:ext uri="{FF2B5EF4-FFF2-40B4-BE49-F238E27FC236}">
                <a16:creationId xmlns:a16="http://schemas.microsoft.com/office/drawing/2014/main" id="{CB1F57FB-BF42-7FD5-483B-CA6C67CB5A6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7602" y="2399494"/>
            <a:ext cx="5071736" cy="3879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574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4C499-8340-2CAA-4F5C-9F539A65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Zone vs. Hit Distance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304;p17">
            <a:extLst>
              <a:ext uri="{FF2B5EF4-FFF2-40B4-BE49-F238E27FC236}">
                <a16:creationId xmlns:a16="http://schemas.microsoft.com/office/drawing/2014/main" id="{C20D7C12-D58E-0FBA-62FB-C3C9E3FC23E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72661" y="2399493"/>
            <a:ext cx="5071737" cy="3879879"/>
          </a:xfrm>
          <a:prstGeom prst="rect">
            <a:avLst/>
          </a:prstGeom>
          <a:noFill/>
        </p:spPr>
      </p:pic>
      <p:pic>
        <p:nvPicPr>
          <p:cNvPr id="5" name="Google Shape;305;p17">
            <a:extLst>
              <a:ext uri="{FF2B5EF4-FFF2-40B4-BE49-F238E27FC236}">
                <a16:creationId xmlns:a16="http://schemas.microsoft.com/office/drawing/2014/main" id="{665F3680-8DF7-2E25-38D2-E2EA882986F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69282" y="2399494"/>
            <a:ext cx="3828375" cy="3879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90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B364F-BEF6-E9EF-1378-9CC25A74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Multiple Linear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Google Shape;311;p18">
            <a:extLst>
              <a:ext uri="{FF2B5EF4-FFF2-40B4-BE49-F238E27FC236}">
                <a16:creationId xmlns:a16="http://schemas.microsoft.com/office/drawing/2014/main" id="{71C0B713-4476-A3C7-73BE-C3E6FAA22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389188"/>
              </p:ext>
            </p:extLst>
          </p:nvPr>
        </p:nvGraphicFramePr>
        <p:xfrm>
          <a:off x="770846" y="625683"/>
          <a:ext cx="6145921" cy="545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sz="1900" b="1">
                        <a:solidFill>
                          <a:srgbClr val="FFFFFF"/>
                        </a:solidFill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sz="1900" b="1">
                        <a:solidFill>
                          <a:srgbClr val="FFFFFF"/>
                        </a:solidFill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</a:rPr>
                        <a:t>Std. Error</a:t>
                      </a:r>
                      <a:endParaRPr sz="1900" b="1">
                        <a:solidFill>
                          <a:srgbClr val="FFFFFF"/>
                        </a:solidFill>
                      </a:endParaRPr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(Intercept)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-0.31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0.565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launch_angle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highlight>
                            <a:srgbClr val="FFFF00"/>
                          </a:highlight>
                        </a:rPr>
                        <a:t>-0.02***</a:t>
                      </a:r>
                      <a:endParaRPr sz="1900" dirty="0">
                        <a:highlight>
                          <a:srgbClr val="FFFF00"/>
                        </a:highlight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0.001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zone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highlight>
                            <a:srgbClr val="FFFF00"/>
                          </a:highlight>
                        </a:rPr>
                        <a:t>-0.03***</a:t>
                      </a:r>
                      <a:endParaRPr sz="1900" dirty="0">
                        <a:highlight>
                          <a:srgbClr val="FFFF00"/>
                        </a:highlight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0.007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release_speed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-0.01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0.006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launch_speed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highlight>
                            <a:srgbClr val="FFFF00"/>
                          </a:highlight>
                        </a:rPr>
                        <a:t>0.01***</a:t>
                      </a:r>
                      <a:endParaRPr sz="1900" dirty="0">
                        <a:highlight>
                          <a:srgbClr val="FFFF00"/>
                        </a:highlight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0.002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hit_distance_sc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highlight>
                            <a:srgbClr val="FFFF00"/>
                          </a:highlight>
                        </a:rPr>
                        <a:t>0.01***</a:t>
                      </a:r>
                      <a:endParaRPr sz="1900" dirty="0">
                        <a:highlight>
                          <a:srgbClr val="FFFF00"/>
                        </a:highlight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0.000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outs_when_up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0.02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0.031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inning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-0.00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0.009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pitch_type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highlight>
                            <a:srgbClr val="FFFF00"/>
                          </a:highlight>
                        </a:rPr>
                        <a:t>0.07*</a:t>
                      </a:r>
                      <a:endParaRPr sz="1900" dirty="0">
                        <a:highlight>
                          <a:srgbClr val="FFFF00"/>
                        </a:highlight>
                      </a:endParaRPr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0.030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balls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0.01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0.026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strikes</a:t>
                      </a:r>
                      <a:endParaRPr sz="190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-0.06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/>
                        <a:t>0.035</a:t>
                      </a:r>
                      <a:endParaRPr sz="1900" dirty="0"/>
                    </a:p>
                  </a:txBody>
                  <a:tcPr marL="10338" marR="10338" marT="10338" marB="99224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1848-F629-0029-FF11-BED0563DBA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Simple Linear Regression</a:t>
            </a:r>
          </a:p>
        </p:txBody>
      </p:sp>
      <p:graphicFrame>
        <p:nvGraphicFramePr>
          <p:cNvPr id="9" name="Google Shape;317;p19">
            <a:extLst>
              <a:ext uri="{FF2B5EF4-FFF2-40B4-BE49-F238E27FC236}">
                <a16:creationId xmlns:a16="http://schemas.microsoft.com/office/drawing/2014/main" id="{BB5F28B0-E522-AD72-71DD-34CFD00E1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753972"/>
              </p:ext>
            </p:extLst>
          </p:nvPr>
        </p:nvGraphicFramePr>
        <p:xfrm>
          <a:off x="1321644" y="1912462"/>
          <a:ext cx="4142973" cy="12696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1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Std. Error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2.52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0.448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release_speed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FFFF00"/>
                          </a:highlight>
                        </a:rPr>
                        <a:t>-0.02***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0.005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318;p19">
            <a:extLst>
              <a:ext uri="{FF2B5EF4-FFF2-40B4-BE49-F238E27FC236}">
                <a16:creationId xmlns:a16="http://schemas.microsoft.com/office/drawing/2014/main" id="{50D210F9-1965-4DF9-04B8-43905A7AA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66543"/>
              </p:ext>
            </p:extLst>
          </p:nvPr>
        </p:nvGraphicFramePr>
        <p:xfrm>
          <a:off x="6096000" y="1898528"/>
          <a:ext cx="4136404" cy="12835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9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Std. Error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7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0.85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0.046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outs_when_up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-0.01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0.036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319;p19">
            <a:extLst>
              <a:ext uri="{FF2B5EF4-FFF2-40B4-BE49-F238E27FC236}">
                <a16:creationId xmlns:a16="http://schemas.microsoft.com/office/drawing/2014/main" id="{37A0A90E-53F7-6BE4-582A-69A536A2D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165351"/>
              </p:ext>
            </p:extLst>
          </p:nvPr>
        </p:nvGraphicFramePr>
        <p:xfrm>
          <a:off x="1312561" y="3582200"/>
          <a:ext cx="4156200" cy="1163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Std. Error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0.83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0.055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innings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0.00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0.011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321;p19">
            <a:extLst>
              <a:ext uri="{FF2B5EF4-FFF2-40B4-BE49-F238E27FC236}">
                <a16:creationId xmlns:a16="http://schemas.microsoft.com/office/drawing/2014/main" id="{78F15D5D-AF3F-55CD-0F3E-F30739E4A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350839"/>
              </p:ext>
            </p:extLst>
          </p:nvPr>
        </p:nvGraphicFramePr>
        <p:xfrm>
          <a:off x="6096000" y="3582200"/>
          <a:ext cx="4124809" cy="1163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Std. Error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0.90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0.050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strikes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-0.06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0.036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oogle Shape;320;p19">
            <a:extLst>
              <a:ext uri="{FF2B5EF4-FFF2-40B4-BE49-F238E27FC236}">
                <a16:creationId xmlns:a16="http://schemas.microsoft.com/office/drawing/2014/main" id="{9ABC3029-560A-4707-54E6-48C9E4194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231366"/>
              </p:ext>
            </p:extLst>
          </p:nvPr>
        </p:nvGraphicFramePr>
        <p:xfrm>
          <a:off x="1312560" y="5145830"/>
          <a:ext cx="4142973" cy="1163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Std. Error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0.83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0.045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balls</a:t>
                      </a:r>
                      <a:endParaRPr dirty="0"/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0.01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0.027</a:t>
                      </a:r>
                      <a:endParaRPr dirty="0"/>
                    </a:p>
                  </a:txBody>
                  <a:tcPr marL="9525" marR="9525" marT="9525" marB="91425" anchor="b">
                    <a:lnT w="4775" cap="flat" cmpd="sng">
                      <a:solidFill>
                        <a:srgbClr val="4472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4916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123"/>
      </a:dk2>
      <a:lt2>
        <a:srgbClr val="E7E2E8"/>
      </a:lt2>
      <a:accent1>
        <a:srgbClr val="5EB245"/>
      </a:accent1>
      <a:accent2>
        <a:srgbClr val="85AF39"/>
      </a:accent2>
      <a:accent3>
        <a:srgbClr val="AAA341"/>
      </a:accent3>
      <a:accent4>
        <a:srgbClr val="B3783A"/>
      </a:accent4>
      <a:accent5>
        <a:srgbClr val="C4584B"/>
      </a:accent5>
      <a:accent6>
        <a:srgbClr val="B33A60"/>
      </a:accent6>
      <a:hlink>
        <a:srgbClr val="BF61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253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Verdana</vt:lpstr>
      <vt:lpstr>AccentBoxVTI</vt:lpstr>
      <vt:lpstr>Analysis of Major League Baseball Performance Factors</vt:lpstr>
      <vt:lpstr>Mike Trout’s Mysteries</vt:lpstr>
      <vt:lpstr>Performance Data</vt:lpstr>
      <vt:lpstr>Launch Angle vs. Hit Distance</vt:lpstr>
      <vt:lpstr>Zone vs. Hit Distance</vt:lpstr>
      <vt:lpstr>Multiple Linear Regression</vt:lpstr>
      <vt:lpstr>Simple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Major League Baseball Performance Factors</dc:title>
  <dc:creator>Tyler Mazz</dc:creator>
  <cp:lastModifiedBy>Tyler Mazz</cp:lastModifiedBy>
  <cp:revision>5</cp:revision>
  <dcterms:created xsi:type="dcterms:W3CDTF">2023-03-23T00:25:18Z</dcterms:created>
  <dcterms:modified xsi:type="dcterms:W3CDTF">2023-03-25T18:12:48Z</dcterms:modified>
</cp:coreProperties>
</file>