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83" r:id="rId6"/>
    <p:sldId id="285" r:id="rId7"/>
    <p:sldId id="259" r:id="rId8"/>
    <p:sldId id="260" r:id="rId9"/>
    <p:sldId id="261" r:id="rId10"/>
    <p:sldId id="262" r:id="rId11"/>
    <p:sldId id="263" r:id="rId12"/>
    <p:sldId id="287" r:id="rId13"/>
    <p:sldId id="288" r:id="rId14"/>
    <p:sldId id="289" r:id="rId15"/>
    <p:sldId id="290" r:id="rId16"/>
    <p:sldId id="291" r:id="rId17"/>
    <p:sldId id="294" r:id="rId18"/>
    <p:sldId id="292" r:id="rId19"/>
    <p:sldId id="299" r:id="rId20"/>
    <p:sldId id="301" r:id="rId21"/>
    <p:sldId id="310" r:id="rId22"/>
    <p:sldId id="303" r:id="rId23"/>
    <p:sldId id="302" r:id="rId24"/>
    <p:sldId id="304" r:id="rId25"/>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等腰三角形 7"/>
          <p:cNvSpPr/>
          <p:nvPr>
            <p:custDataLst>
              <p:tags r:id="rId2"/>
            </p:custDataLst>
          </p:nvPr>
        </p:nvSpPr>
        <p:spPr>
          <a:xfrm>
            <a:off x="4449763" y="5073650"/>
            <a:ext cx="1354137"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sp>
        <p:nvSpPr>
          <p:cNvPr id="7" name="平行四边形 7"/>
          <p:cNvSpPr/>
          <p:nvPr>
            <p:custDataLst>
              <p:tags r:id="rId3"/>
            </p:custDataLst>
          </p:nvPr>
        </p:nvSpPr>
        <p:spPr>
          <a:xfrm flipV="1">
            <a:off x="0" y="-9525"/>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sp>
        <p:nvSpPr>
          <p:cNvPr id="9" name="任意多边形 15"/>
          <p:cNvSpPr/>
          <p:nvPr>
            <p:custDataLst>
              <p:tags r:id="rId4"/>
            </p:custDataLst>
          </p:nvPr>
        </p:nvSpPr>
        <p:spPr>
          <a:xfrm>
            <a:off x="-17463" y="-11113"/>
            <a:ext cx="7237413"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5"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Microsoft YaHei" panose="020B0503020204020204" pitchFamily="34" charset="-122"/>
              <a:cs typeface="Arial" panose="020B0604020202020204" pitchFamily="34" charset="0"/>
            </a:endParaRPr>
          </a:p>
        </p:txBody>
      </p:sp>
      <p:sp>
        <p:nvSpPr>
          <p:cNvPr id="10" name="任意多边形 17"/>
          <p:cNvSpPr/>
          <p:nvPr>
            <p:custDataLst>
              <p:tags r:id="rId6"/>
            </p:custDataLst>
          </p:nvPr>
        </p:nvSpPr>
        <p:spPr>
          <a:xfrm>
            <a:off x="-42863" y="-9525"/>
            <a:ext cx="7269163"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Microsoft YaHei" panose="020B0503020204020204" pitchFamily="34" charset="-122"/>
              <a:cs typeface="Arial" panose="020B0604020202020204" pitchFamily="34" charset="0"/>
            </a:endParaRPr>
          </a:p>
        </p:txBody>
      </p:sp>
      <p:sp>
        <p:nvSpPr>
          <p:cNvPr id="11" name="平行四边形 10"/>
          <p:cNvSpPr/>
          <p:nvPr>
            <p:custDataLst>
              <p:tags r:id="rId7"/>
            </p:custDataLst>
          </p:nvPr>
        </p:nvSpPr>
        <p:spPr>
          <a:xfrm flipV="1">
            <a:off x="8980488" y="5002213"/>
            <a:ext cx="307340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cxnSp>
        <p:nvCxnSpPr>
          <p:cNvPr id="12" name="直接连接符 11"/>
          <p:cNvCxnSpPr/>
          <p:nvPr>
            <p:custDataLst>
              <p:tags r:id="rId8"/>
            </p:custDataLst>
          </p:nvPr>
        </p:nvCxnSpPr>
        <p:spPr>
          <a:xfrm flipH="1">
            <a:off x="8897445" y="4648927"/>
            <a:ext cx="3067050" cy="0"/>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6424972" y="740138"/>
            <a:ext cx="5539523" cy="2751522"/>
          </a:xfrm>
        </p:spPr>
        <p:txBody>
          <a:bodyPr lIns="90000" tIns="46800" rIns="90000" bIns="0" anchor="b">
            <a:normAutofit/>
          </a:bodyPr>
          <a:lstStyle>
            <a:lvl1pPr algn="r">
              <a:defRPr sz="6600" b="1">
                <a:solidFill>
                  <a:schemeClr val="tx2"/>
                </a:solidFill>
                <a:latin typeface="Microsoft YaHei" panose="020B0503020204020204" pitchFamily="34" charset="-122"/>
              </a:defRPr>
            </a:lvl1pPr>
          </a:lstStyle>
          <a:p>
            <a:r>
              <a:rPr lang="zh-CN" altLang="en-US" noProof="1"/>
              <a:t>单击此处编辑标题</a:t>
            </a:r>
            <a:endParaRPr lang="zh-CN" altLang="en-US" noProof="1"/>
          </a:p>
        </p:txBody>
      </p:sp>
      <p:sp>
        <p:nvSpPr>
          <p:cNvPr id="3" name="副标题 2"/>
          <p:cNvSpPr>
            <a:spLocks noGrp="1"/>
          </p:cNvSpPr>
          <p:nvPr>
            <p:ph type="subTitle" idx="1"/>
            <p:custDataLst>
              <p:tags r:id="rId10"/>
            </p:custDataLst>
          </p:nvPr>
        </p:nvSpPr>
        <p:spPr>
          <a:xfrm>
            <a:off x="7475045" y="3924075"/>
            <a:ext cx="4489450" cy="523240"/>
          </a:xfrm>
        </p:spPr>
        <p:txBody>
          <a:bodyPr lIns="90000" rIns="90000"/>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13" name="日期占位符 3"/>
          <p:cNvSpPr>
            <a:spLocks noGrp="1"/>
          </p:cNvSpPr>
          <p:nvPr>
            <p:ph type="dt" sz="half" idx="15"/>
            <p:custDataLst>
              <p:tags r:id="rId11"/>
            </p:custDataLst>
          </p:nvPr>
        </p:nvSpPr>
        <p:spPr/>
        <p:txBody>
          <a:bodyPr/>
          <a:lstStyle>
            <a:lvl1pPr>
              <a:defRPr>
                <a:latin typeface="Microsoft YaHei" panose="020B0503020204020204" pitchFamily="34" charset="-122"/>
                <a:ea typeface="Microsoft YaHei" panose="020B0503020204020204" pitchFamily="34" charset="-122"/>
                <a:cs typeface="Microsoft YaHei" panose="020B0503020204020204" pitchFamily="34" charset="-122"/>
              </a:defRPr>
            </a:lvl1pPr>
          </a:lstStyle>
          <a:p>
            <a:fld id="{760FBDFE-C587-4B4C-A407-44438C67B59E}" type="datetimeFigureOut">
              <a:rPr lang="zh-CN" altLang="en-US" smtClean="0"/>
            </a:fld>
            <a:endParaRPr lang="zh-CN" altLang="en-US"/>
          </a:p>
        </p:txBody>
      </p:sp>
      <p:sp>
        <p:nvSpPr>
          <p:cNvPr id="14" name="页脚占位符 4"/>
          <p:cNvSpPr>
            <a:spLocks noGrp="1"/>
          </p:cNvSpPr>
          <p:nvPr>
            <p:ph type="ftr" sz="quarter" idx="16"/>
            <p:custDataLst>
              <p:tags r:id="rId12"/>
            </p:custDataLst>
          </p:nvPr>
        </p:nvSpPr>
        <p:spPr/>
        <p:txBody>
          <a:bodyPr/>
          <a:lstStyle>
            <a:lvl1pPr>
              <a:defRPr>
                <a:latin typeface="Microsoft YaHei" panose="020B0503020204020204" pitchFamily="34" charset="-122"/>
                <a:ea typeface="Microsoft YaHei" panose="020B0503020204020204" pitchFamily="34" charset="-122"/>
                <a:cs typeface="Microsoft YaHei" panose="020B0503020204020204" pitchFamily="34" charset="-122"/>
              </a:defRPr>
            </a:lvl1pPr>
          </a:lstStyle>
          <a:p>
            <a:endParaRPr lang="zh-CN" altLang="en-US"/>
          </a:p>
        </p:txBody>
      </p:sp>
      <p:sp>
        <p:nvSpPr>
          <p:cNvPr id="16" name="灯片编号占位符 5"/>
          <p:cNvSpPr>
            <a:spLocks noGrp="1"/>
          </p:cNvSpPr>
          <p:nvPr>
            <p:ph type="sldNum" sz="quarter" idx="17"/>
            <p:custDataLst>
              <p:tags r:id="rId13"/>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952508"/>
            <a:ext cx="10852237" cy="5388907"/>
          </a:xfrm>
        </p:spPr>
        <p:txBody>
          <a:bodyPr/>
          <a:lstStyle>
            <a:lvl1pPr>
              <a:defRPr/>
            </a:lvl1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4"/>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5"/>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3" name="直接连接符 2"/>
          <p:cNvCxnSpPr/>
          <p:nvPr>
            <p:custDataLst>
              <p:tags r:id="rId2"/>
            </p:custDataLst>
          </p:nvPr>
        </p:nvCxnSpPr>
        <p:spPr>
          <a:xfrm flipH="1">
            <a:off x="8194675" y="3686175"/>
            <a:ext cx="3067050" cy="0"/>
          </a:xfrm>
          <a:prstGeom prst="line">
            <a:avLst/>
          </a:prstGeom>
          <a:ln w="190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custDataLst>
              <p:tags r:id="rId3"/>
            </p:custDataLst>
          </p:nvPr>
        </p:nvSpPr>
        <p:spPr>
          <a:xfrm flipV="1">
            <a:off x="0" y="0"/>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sp>
        <p:nvSpPr>
          <p:cNvPr id="5" name="矩形 4"/>
          <p:cNvSpPr/>
          <p:nvPr>
            <p:custDataLst>
              <p:tags r:id="rId4"/>
            </p:custDataLst>
          </p:nvPr>
        </p:nvSpPr>
        <p:spPr>
          <a:xfrm>
            <a:off x="0" y="4849813"/>
            <a:ext cx="12192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sp>
        <p:nvSpPr>
          <p:cNvPr id="6" name="平行四边形 5"/>
          <p:cNvSpPr/>
          <p:nvPr>
            <p:custDataLst>
              <p:tags r:id="rId5"/>
            </p:custDataLst>
          </p:nvPr>
        </p:nvSpPr>
        <p:spPr>
          <a:xfrm flipV="1">
            <a:off x="8970963" y="4849813"/>
            <a:ext cx="307340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Microsoft YaHei" panose="020B0503020204020204" pitchFamily="34" charset="-122"/>
              <a:cs typeface="Arial" panose="020B0604020202020204" pitchFamily="34" charset="0"/>
            </a:endParaRPr>
          </a:p>
        </p:txBody>
      </p:sp>
      <p:sp>
        <p:nvSpPr>
          <p:cNvPr id="2" name="标题 1"/>
          <p:cNvSpPr>
            <a:spLocks noGrp="1"/>
          </p:cNvSpPr>
          <p:nvPr>
            <p:ph type="title" hasCustomPrompt="1"/>
            <p:custDataLst>
              <p:tags r:id="rId6"/>
            </p:custDataLst>
          </p:nvPr>
        </p:nvSpPr>
        <p:spPr>
          <a:xfrm>
            <a:off x="5840400" y="1264356"/>
            <a:ext cx="5540400" cy="2410470"/>
          </a:xfrm>
        </p:spPr>
        <p:txBody>
          <a:bodyPr lIns="90000" tIns="46800" rIns="90000" bIns="46800" anchor="b">
            <a:normAutofit/>
          </a:bodyPr>
          <a:lstStyle>
            <a:lvl1pPr marL="0" marR="0" algn="r" defTabSz="914400" rtl="0" eaLnBrk="1" fontAlgn="auto" latinLnBrk="0" hangingPunct="1">
              <a:lnSpc>
                <a:spcPct val="100000"/>
              </a:lnSpc>
              <a:buNone/>
              <a:defRPr kumimoji="0" lang="zh-CN" altLang="en-US" sz="8800" b="1" i="0" u="none" strike="noStrike" kern="1200" cap="none" spc="0" normalizeH="0" baseline="0" noProof="1" dirty="0">
                <a:solidFill>
                  <a:schemeClr val="tx1">
                    <a:lumMod val="75000"/>
                    <a:lumOff val="25000"/>
                  </a:schemeClr>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编辑标题</a:t>
            </a:r>
            <a:endParaRPr noProof="1">
              <a:sym typeface="+mn-ea"/>
            </a:endParaRPr>
          </a:p>
        </p:txBody>
      </p:sp>
      <p:sp>
        <p:nvSpPr>
          <p:cNvPr id="7" name="日期占位符 2"/>
          <p:cNvSpPr>
            <a:spLocks noGrp="1"/>
          </p:cNvSpPr>
          <p:nvPr>
            <p:ph type="dt" sz="half" idx="10"/>
            <p:custDataLst>
              <p:tags r:id="rId7"/>
            </p:custDataLst>
          </p:nvPr>
        </p:nvSpPr>
        <p:spPr/>
        <p:txBody>
          <a:bodyPr/>
          <a:lstStyle>
            <a:lvl1pPr>
              <a:defRPr>
                <a:latin typeface="Microsoft YaHei" panose="020B0503020204020204" pitchFamily="34" charset="-122"/>
                <a:ea typeface="Microsoft YaHei" panose="020B0503020204020204" pitchFamily="34" charset="-122"/>
                <a:cs typeface="Microsoft YaHei" panose="020B0503020204020204" pitchFamily="34" charset="-122"/>
              </a:defRPr>
            </a:lvl1pPr>
          </a:lstStyle>
          <a:p>
            <a:pPr>
              <a:defRPr/>
            </a:pPr>
            <a:endParaRPr lang="zh-CN" altLang="en-US"/>
          </a:p>
        </p:txBody>
      </p:sp>
      <p:sp>
        <p:nvSpPr>
          <p:cNvPr id="8" name="页脚占位符 3"/>
          <p:cNvSpPr>
            <a:spLocks noGrp="1"/>
          </p:cNvSpPr>
          <p:nvPr>
            <p:ph type="ftr" sz="quarter" idx="11"/>
            <p:custDataLst>
              <p:tags r:id="rId8"/>
            </p:custDataLst>
          </p:nvPr>
        </p:nvSpPr>
        <p:spPr/>
        <p:txBody>
          <a:bodyPr/>
          <a:lstStyle>
            <a:lvl1pPr>
              <a:defRPr>
                <a:latin typeface="Microsoft YaHei" panose="020B0503020204020204" pitchFamily="34" charset="-122"/>
                <a:ea typeface="Microsoft YaHei" panose="020B0503020204020204" pitchFamily="34" charset="-122"/>
                <a:cs typeface="Microsoft YaHei" panose="020B0503020204020204" pitchFamily="34" charset="-122"/>
              </a:defRPr>
            </a:lvl1pPr>
          </a:lstStyle>
          <a:p>
            <a:pPr>
              <a:defRPr/>
            </a:pPr>
            <a:endParaRPr lang="zh-CN" altLang="en-US"/>
          </a:p>
        </p:txBody>
      </p:sp>
      <p:sp>
        <p:nvSpPr>
          <p:cNvPr id="9" name="灯片编号占位符 4"/>
          <p:cNvSpPr>
            <a:spLocks noGrp="1"/>
          </p:cNvSpPr>
          <p:nvPr>
            <p:ph type="sldNum" sz="quarter" idx="12"/>
            <p:custDataLst>
              <p:tags r:id="rId9"/>
            </p:custDataLst>
          </p:nvPr>
        </p:nvSpPr>
        <p:spPr/>
        <p:txBody>
          <a:bodyPr/>
          <a:lstStyle>
            <a:lvl1pPr>
              <a:defRPr/>
            </a:lvl1pPr>
          </a:lstStyle>
          <a:p>
            <a:pPr>
              <a:defRPr/>
            </a:pPr>
            <a:fld id="{5589FA83-3AA4-4AB1-AE99-861D1E52AE27}" type="slidenum">
              <a:rPr lang="zh-CN" altLang="en-US"/>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rIns="63500"/>
          <a:lstStyle>
            <a:lvl1pPr>
              <a:defRPr sz="3600" u="none" strike="noStrike" kern="1200" cap="none" spc="300" normalizeH="0">
                <a:solidFill>
                  <a:schemeClr val="tx1"/>
                </a:solidFill>
                <a:uFillTx/>
                <a:latin typeface="Microsoft YaHei" panose="020B0503020204020204" pitchFamily="34" charset="-122"/>
                <a:ea typeface="Microsoft YaHei" panose="020B0503020204020204" pitchFamily="34" charset="-122"/>
              </a:defRPr>
            </a:lvl1pPr>
          </a:lstStyle>
          <a:p>
            <a:r>
              <a:rPr lang="zh-CN" altLang="en-US" noProof="1"/>
              <a:t>单击此处编辑母版标题样式</a:t>
            </a:r>
            <a:endParaRPr lang="zh-CN" altLang="en-US" noProof="1"/>
          </a:p>
        </p:txBody>
      </p:sp>
      <p:sp>
        <p:nvSpPr>
          <p:cNvPr id="3" name="文本占位符 2"/>
          <p:cNvSpPr>
            <a:spLocks noGrp="1"/>
          </p:cNvSpPr>
          <p:nvPr>
            <p:ph type="body" idx="1"/>
            <p:custDataLst>
              <p:tags r:id="rId3"/>
            </p:custDataLst>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pPr>
              <a:defRPr/>
            </a:pPr>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pPr>
              <a:defRPr/>
            </a:pPr>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pPr>
              <a:defRPr/>
            </a:pPr>
            <a:fld id="{92389BDA-CB19-408D-87C9-523E8B292D6F}" type="slidenum">
              <a:rPr lang="zh-CN" altLang="en-US"/>
            </a:fld>
            <a:endParaRPr lang="zh-CN" alt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Microsoft YaHei" panose="020B0503020204020204" pitchFamily="34" charset="-122"/>
                <a:ea typeface="Microsoft YaHei" panose="020B0503020204020204" pitchFamily="34" charset="-122"/>
              </a:defRPr>
            </a:lvl1pPr>
            <a:lvl2pPr>
              <a:defRPr sz="1600">
                <a:latin typeface="Microsoft YaHei" panose="020B0503020204020204" pitchFamily="34" charset="-122"/>
                <a:ea typeface="Microsoft YaHei" panose="020B0503020204020204" pitchFamily="34" charset="-122"/>
              </a:defRPr>
            </a:lvl2pPr>
            <a:lvl3pPr>
              <a:defRPr sz="1600">
                <a:latin typeface="Microsoft YaHei" panose="020B0503020204020204" pitchFamily="34" charset="-122"/>
                <a:ea typeface="Microsoft YaHei" panose="020B0503020204020204" pitchFamily="34" charset="-122"/>
              </a:defRPr>
            </a:lvl3pPr>
            <a:lvl4pPr>
              <a:defRPr sz="1600">
                <a:latin typeface="Microsoft YaHei" panose="020B0503020204020204" pitchFamily="34" charset="-122"/>
                <a:ea typeface="Microsoft YaHei" panose="020B0503020204020204" pitchFamily="34" charset="-122"/>
              </a:defRPr>
            </a:lvl4pPr>
            <a:lvl5pPr>
              <a:defRPr sz="1600">
                <a:latin typeface="Microsoft YaHei" panose="020B0503020204020204" pitchFamily="34" charset="-122"/>
                <a:ea typeface="Microsoft YaHei"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custDataLst>
              <p:tags r:id="rId5"/>
            </p:custDataLst>
          </p:nvPr>
        </p:nvSpPr>
        <p:spPr/>
        <p:txBody>
          <a:bodyPr/>
          <a:lstStyle>
            <a:lvl1pPr>
              <a:defRPr/>
            </a:lvl1pPr>
          </a:lstStyle>
          <a:p>
            <a:fld id="{760FBDFE-C587-4B4C-A407-44438C67B59E}" type="datetimeFigureOut">
              <a:rPr lang="zh-CN" altLang="en-US" smtClean="0"/>
            </a:fld>
            <a:endParaRPr lang="zh-CN" altLang="en-US"/>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7"/>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3"/>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Microsoft YaHei" panose="020B0503020204020204" pitchFamily="34" charset="-122"/>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custDataLst>
              <p:tags r:id="rId4"/>
            </p:custDataLst>
          </p:nvPr>
        </p:nvSpPr>
        <p:spPr>
          <a:xfrm>
            <a:off x="669925" y="1406525"/>
            <a:ext cx="5283200"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5"/>
            </p:custDataLst>
          </p:nvPr>
        </p:nvSpPr>
        <p:spPr>
          <a:xfrm>
            <a:off x="6235750" y="952508"/>
            <a:ext cx="5283242" cy="381003"/>
          </a:xfrm>
        </p:spPr>
        <p:txBody>
          <a:bodyPr tIns="38100" rIns="76200" bIns="3810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endParaRPr lang="zh-CN" altLang="en-US" noProof="1">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5pPr>
          </a:lstStyle>
          <a:p>
            <a:pPr lvl="0"/>
            <a:r>
              <a:rPr lang="zh-CN" altLang="en-US" noProof="1">
                <a:sym typeface="+mn-ea"/>
              </a:rPr>
              <a:t>单击此处编辑母版文本样式</a:t>
            </a:r>
            <a:endParaRPr lang="zh-CN" altLang="en-US" noProof="1">
              <a:sym typeface="+mn-ea"/>
            </a:endParaRPr>
          </a:p>
          <a:p>
            <a:pPr lvl="1"/>
            <a:r>
              <a:rPr lang="zh-CN" altLang="en-US" noProof="1">
                <a:sym typeface="+mn-ea"/>
              </a:rPr>
              <a:t>第二级</a:t>
            </a:r>
            <a:endParaRPr lang="zh-CN" altLang="en-US" noProof="1">
              <a:sym typeface="+mn-ea"/>
            </a:endParaRPr>
          </a:p>
          <a:p>
            <a:pPr lvl="2"/>
            <a:r>
              <a:rPr lang="zh-CN" altLang="en-US" noProof="1">
                <a:sym typeface="+mn-ea"/>
              </a:rPr>
              <a:t>第三级</a:t>
            </a:r>
            <a:endParaRPr lang="zh-CN" altLang="en-US" noProof="1">
              <a:sym typeface="+mn-ea"/>
            </a:endParaRPr>
          </a:p>
          <a:p>
            <a:pPr lvl="3"/>
            <a:r>
              <a:rPr lang="zh-CN" altLang="en-US" noProof="1">
                <a:sym typeface="+mn-ea"/>
              </a:rPr>
              <a:t>第四级</a:t>
            </a:r>
            <a:endParaRPr lang="zh-CN" altLang="en-US" noProof="1">
              <a:sym typeface="+mn-ea"/>
            </a:endParaRP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7"/>
            </p:custDataLst>
          </p:nvPr>
        </p:nvSpPr>
        <p:spPr/>
        <p:txBody>
          <a:bodyPr/>
          <a:lstStyle>
            <a:lvl1pPr>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9"/>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fld>
            <a:endParaRPr lang="zh-CN" altLang="en-US"/>
          </a:p>
        </p:txBody>
      </p:sp>
      <p:sp>
        <p:nvSpPr>
          <p:cNvPr id="4"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fld>
            <a:endParaRPr lang="zh-CN" altLang="en-US"/>
          </a:p>
        </p:txBody>
      </p:sp>
      <p:sp>
        <p:nvSpPr>
          <p:cNvPr id="3"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endParaRPr lang="zh-CN" altLang="en-US" noProof="1">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单击此处编辑母版文本样式</a:t>
            </a:r>
            <a:endParaRPr lang="zh-CN" altLang="en-US" noProof="1">
              <a:sym typeface="+mn-ea"/>
            </a:endParaRPr>
          </a:p>
        </p:txBody>
      </p:sp>
      <p:sp>
        <p:nvSpPr>
          <p:cNvPr id="5" name="日期占位符 3"/>
          <p:cNvSpPr>
            <a:spLocks noGrp="1"/>
          </p:cNvSpPr>
          <p:nvPr>
            <p:ph type="dt" sz="half" idx="10"/>
            <p:custDataLst>
              <p:tags r:id="rId5"/>
            </p:custDataLst>
          </p:nvPr>
        </p:nvSpPr>
        <p:spPr/>
        <p:txBody>
          <a:bodyPr/>
          <a:lstStyle>
            <a:lvl1pPr>
              <a:defRPr/>
            </a:lvl1pPr>
          </a:lstStyle>
          <a:p>
            <a:fld id="{9EFD9D74-47D9-4702-A33C-335B63B48DBF}" type="datetimeFigureOut">
              <a:rPr lang="zh-CN" altLang="en-US" smtClean="0"/>
            </a:fld>
            <a:endParaRPr lang="zh-CN" altLang="en-US" dirty="0"/>
          </a:p>
        </p:txBody>
      </p:sp>
      <p:sp>
        <p:nvSpPr>
          <p:cNvPr id="6" name="页脚占位符 4"/>
          <p:cNvSpPr>
            <a:spLocks noGrp="1"/>
          </p:cNvSpPr>
          <p:nvPr>
            <p:ph type="ftr" sz="quarter" idx="11"/>
            <p:custDataLst>
              <p:tags r:id="rId6"/>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7"/>
            </p:custDataLst>
          </p:nvPr>
        </p:nvSpPr>
        <p:spPr/>
        <p:txBody>
          <a:bodyPr/>
          <a:lstStyle>
            <a:lvl1pPr>
              <a:defRPr/>
            </a:lvl1p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anchor="ct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icrosoft YaHei" panose="020B0503020204020204" pitchFamily="34" charset="-122"/>
                <a:ea typeface="Microsoft YaHei" panose="020B0503020204020204" pitchFamily="34" charset="-122"/>
                <a:cs typeface="Microsoft YaHei"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Microsoft YaHei" panose="020B0503020204020204" pitchFamily="34" charset="-122"/>
                <a:ea typeface="Microsoft YaHei" panose="020B0503020204020204" pitchFamily="34" charset="-122"/>
              </a:defRPr>
            </a:lvl1pPr>
            <a:lvl2pPr indent="0" eaLnBrk="1" fontAlgn="auto" latinLnBrk="0" hangingPunct="1">
              <a:defRPr>
                <a:latin typeface="Microsoft YaHei" panose="020B0503020204020204" pitchFamily="34" charset="-122"/>
                <a:ea typeface="Microsoft YaHei" panose="020B0503020204020204" pitchFamily="34" charset="-122"/>
              </a:defRPr>
            </a:lvl2pPr>
            <a:lvl3pPr indent="0" eaLnBrk="1" fontAlgn="auto" latinLnBrk="0" hangingPunct="1">
              <a:defRPr>
                <a:latin typeface="Microsoft YaHei" panose="020B0503020204020204" pitchFamily="34" charset="-122"/>
                <a:ea typeface="Microsoft YaHei" panose="020B0503020204020204" pitchFamily="34" charset="-122"/>
              </a:defRPr>
            </a:lvl3pPr>
            <a:lvl4pPr indent="0" eaLnBrk="1" fontAlgn="auto" latinLnBrk="0" hangingPunct="1">
              <a:defRPr>
                <a:latin typeface="Microsoft YaHei" panose="020B0503020204020204" pitchFamily="34" charset="-122"/>
                <a:ea typeface="Microsoft YaHei" panose="020B0503020204020204" pitchFamily="34" charset="-122"/>
              </a:defRPr>
            </a:lvl4pPr>
            <a:lvl5pPr indent="0" eaLnBrk="1" fontAlgn="auto" latinLnBrk="0" hangingPunct="1">
              <a:defRPr>
                <a:latin typeface="Microsoft YaHei" panose="020B0503020204020204" pitchFamily="34" charset="-122"/>
                <a:ea typeface="Microsoft YaHei" panose="020B0503020204020204" pitchFamily="34" charset="-122"/>
              </a:defRPr>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dirty="0"/>
              <a:t>单击此处编辑母版标题样式</a:t>
            </a:r>
            <a:endParaRPr lang="zh-CN" altLang="en-US" dirty="0"/>
          </a:p>
        </p:txBody>
      </p:sp>
      <p:sp>
        <p:nvSpPr>
          <p:cNvPr id="1027" name="文本占位符 2"/>
          <p:cNvSpPr>
            <a:spLocks noGrp="1" noChangeArrowheads="1"/>
          </p:cNvSpPr>
          <p:nvPr>
            <p:ph type="body" idx="9"/>
            <p:custDataLst>
              <p:tags r:id="rId13"/>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4"/>
            </p:custDataLst>
          </p:nvPr>
        </p:nvSpPr>
        <p:spPr>
          <a:xfrm>
            <a:off x="879475" y="6350000"/>
            <a:ext cx="2700338" cy="315913"/>
          </a:xfrm>
          <a:prstGeom prst="rect">
            <a:avLst/>
          </a:prstGeom>
        </p:spPr>
        <p:txBody>
          <a:bodyPr vert="horz" lIns="91440" tIns="45720" rIns="91440" bIns="45720" rtlCol="0" anchor="ctr">
            <a:normAutofit/>
          </a:bodyPr>
          <a:lstStyle>
            <a:lvl1pPr algn="l" eaLnBrk="1" hangingPunct="1">
              <a:buFontTx/>
              <a:buNone/>
              <a:defRPr sz="1200">
                <a:solidFill>
                  <a:schemeClr val="tx1">
                    <a:tint val="75000"/>
                  </a:schemeClr>
                </a:solidFill>
                <a:latin typeface="Microsoft YaHei" panose="020B0503020204020204" pitchFamily="34" charset="-122"/>
                <a:ea typeface="Microsoft YaHei" panose="020B0503020204020204" pitchFamily="34" charset="-122"/>
                <a:cs typeface="Microsoft YaHei"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388" y="6350000"/>
            <a:ext cx="3959225" cy="315913"/>
          </a:xfrm>
          <a:prstGeom prst="rect">
            <a:avLst/>
          </a:prstGeom>
        </p:spPr>
        <p:txBody>
          <a:bodyPr vert="horz" lIns="91440" tIns="45720" rIns="91440" bIns="45720" rtlCol="0" anchor="ctr">
            <a:normAutofit/>
          </a:bodyPr>
          <a:lstStyle>
            <a:lvl1pPr algn="ctr" eaLnBrk="1" hangingPunct="1">
              <a:buFontTx/>
              <a:buNone/>
              <a:defRPr sz="1200">
                <a:solidFill>
                  <a:schemeClr val="tx1">
                    <a:tint val="75000"/>
                  </a:schemeClr>
                </a:solidFill>
                <a:latin typeface="Microsoft YaHei" panose="020B0503020204020204" pitchFamily="34" charset="-122"/>
                <a:ea typeface="Microsoft YaHei" panose="020B0503020204020204" pitchFamily="34" charset="-122"/>
                <a:cs typeface="Microsoft YaHei"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50000"/>
            <a:ext cx="2700338" cy="315913"/>
          </a:xfrm>
          <a:prstGeom prst="rect">
            <a:avLst/>
          </a:prstGeom>
        </p:spPr>
        <p:txBody>
          <a:bodyPr vert="horz" lIns="91440" tIns="45720" rIns="91440" bIns="45720" rtlCol="0" anchor="ctr">
            <a:normAutofit/>
          </a:bodyPr>
          <a:lstStyle>
            <a:lvl1pPr algn="r" eaLnBrk="1" hangingPunct="1">
              <a:buFontTx/>
              <a:buNone/>
              <a:defRPr sz="1200">
                <a:solidFill>
                  <a:schemeClr val="tx1">
                    <a:tint val="75000"/>
                  </a:schemeClr>
                </a:solidFill>
                <a:latin typeface="Microsoft YaHei" panose="020B0503020204020204" pitchFamily="34" charset="-122"/>
                <a:cs typeface="Microsoft YaHei" panose="020B0503020204020204" pitchFamily="34" charset="-122"/>
              </a:defRPr>
            </a:lvl1pPr>
          </a:lstStyle>
          <a:p>
            <a:fld id="{49AE70B2-8BF9-45C0-BB95-33D1B9D3A854}" type="slidenum">
              <a:rPr lang="zh-CN" altLang="en-US" smtClean="0"/>
            </a:fld>
            <a:endParaRPr lang="zh-CN" altLang="en-US" dirty="0"/>
          </a:p>
        </p:txBody>
      </p:sp>
      <p:sp>
        <p:nvSpPr>
          <p:cNvPr id="2"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latin typeface="Microsoft YaHei" panose="020B0503020204020204" pitchFamily="34" charset="-122"/>
              <a:cs typeface="Microsoft YaHei"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2pPr>
      <a:lvl3pPr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3pPr>
      <a:lvl4pPr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4pPr>
      <a:lvl5pPr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5pPr>
      <a:lvl6pPr marL="457200"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6pPr>
      <a:lvl7pPr marL="914400"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7pPr>
      <a:lvl8pPr marL="1371600"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8pPr>
      <a:lvl9pPr marL="1828800" algn="l" rtl="0" eaLnBrk="1" fontAlgn="base" hangingPunct="1">
        <a:spcBef>
          <a:spcPct val="0"/>
        </a:spcBef>
        <a:spcAft>
          <a:spcPct val="0"/>
        </a:spcAft>
        <a:defRPr sz="2400" b="1">
          <a:solidFill>
            <a:srgbClr val="262626"/>
          </a:solidFill>
          <a:latin typeface="Microsoft YaHei" panose="020B0503020204020204" pitchFamily="34" charset="-122"/>
          <a:ea typeface="Microsoft YaHei"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6858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2pPr>
      <a:lvl3pPr marL="11430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3pPr>
      <a:lvl4pPr marL="16002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4pPr>
      <a:lvl5pPr marL="2057400" indent="-228600" algn="l" defTabSz="0"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icrosoft YaHei" panose="020B0503020204020204" pitchFamily="34" charset="-122"/>
          <a:ea typeface="Microsoft YaHei" panose="020B0503020204020204" pitchFamily="34" charset="-122"/>
          <a:cs typeface="Microsoft YaHei"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715125" y="500380"/>
            <a:ext cx="5476875" cy="2751455"/>
          </a:xfrm>
        </p:spPr>
        <p:txBody>
          <a:bodyPr>
            <a:normAutofit fontScale="90000"/>
          </a:bodyPr>
          <a:p>
            <a:pPr algn="r"/>
            <a:r>
              <a:rPr lang="zh-CN" altLang="zh-CN" sz="4800"/>
              <a:t>Analysis of the Most Popular U.S. Restaurant Chains in 2020</a:t>
            </a:r>
            <a:endParaRPr lang="zh-CN" altLang="zh-CN" sz="4800"/>
          </a:p>
        </p:txBody>
      </p:sp>
      <p:sp>
        <p:nvSpPr>
          <p:cNvPr id="3" name="副标题 2"/>
          <p:cNvSpPr>
            <a:spLocks noGrp="1"/>
          </p:cNvSpPr>
          <p:nvPr>
            <p:ph type="subTitle" idx="1"/>
            <p:custDataLst>
              <p:tags r:id="rId2"/>
            </p:custDataLst>
          </p:nvPr>
        </p:nvSpPr>
        <p:spPr>
          <a:xfrm>
            <a:off x="5001895" y="3956050"/>
            <a:ext cx="7190105" cy="523240"/>
          </a:xfrm>
        </p:spPr>
        <p:txBody>
          <a:bodyPr/>
          <a:p>
            <a:r>
              <a:rPr lang="en-US" altLang="zh-CN" b="1"/>
              <a:t>Chen Wen, Yuandi Tang,Feifan Wang</a:t>
            </a:r>
            <a:endParaRPr lang="en-US" altLang="zh-CN" b="1" i="1"/>
          </a:p>
        </p:txBody>
      </p:sp>
      <p:sp>
        <p:nvSpPr>
          <p:cNvPr id="4" name="文本框 3"/>
          <p:cNvSpPr txBox="1"/>
          <p:nvPr/>
        </p:nvSpPr>
        <p:spPr>
          <a:xfrm>
            <a:off x="5955665" y="3691890"/>
            <a:ext cx="6236335" cy="368300"/>
          </a:xfrm>
          <a:prstGeom prst="rect">
            <a:avLst/>
          </a:prstGeom>
          <a:noFill/>
        </p:spPr>
        <p:txBody>
          <a:bodyPr wrap="none" rtlCol="0">
            <a:spAutoFit/>
          </a:bodyPr>
          <a:p>
            <a:pPr algn="l"/>
            <a:r>
              <a:rPr lang="zh-CN" altLang="en-US"/>
              <a:t>CS544 Term Project Presentation (Prof. Kalathur, Fall 2021)</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General </a:t>
            </a:r>
            <a:r>
              <a:rPr lang="en-US" altLang="zh-CN" sz="2800">
                <a:sym typeface="+mn-ea"/>
              </a:rPr>
              <a:t> Analysis-YOY sales change for All Chains</a:t>
            </a:r>
            <a:endParaRPr lang="en-US" altLang="zh-CN" sz="2800">
              <a:sym typeface="+mn-ea"/>
            </a:endParaRPr>
          </a:p>
        </p:txBody>
      </p:sp>
      <p:sp>
        <p:nvSpPr>
          <p:cNvPr id="5" name="内容占位符 4"/>
          <p:cNvSpPr>
            <a:spLocks noGrp="1"/>
          </p:cNvSpPr>
          <p:nvPr>
            <p:ph idx="1"/>
          </p:nvPr>
        </p:nvSpPr>
        <p:spPr>
          <a:xfrm>
            <a:off x="203200" y="1012825"/>
            <a:ext cx="6988175" cy="5388610"/>
          </a:xfrm>
        </p:spPr>
        <p:txBody>
          <a:bodyPr/>
          <a:p>
            <a:pPr marL="0" indent="0">
              <a:buNone/>
            </a:pPr>
            <a:r>
              <a:rPr lang="zh-CN" altLang="en-US"/>
              <a:t>By categorize YOY sales changes of top restaurants from -60% to 40% with a step of 10%, the histogram and boxplot are shown above.</a:t>
            </a:r>
            <a:endParaRPr lang="zh-CN" altLang="en-US"/>
          </a:p>
          <a:p>
            <a:pPr marL="0" indent="0">
              <a:buNone/>
            </a:pPr>
            <a:r>
              <a:rPr lang="zh-CN" altLang="en-US" b="1"/>
              <a:t>Findings</a:t>
            </a:r>
            <a:endParaRPr lang="zh-CN" altLang="en-US" b="1"/>
          </a:p>
          <a:p>
            <a:r>
              <a:rPr lang="zh-CN" altLang="en-US"/>
              <a:t>1.YOY sales changes are varied from a restaurant to another on the individually basis.</a:t>
            </a:r>
            <a:endParaRPr lang="zh-CN" altLang="en-US"/>
          </a:p>
          <a:p>
            <a:r>
              <a:rPr lang="zh-CN" altLang="en-US"/>
              <a:t>2.Most restaurants witnessed a slightly increase below 10% in 2020</a:t>
            </a:r>
            <a:endParaRPr lang="zh-CN" altLang="en-US"/>
          </a:p>
          <a:p>
            <a:r>
              <a:rPr lang="zh-CN" altLang="en-US"/>
              <a:t>3.The average increase rate for Top 100 restaurants is negative in 2020.</a:t>
            </a:r>
            <a:endParaRPr lang="zh-CN" altLang="en-US"/>
          </a:p>
          <a:p>
            <a:r>
              <a:rPr lang="zh-CN" altLang="en-US"/>
              <a:t>4.The worst restaurant worst witnessed a sharply decrease in YOY sales changes of over 50%.</a:t>
            </a:r>
            <a:endParaRPr lang="zh-CN" altLang="en-US"/>
          </a:p>
          <a:p>
            <a:r>
              <a:rPr lang="zh-CN" altLang="en-US"/>
              <a:t>5.Less than 10 restaurants have a increase over 20% in YOY sales changes</a:t>
            </a:r>
            <a:endParaRPr lang="zh-CN" altLang="en-US"/>
          </a:p>
        </p:txBody>
      </p:sp>
      <p:pic>
        <p:nvPicPr>
          <p:cNvPr id="3" name="图片 2" descr="newplot (6)"/>
          <p:cNvPicPr>
            <a:picLocks noChangeAspect="1"/>
          </p:cNvPicPr>
          <p:nvPr/>
        </p:nvPicPr>
        <p:blipFill>
          <a:blip r:embed="rId1"/>
          <a:stretch>
            <a:fillRect/>
          </a:stretch>
        </p:blipFill>
        <p:spPr>
          <a:xfrm>
            <a:off x="7132955" y="1577340"/>
            <a:ext cx="4389120" cy="2194560"/>
          </a:xfrm>
          <a:prstGeom prst="rect">
            <a:avLst/>
          </a:prstGeom>
        </p:spPr>
      </p:pic>
      <p:pic>
        <p:nvPicPr>
          <p:cNvPr id="4" name="图片 3" descr="newplot (5)"/>
          <p:cNvPicPr>
            <a:picLocks noChangeAspect="1"/>
          </p:cNvPicPr>
          <p:nvPr/>
        </p:nvPicPr>
        <p:blipFill>
          <a:blip r:embed="rId2"/>
          <a:stretch>
            <a:fillRect/>
          </a:stretch>
        </p:blipFill>
        <p:spPr>
          <a:xfrm>
            <a:off x="7132955" y="4222115"/>
            <a:ext cx="4582160" cy="229108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315" y="443230"/>
            <a:ext cx="12556490" cy="441960"/>
          </a:xfrm>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General </a:t>
            </a:r>
            <a:r>
              <a:rPr lang="en-US" altLang="zh-CN" sz="2800">
                <a:sym typeface="+mn-ea"/>
              </a:rPr>
              <a:t>Analysis-Proportion of Top 100 chain in segments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r>
              <a:rPr lang="zh-CN" altLang="en-US"/>
              <a:t>By calculating the porpotion in segments, the piechart is shown above.</a:t>
            </a:r>
            <a:endParaRPr lang="zh-CN" altLang="en-US"/>
          </a:p>
          <a:p>
            <a:pPr marL="0" indent="0">
              <a:buNone/>
            </a:pPr>
            <a:r>
              <a:rPr lang="zh-CN" altLang="en-US" b="1"/>
              <a:t>Findings</a:t>
            </a:r>
            <a:endParaRPr lang="zh-CN" altLang="en-US" b="1"/>
          </a:p>
          <a:p>
            <a:r>
              <a:rPr lang="zh-CN" altLang="en-US"/>
              <a:t>1.Almost half restaurants in Top 100 chain is in quick service segments</a:t>
            </a:r>
            <a:endParaRPr lang="zh-CN" altLang="en-US"/>
          </a:p>
          <a:p>
            <a:r>
              <a:rPr lang="zh-CN" altLang="en-US"/>
              <a:t>2.Only one restaurant in Top chain is from fine dining in 2020</a:t>
            </a:r>
            <a:endParaRPr lang="zh-CN" altLang="en-US"/>
          </a:p>
          <a:p>
            <a:r>
              <a:rPr lang="zh-CN" altLang="en-US"/>
              <a:t>3.The fast casual restaurants share nearly the same portion with casual dining restaurants. </a:t>
            </a:r>
            <a:endParaRPr lang="zh-CN" altLang="en-US"/>
          </a:p>
          <a:p>
            <a:r>
              <a:rPr lang="zh-CN" altLang="en-US"/>
              <a:t>4.Midscale restaurants occupied around 5% in the Top 100 chain restaurants</a:t>
            </a:r>
            <a:endParaRPr lang="zh-CN" altLang="en-US"/>
          </a:p>
          <a:p>
            <a:r>
              <a:rPr lang="zh-CN" altLang="en-US"/>
              <a:t>5.The segments are highly biased in Top 100 chain restaurants</a:t>
            </a:r>
            <a:endParaRPr lang="zh-CN" altLang="en-US"/>
          </a:p>
        </p:txBody>
      </p:sp>
      <p:pic>
        <p:nvPicPr>
          <p:cNvPr id="3" name="图片 2" descr="newplot (10)"/>
          <p:cNvPicPr>
            <a:picLocks noChangeAspect="1"/>
          </p:cNvPicPr>
          <p:nvPr/>
        </p:nvPicPr>
        <p:blipFill>
          <a:blip r:embed="rId1"/>
          <a:stretch>
            <a:fillRect/>
          </a:stretch>
        </p:blipFill>
        <p:spPr>
          <a:xfrm>
            <a:off x="6641465" y="1456690"/>
            <a:ext cx="5322570" cy="266128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1521440" cy="441960"/>
          </a:xfrm>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General </a:t>
            </a:r>
            <a:r>
              <a:rPr lang="en-US" altLang="zh-CN" sz="2800">
                <a:sym typeface="+mn-ea"/>
              </a:rPr>
              <a:t>Analysis-Proportion of Top 100 in categories</a:t>
            </a:r>
            <a:endParaRPr lang="en-US" altLang="zh-CN" sz="2800">
              <a:sym typeface="+mn-ea"/>
            </a:endParaRPr>
          </a:p>
        </p:txBody>
      </p:sp>
      <p:sp>
        <p:nvSpPr>
          <p:cNvPr id="5" name="内容占位符 4"/>
          <p:cNvSpPr>
            <a:spLocks noGrp="1"/>
          </p:cNvSpPr>
          <p:nvPr>
            <p:ph idx="1"/>
          </p:nvPr>
        </p:nvSpPr>
        <p:spPr>
          <a:xfrm>
            <a:off x="608965" y="1155700"/>
            <a:ext cx="6064885" cy="5388610"/>
          </a:xfrm>
        </p:spPr>
        <p:txBody>
          <a:bodyPr/>
          <a:p>
            <a:pPr marL="0" indent="0">
              <a:buNone/>
            </a:pPr>
            <a:r>
              <a:rPr lang="zh-CN" altLang="en-US" sz="1400"/>
              <a:t>By calculating the proportion in segments, the histogram is shown above.</a:t>
            </a:r>
            <a:endParaRPr lang="zh-CN" altLang="en-US" sz="1400"/>
          </a:p>
          <a:p>
            <a:pPr marL="0" indent="0">
              <a:buNone/>
            </a:pPr>
            <a:r>
              <a:rPr lang="zh-CN" altLang="en-US" sz="1400" b="1"/>
              <a:t>Findings</a:t>
            </a:r>
            <a:endParaRPr lang="zh-CN" altLang="en-US" sz="1400" b="1"/>
          </a:p>
          <a:p>
            <a:r>
              <a:rPr lang="zh-CN" altLang="en-US" sz="1400"/>
              <a:t>1.The top 5 categories are Burger,Chicken, Sandwich ,Pizza and Varied Menu. All of them are related to fast food</a:t>
            </a:r>
            <a:endParaRPr lang="zh-CN" altLang="en-US" sz="1400"/>
          </a:p>
          <a:p>
            <a:r>
              <a:rPr lang="zh-CN" altLang="en-US" sz="1400"/>
              <a:t>2.The bottom 5 categories are Cafe, Asian, Sports Bar, Seafood and Noodles All of them are related to specific location,race or ingredient.</a:t>
            </a:r>
            <a:endParaRPr lang="zh-CN" altLang="en-US" sz="1400"/>
          </a:p>
          <a:p>
            <a:r>
              <a:rPr lang="zh-CN" altLang="en-US" sz="1400"/>
              <a:t>3.There are altogether 18 categories in Top 100 chain restaurants, which showed a good level of variation.</a:t>
            </a:r>
            <a:endParaRPr lang="zh-CN" altLang="en-US" sz="1400"/>
          </a:p>
          <a:p>
            <a:r>
              <a:rPr lang="zh-CN" altLang="en-US" sz="1400"/>
              <a:t>4.The Chicken restaurants are four times bigger in number than seafood restaurants in the Top 100 chain.</a:t>
            </a:r>
            <a:endParaRPr lang="zh-CN" altLang="en-US" sz="1400"/>
          </a:p>
          <a:p>
            <a:r>
              <a:rPr lang="zh-CN" altLang="en-US" sz="1400"/>
              <a:t>5.Burger takes up over 15% in number in the Top 100 chain restaurants</a:t>
            </a:r>
            <a:endParaRPr lang="zh-CN" altLang="en-US" sz="1400"/>
          </a:p>
        </p:txBody>
      </p:sp>
      <p:pic>
        <p:nvPicPr>
          <p:cNvPr id="3" name="图片 2" descr="newplot (12)"/>
          <p:cNvPicPr>
            <a:picLocks noChangeAspect="1"/>
          </p:cNvPicPr>
          <p:nvPr/>
        </p:nvPicPr>
        <p:blipFill>
          <a:blip r:embed="rId1"/>
          <a:stretch>
            <a:fillRect/>
          </a:stretch>
        </p:blipFill>
        <p:spPr>
          <a:xfrm>
            <a:off x="6572885" y="1263650"/>
            <a:ext cx="5439410" cy="272034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Top Rank Analysis-Top 5 chain in total sales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zh-CN" altLang="en-US"/>
              <a:t>By calculating top 5 chain restaurants in total sales, the barplot is shown above.</a:t>
            </a:r>
            <a:endParaRPr lang="zh-CN" altLang="en-US"/>
          </a:p>
          <a:p>
            <a:pPr marL="0" indent="0">
              <a:buNone/>
            </a:pPr>
            <a:r>
              <a:rPr lang="zh-CN" altLang="en-US" b="1"/>
              <a:t>Findings</a:t>
            </a:r>
            <a:endParaRPr lang="zh-CN" altLang="en-US" b="1"/>
          </a:p>
          <a:p>
            <a:r>
              <a:rPr lang="zh-CN" altLang="en-US"/>
              <a:t>1.The top 5 restaurants in total sales is McDonald's, Starbucks, Chick-fil-A,Taco Bell and Wendy’s.</a:t>
            </a:r>
            <a:endParaRPr lang="zh-CN" altLang="en-US"/>
          </a:p>
          <a:p>
            <a:r>
              <a:rPr lang="zh-CN" altLang="en-US"/>
              <a:t>2.McDonald’s as the biggest in total sales is twice bigger than Starbucks,the second biggest in total sales.</a:t>
            </a:r>
            <a:endParaRPr lang="zh-CN" altLang="en-US"/>
          </a:p>
          <a:p>
            <a:r>
              <a:rPr lang="zh-CN" altLang="en-US"/>
              <a:t>3.Wendy’s as the fifth biggest restaurants in total sales is slightly over 10000 million dollars.</a:t>
            </a:r>
            <a:endParaRPr lang="zh-CN" altLang="en-US"/>
          </a:p>
        </p:txBody>
      </p:sp>
      <p:pic>
        <p:nvPicPr>
          <p:cNvPr id="4" name="图片 3" descr="newplot (1)"/>
          <p:cNvPicPr>
            <a:picLocks noChangeAspect="1"/>
          </p:cNvPicPr>
          <p:nvPr/>
        </p:nvPicPr>
        <p:blipFill>
          <a:blip r:embed="rId1"/>
          <a:stretch>
            <a:fillRect/>
          </a:stretch>
        </p:blipFill>
        <p:spPr>
          <a:xfrm>
            <a:off x="7225665" y="1415415"/>
            <a:ext cx="4296410" cy="2685415"/>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Top rank Analysis-Top 5 categories in total sales.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en-US" altLang="zh-CN"/>
              <a:t>B</a:t>
            </a:r>
            <a:r>
              <a:rPr lang="zh-CN" altLang="en-US"/>
              <a:t>y calculating top 5 categories of restaurants in total sales. the barplot is shown above.</a:t>
            </a:r>
            <a:endParaRPr lang="zh-CN" altLang="en-US"/>
          </a:p>
          <a:p>
            <a:pPr marL="0" indent="0">
              <a:buNone/>
            </a:pPr>
            <a:r>
              <a:rPr lang="zh-CN" altLang="en-US" b="1"/>
              <a:t>Findings</a:t>
            </a:r>
            <a:endParaRPr lang="zh-CN" altLang="en-US" b="1"/>
          </a:p>
          <a:p>
            <a:pPr marL="0" indent="0">
              <a:buNone/>
            </a:pPr>
            <a:r>
              <a:rPr lang="zh-CN" altLang="en-US"/>
              <a:t>1.The top 5 categories of restaurants in total sales are burger, chicken, sandwich ,pizza and Mexican.</a:t>
            </a:r>
            <a:endParaRPr lang="zh-CN" altLang="en-US"/>
          </a:p>
          <a:p>
            <a:pPr marL="0" indent="0">
              <a:buNone/>
            </a:pPr>
            <a:r>
              <a:rPr lang="zh-CN" altLang="en-US"/>
              <a:t>2.Burger as the biggest category in total sales is over 80000, more than twice bigger than sandwich,the second biggest category in total sales.</a:t>
            </a:r>
            <a:endParaRPr lang="zh-CN" altLang="en-US"/>
          </a:p>
          <a:p>
            <a:pPr marL="0" indent="0">
              <a:buNone/>
            </a:pPr>
            <a:r>
              <a:rPr lang="zh-CN" altLang="en-US"/>
              <a:t>3.Mexican as the fifth biggest category in total sales is just around 20000 million dollars.</a:t>
            </a:r>
            <a:endParaRPr lang="zh-CN" altLang="en-US"/>
          </a:p>
        </p:txBody>
      </p:sp>
      <p:pic>
        <p:nvPicPr>
          <p:cNvPr id="4" name="图片 3" descr="newplot"/>
          <p:cNvPicPr>
            <a:picLocks noChangeAspect="1"/>
          </p:cNvPicPr>
          <p:nvPr/>
        </p:nvPicPr>
        <p:blipFill>
          <a:blip r:embed="rId1"/>
          <a:stretch>
            <a:fillRect/>
          </a:stretch>
        </p:blipFill>
        <p:spPr>
          <a:xfrm>
            <a:off x="7075805" y="1342390"/>
            <a:ext cx="4446270" cy="277876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Top rank Analysis-Top 5 segments in total sales.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zh-CN" altLang="en-US"/>
              <a:t>By calculating top 5 segments of restaurants in total sales. the scatterplot is shown above.</a:t>
            </a:r>
            <a:endParaRPr lang="zh-CN" altLang="en-US"/>
          </a:p>
          <a:p>
            <a:pPr marL="0" indent="0">
              <a:buNone/>
            </a:pPr>
            <a:r>
              <a:rPr lang="zh-CN" altLang="en-US" b="1"/>
              <a:t>Findings</a:t>
            </a:r>
            <a:endParaRPr lang="zh-CN" altLang="en-US" b="1"/>
          </a:p>
          <a:p>
            <a:pPr marL="0" indent="0">
              <a:buNone/>
            </a:pPr>
            <a:r>
              <a:rPr lang="zh-CN" altLang="en-US"/>
              <a:t>1.The top 5 segments of restaurants in total sales are quick service, fast casual, casual dining, midscale and fine dining.</a:t>
            </a:r>
            <a:endParaRPr lang="zh-CN" altLang="en-US"/>
          </a:p>
          <a:p>
            <a:pPr marL="0" indent="0">
              <a:buNone/>
            </a:pPr>
            <a:r>
              <a:rPr lang="zh-CN" altLang="en-US"/>
              <a:t>2.Quick service as the biggest segments in total sales can be above 20,000, more than four times bigger than fast casual,the second biggest segment in total sales.</a:t>
            </a:r>
            <a:endParaRPr lang="zh-CN" altLang="en-US"/>
          </a:p>
          <a:p>
            <a:pPr marL="0" indent="0">
              <a:buNone/>
            </a:pPr>
            <a:r>
              <a:rPr lang="zh-CN" altLang="en-US"/>
              <a:t>3.Most of top segments restaurants are concentrate in 0-10,000 </a:t>
            </a:r>
            <a:endParaRPr lang="zh-CN" altLang="en-US"/>
          </a:p>
        </p:txBody>
      </p:sp>
      <p:pic>
        <p:nvPicPr>
          <p:cNvPr id="4" name="图片 3" descr="newplot (1)"/>
          <p:cNvPicPr>
            <a:picLocks noChangeAspect="1"/>
          </p:cNvPicPr>
          <p:nvPr/>
        </p:nvPicPr>
        <p:blipFill>
          <a:blip r:embed="rId1"/>
          <a:stretch>
            <a:fillRect/>
          </a:stretch>
        </p:blipFill>
        <p:spPr>
          <a:xfrm>
            <a:off x="7139305" y="1341755"/>
            <a:ext cx="4382770" cy="273939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Top5 Analysis-Top 5 categories in YOY sales changes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zh-CN" altLang="en-US"/>
              <a:t>By calculating top 5 categories of restaurants in YOY sales changes, the boxplot is shown above.</a:t>
            </a:r>
            <a:endParaRPr lang="zh-CN" altLang="en-US"/>
          </a:p>
          <a:p>
            <a:pPr marL="0" indent="0">
              <a:buNone/>
            </a:pPr>
            <a:r>
              <a:rPr lang="zh-CN" altLang="en-US" b="1"/>
              <a:t>Findings</a:t>
            </a:r>
            <a:endParaRPr lang="zh-CN" altLang="en-US" b="1"/>
          </a:p>
          <a:p>
            <a:r>
              <a:rPr lang="zh-CN" altLang="en-US"/>
              <a:t>1.The top 5 chain restaurants in YOY sales changes are Pizza, Chicken, Burger, Frozen Desserts and Mexican</a:t>
            </a:r>
            <a:endParaRPr lang="zh-CN" altLang="en-US"/>
          </a:p>
          <a:p>
            <a:r>
              <a:rPr lang="zh-CN" altLang="en-US"/>
              <a:t>2.Pizza as the biggest category of restaurants in YOY sales changes has an average YOY sales increase slightly above 0 percent, but most increases are concentrated between -5% to 20%</a:t>
            </a:r>
            <a:endParaRPr lang="zh-CN" altLang="en-US"/>
          </a:p>
          <a:p>
            <a:r>
              <a:rPr lang="zh-CN" altLang="en-US"/>
              <a:t>3.Mexican as the fifth biggest category of restaurants in YOY sales changes has an average YOY sales increase around 0 percent, but increases inside this category varied hugely among each other.</a:t>
            </a:r>
            <a:endParaRPr lang="zh-CN" altLang="en-US"/>
          </a:p>
        </p:txBody>
      </p:sp>
      <p:pic>
        <p:nvPicPr>
          <p:cNvPr id="6" name="图片 5" descr="newplot (18)"/>
          <p:cNvPicPr>
            <a:picLocks noChangeAspect="1"/>
          </p:cNvPicPr>
          <p:nvPr/>
        </p:nvPicPr>
        <p:blipFill>
          <a:blip r:embed="rId1"/>
          <a:stretch>
            <a:fillRect/>
          </a:stretch>
        </p:blipFill>
        <p:spPr>
          <a:xfrm>
            <a:off x="6537960" y="1203960"/>
            <a:ext cx="5654040" cy="282702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Top5</a:t>
            </a:r>
            <a:r>
              <a:rPr lang="en-US" altLang="zh-CN" sz="2800">
                <a:sym typeface="+mn-ea"/>
              </a:rPr>
              <a:t> Analysis-Top 5 chain restaurants in units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zh-CN" altLang="en-US"/>
              <a:t>By calculating the top 5 chain restaurants in units. the barplot is shown above.</a:t>
            </a:r>
            <a:endParaRPr lang="zh-CN" altLang="en-US"/>
          </a:p>
          <a:p>
            <a:pPr marL="0" indent="0">
              <a:buNone/>
            </a:pPr>
            <a:r>
              <a:rPr lang="zh-CN" altLang="en-US" b="1"/>
              <a:t>Findings</a:t>
            </a:r>
            <a:endParaRPr lang="zh-CN" altLang="en-US" b="1"/>
          </a:p>
          <a:p>
            <a:r>
              <a:rPr lang="zh-CN" altLang="en-US"/>
              <a:t>1.The top 5 chain restaurants in units are Subway, Starbucks,McDonald’s,Duckin and Burger King</a:t>
            </a:r>
            <a:endParaRPr lang="zh-CN" altLang="en-US"/>
          </a:p>
          <a:p>
            <a:r>
              <a:rPr lang="zh-CN" altLang="en-US"/>
              <a:t>2.Subway, as the biggest chain restaurant in units has over 20000 chains, 5000 more than Starbucks, the second biggest chain restaurant in units .</a:t>
            </a:r>
            <a:endParaRPr lang="zh-CN" altLang="en-US"/>
          </a:p>
          <a:p>
            <a:r>
              <a:rPr lang="zh-CN" altLang="en-US"/>
              <a:t>3.Burger King as the fifth chain restaurant in units is around 5000 units, 4 times smaller than the biggest</a:t>
            </a:r>
            <a:endParaRPr lang="zh-CN" altLang="en-US"/>
          </a:p>
        </p:txBody>
      </p:sp>
      <p:pic>
        <p:nvPicPr>
          <p:cNvPr id="3" name="图片 2" descr="newplot (7)"/>
          <p:cNvPicPr>
            <a:picLocks noChangeAspect="1"/>
          </p:cNvPicPr>
          <p:nvPr/>
        </p:nvPicPr>
        <p:blipFill>
          <a:blip r:embed="rId1"/>
          <a:stretch>
            <a:fillRect/>
          </a:stretch>
        </p:blipFill>
        <p:spPr>
          <a:xfrm>
            <a:off x="6604635" y="1151890"/>
            <a:ext cx="5198745" cy="3249295"/>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Analysis-Top 5 chain  in YOY unit changes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pPr marL="0" indent="0">
              <a:buNone/>
            </a:pPr>
            <a:r>
              <a:rPr lang="zh-CN" altLang="en-US"/>
              <a:t>By calculating the top 5 chain restaurants in YOY unit changes. the barplot is shown above.</a:t>
            </a:r>
            <a:endParaRPr lang="zh-CN" altLang="en-US"/>
          </a:p>
          <a:p>
            <a:pPr marL="0" indent="0">
              <a:buNone/>
            </a:pPr>
            <a:r>
              <a:rPr lang="zh-CN" altLang="en-US" b="1"/>
              <a:t>Findings</a:t>
            </a:r>
            <a:endParaRPr lang="zh-CN" altLang="en-US" b="1"/>
          </a:p>
          <a:p>
            <a:r>
              <a:rPr lang="zh-CN" altLang="en-US"/>
              <a:t>1.The top 5 chain restaurants in YOY unit changes are Raising Cane,Jersey Mike’s,First Watch,Ducth Bros and Shake Shack.</a:t>
            </a:r>
            <a:endParaRPr lang="zh-CN" altLang="en-US"/>
          </a:p>
          <a:p>
            <a:r>
              <a:rPr lang="zh-CN" altLang="en-US"/>
              <a:t>2.Raising Cane, as the biggest chain restaurant in YOY unit changes has over 10% chains increase,nearly the same with Jersey Mike’s and First Watch.</a:t>
            </a:r>
            <a:endParaRPr lang="zh-CN" altLang="en-US"/>
          </a:p>
          <a:p>
            <a:r>
              <a:rPr lang="zh-CN" altLang="en-US"/>
              <a:t>3.Shake Shack as the fifth chain restaurant in YOY unit changes is just a little bit lower than the biggest, in other words, the top 5 chain restaurant in YOY unit changes is very average.</a:t>
            </a:r>
            <a:endParaRPr lang="zh-CN" altLang="en-US"/>
          </a:p>
        </p:txBody>
      </p:sp>
      <p:pic>
        <p:nvPicPr>
          <p:cNvPr id="3" name="图片 2" descr="newplot (5)"/>
          <p:cNvPicPr>
            <a:picLocks noChangeAspect="1"/>
          </p:cNvPicPr>
          <p:nvPr/>
        </p:nvPicPr>
        <p:blipFill>
          <a:blip r:embed="rId1"/>
          <a:stretch>
            <a:fillRect/>
          </a:stretch>
        </p:blipFill>
        <p:spPr>
          <a:xfrm>
            <a:off x="6501765" y="1110615"/>
            <a:ext cx="5464175" cy="3415030"/>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Analysis-Top 5 segments in YOY unit changes</a:t>
            </a:r>
            <a:endParaRPr lang="en-US" altLang="zh-CN" sz="2800">
              <a:sym typeface="+mn-ea"/>
            </a:endParaRPr>
          </a:p>
        </p:txBody>
      </p:sp>
      <p:sp>
        <p:nvSpPr>
          <p:cNvPr id="5" name="内容占位符 4"/>
          <p:cNvSpPr>
            <a:spLocks noGrp="1"/>
          </p:cNvSpPr>
          <p:nvPr>
            <p:ph idx="1"/>
          </p:nvPr>
        </p:nvSpPr>
        <p:spPr>
          <a:xfrm>
            <a:off x="579120" y="1094105"/>
            <a:ext cx="6064885" cy="5388610"/>
          </a:xfrm>
        </p:spPr>
        <p:txBody>
          <a:bodyPr/>
          <a:p>
            <a:pPr marL="0" indent="0">
              <a:buNone/>
            </a:pPr>
            <a:r>
              <a:rPr lang="zh-CN" altLang="en-US"/>
              <a:t>By calculating top 5 segments of restaurants in YOY unit changes, the scatterplot is shown above.</a:t>
            </a:r>
            <a:endParaRPr lang="zh-CN" altLang="en-US"/>
          </a:p>
          <a:p>
            <a:pPr marL="0" indent="0">
              <a:buNone/>
            </a:pPr>
            <a:endParaRPr lang="zh-CN" altLang="en-US"/>
          </a:p>
          <a:p>
            <a:pPr marL="0" indent="0">
              <a:buNone/>
            </a:pPr>
            <a:r>
              <a:rPr lang="zh-CN" altLang="en-US" b="1"/>
              <a:t>Findings</a:t>
            </a:r>
            <a:endParaRPr lang="zh-CN" altLang="en-US" b="1"/>
          </a:p>
          <a:p>
            <a:pPr marL="0" indent="0">
              <a:buNone/>
            </a:pPr>
            <a:r>
              <a:rPr lang="zh-CN" altLang="en-US"/>
              <a:t>1.The top 5 segments of restaurants in YOY unit changes are Fast Casual, Midscale, Quick Service,Casual Dining and Fine Dining.</a:t>
            </a:r>
            <a:endParaRPr lang="zh-CN" altLang="en-US"/>
          </a:p>
          <a:p>
            <a:pPr marL="0" indent="0">
              <a:buNone/>
            </a:pPr>
            <a:endParaRPr lang="zh-CN" altLang="en-US"/>
          </a:p>
          <a:p>
            <a:pPr marL="0" indent="0">
              <a:buNone/>
            </a:pPr>
            <a:r>
              <a:rPr lang="zh-CN" altLang="en-US"/>
              <a:t>2.Elements are scattered in the plot so the even in the same segments, different restaurants witnessed a significantly different in growth rate, which means catering is more based on indivual business.</a:t>
            </a:r>
            <a:endParaRPr lang="zh-CN" altLang="en-US"/>
          </a:p>
        </p:txBody>
      </p:sp>
      <p:pic>
        <p:nvPicPr>
          <p:cNvPr id="4" name="图片 3" descr="newplot (6)"/>
          <p:cNvPicPr>
            <a:picLocks noChangeAspect="1"/>
          </p:cNvPicPr>
          <p:nvPr/>
        </p:nvPicPr>
        <p:blipFill>
          <a:blip r:embed="rId1"/>
          <a:stretch>
            <a:fillRect/>
          </a:stretch>
        </p:blipFill>
        <p:spPr>
          <a:xfrm>
            <a:off x="6644005" y="1247775"/>
            <a:ext cx="5395595" cy="337248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lum bright="60000" contrast="-6000"/>
          </a:blip>
          <a:stretch>
            <a:fillRect/>
          </a:stretch>
        </p:blipFill>
        <p:spPr>
          <a:xfrm>
            <a:off x="0" y="0"/>
            <a:ext cx="12192635" cy="6857365"/>
          </a:xfrm>
          <a:prstGeom prst="rect">
            <a:avLst/>
          </a:prstGeom>
          <a:noFill/>
          <a:ln w="9525">
            <a:noFill/>
          </a:ln>
        </p:spPr>
      </p:pic>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Dataset Introduction</a:t>
            </a:r>
            <a:endParaRPr lang="en-US" altLang="zh-CN" sz="2800">
              <a:sym typeface="+mn-ea"/>
            </a:endParaRPr>
          </a:p>
        </p:txBody>
      </p:sp>
      <p:sp>
        <p:nvSpPr>
          <p:cNvPr id="5" name="内容占位符 4"/>
          <p:cNvSpPr>
            <a:spLocks noGrp="1"/>
          </p:cNvSpPr>
          <p:nvPr>
            <p:ph idx="1"/>
          </p:nvPr>
        </p:nvSpPr>
        <p:spPr/>
        <p:txBody>
          <a:bodyPr/>
          <a:p>
            <a:pPr marL="0" indent="0">
              <a:buNone/>
            </a:pPr>
            <a:r>
              <a:rPr lang="zh-CN" altLang="en-US"/>
              <a:t>This data is obtained from the Restaurant Business magazine website.This dataset carries the link between different chain restaurants with sales in 2020. This dataset supplies with the Top 100 chain restaurants in sales total,YOY changes in sales,unit numbers, YOY changes in units, segments and categories.</a:t>
            </a:r>
            <a:endParaRPr lang="zh-CN" altLang="en-US"/>
          </a:p>
          <a:p>
            <a:endParaRPr lang="zh-CN" altLang="en-US"/>
          </a:p>
        </p:txBody>
      </p:sp>
      <p:pic>
        <p:nvPicPr>
          <p:cNvPr id="3" name="图片 2"/>
          <p:cNvPicPr>
            <a:picLocks noChangeAspect="1"/>
          </p:cNvPicPr>
          <p:nvPr/>
        </p:nvPicPr>
        <p:blipFill>
          <a:blip r:embed="rId2"/>
          <a:stretch>
            <a:fillRect/>
          </a:stretch>
        </p:blipFill>
        <p:spPr>
          <a:xfrm>
            <a:off x="1304925" y="2272665"/>
            <a:ext cx="9582150" cy="4258310"/>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1391900" cy="441960"/>
          </a:xfrm>
        </p:spPr>
        <p:txBody>
          <a:bodyPr/>
          <a:p>
            <a:r>
              <a:rPr lang="en-US" altLang="zh-CN">
                <a:sym typeface="+mn-ea"/>
              </a:rPr>
              <a:t>Cross-Elements Analysis-Unit-Sale-Sales Change Correlations</a:t>
            </a:r>
            <a:endParaRPr lang="en-US" altLang="zh-CN">
              <a:sym typeface="+mn-ea"/>
            </a:endParaRPr>
          </a:p>
        </p:txBody>
      </p:sp>
      <p:pic>
        <p:nvPicPr>
          <p:cNvPr id="4" name="内容占位符 3" descr="newplot (4)"/>
          <p:cNvPicPr>
            <a:picLocks noChangeAspect="1"/>
          </p:cNvPicPr>
          <p:nvPr>
            <p:ph idx="1"/>
          </p:nvPr>
        </p:nvPicPr>
        <p:blipFill>
          <a:blip r:embed="rId1"/>
          <a:stretch>
            <a:fillRect/>
          </a:stretch>
        </p:blipFill>
        <p:spPr>
          <a:xfrm>
            <a:off x="7593965" y="1224280"/>
            <a:ext cx="4467225" cy="2792095"/>
          </a:xfrm>
          <a:prstGeom prst="rect">
            <a:avLst/>
          </a:prstGeom>
        </p:spPr>
      </p:pic>
      <p:sp>
        <p:nvSpPr>
          <p:cNvPr id="5" name="文本框 4"/>
          <p:cNvSpPr txBox="1"/>
          <p:nvPr/>
        </p:nvSpPr>
        <p:spPr>
          <a:xfrm>
            <a:off x="328295" y="1224280"/>
            <a:ext cx="7534910" cy="3415030"/>
          </a:xfrm>
          <a:prstGeom prst="rect">
            <a:avLst/>
          </a:prstGeom>
          <a:noFill/>
        </p:spPr>
        <p:txBody>
          <a:bodyPr wrap="square" rtlCol="0">
            <a:spAutoFit/>
          </a:bodyPr>
          <a:p>
            <a:r>
              <a:rPr lang="zh-CN" altLang="en-US"/>
              <a:t>By analyzing the differences between unit, sales and YOY sales changes.</a:t>
            </a:r>
            <a:endParaRPr lang="zh-CN" altLang="en-US"/>
          </a:p>
          <a:p>
            <a:endParaRPr lang="zh-CN" altLang="en-US" b="1"/>
          </a:p>
          <a:p>
            <a:r>
              <a:rPr lang="zh-CN" altLang="en-US" b="1"/>
              <a:t>Findings</a:t>
            </a:r>
            <a:endParaRPr lang="zh-CN" altLang="en-US" b="1"/>
          </a:p>
          <a:p>
            <a:r>
              <a:rPr lang="zh-CN" altLang="en-US"/>
              <a:t>1.There are no postive or negative, strong or small correlation between these three elements</a:t>
            </a:r>
            <a:endParaRPr lang="zh-CN" altLang="en-US"/>
          </a:p>
          <a:p>
            <a:endParaRPr lang="zh-CN" altLang="en-US"/>
          </a:p>
          <a:p>
            <a:r>
              <a:rPr lang="zh-CN" altLang="en-US"/>
              <a:t>2.Bigger sales isn’t based on the unit scale,so does YOY Sales change.</a:t>
            </a:r>
            <a:endParaRPr lang="zh-CN" altLang="en-US"/>
          </a:p>
          <a:p>
            <a:endParaRPr lang="zh-CN" altLang="en-US"/>
          </a:p>
          <a:p>
            <a:r>
              <a:rPr lang="zh-CN" altLang="en-US"/>
              <a:t>3.Small unit restaurants still can have a great sales a significant increase in sales.</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Zoom In-Burger brands and total sales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r>
              <a:rPr lang="zh-CN" altLang="en-US"/>
              <a:t>By zoom in to the biggest category and calculating burger brands and total sales, the boxplot is shown above.</a:t>
            </a:r>
            <a:endParaRPr lang="zh-CN" altLang="en-US"/>
          </a:p>
          <a:p>
            <a:pPr marL="0" indent="0">
              <a:buNone/>
            </a:pPr>
            <a:r>
              <a:rPr lang="zh-CN" altLang="en-US" b="1"/>
              <a:t>Findings</a:t>
            </a:r>
            <a:endParaRPr lang="zh-CN" altLang="en-US" b="1"/>
          </a:p>
          <a:p>
            <a:r>
              <a:rPr lang="zh-CN" altLang="en-US"/>
              <a:t>1.Most burger restaurants have total sales range from 377 to 2890.</a:t>
            </a:r>
            <a:endParaRPr lang="zh-CN" altLang="en-US"/>
          </a:p>
          <a:p>
            <a:r>
              <a:rPr lang="zh-CN" altLang="en-US"/>
              <a:t>2.The biggest burger restaurant has over 40000 in sales,much bigger than any other burger restaurants</a:t>
            </a:r>
            <a:endParaRPr lang="zh-CN" altLang="en-US"/>
          </a:p>
          <a:p>
            <a:r>
              <a:rPr lang="zh-CN" altLang="en-US"/>
              <a:t>3.The average burger restaurants sales among the Top 100 is around 1000.</a:t>
            </a:r>
            <a:endParaRPr lang="zh-CN" altLang="en-US"/>
          </a:p>
          <a:p>
            <a:r>
              <a:rPr lang="zh-CN" altLang="en-US"/>
              <a:t>4.There are 3 outliers in the sales, not concentrated with each other.</a:t>
            </a:r>
            <a:endParaRPr lang="zh-CN" altLang="en-US"/>
          </a:p>
        </p:txBody>
      </p:sp>
      <p:pic>
        <p:nvPicPr>
          <p:cNvPr id="3" name="图片 2" descr="newplot (27)"/>
          <p:cNvPicPr>
            <a:picLocks noChangeAspect="1"/>
          </p:cNvPicPr>
          <p:nvPr/>
        </p:nvPicPr>
        <p:blipFill>
          <a:blip r:embed="rId1"/>
          <a:stretch>
            <a:fillRect/>
          </a:stretch>
        </p:blipFill>
        <p:spPr>
          <a:xfrm>
            <a:off x="6611620" y="1330325"/>
            <a:ext cx="5580380" cy="279082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Zoom In-Quick brands and total sales</a:t>
            </a:r>
            <a:endParaRPr lang="en-US" altLang="zh-CN" sz="2800">
              <a:sym typeface="+mn-ea"/>
            </a:endParaRPr>
          </a:p>
        </p:txBody>
      </p:sp>
      <p:sp>
        <p:nvSpPr>
          <p:cNvPr id="5" name="内容占位符 4"/>
          <p:cNvSpPr>
            <a:spLocks noGrp="1"/>
          </p:cNvSpPr>
          <p:nvPr>
            <p:ph idx="1"/>
          </p:nvPr>
        </p:nvSpPr>
        <p:spPr>
          <a:xfrm>
            <a:off x="669925" y="952500"/>
            <a:ext cx="6064885" cy="5388610"/>
          </a:xfrm>
        </p:spPr>
        <p:txBody>
          <a:bodyPr/>
          <a:p>
            <a:r>
              <a:rPr lang="zh-CN" altLang="en-US"/>
              <a:t>By zoom in to the biggest segment and calculating quick brands and total sales, the boxplot is shown above.</a:t>
            </a:r>
            <a:endParaRPr lang="zh-CN" altLang="en-US"/>
          </a:p>
          <a:p>
            <a:pPr marL="0" indent="0">
              <a:buNone/>
            </a:pPr>
            <a:r>
              <a:rPr lang="zh-CN" altLang="en-US" b="1"/>
              <a:t>Findings</a:t>
            </a:r>
            <a:endParaRPr lang="zh-CN" altLang="en-US" b="1"/>
          </a:p>
          <a:p>
            <a:r>
              <a:rPr lang="zh-CN" altLang="en-US"/>
              <a:t>1.Most quick brands restaurants have total sales range from 377 to 2980.</a:t>
            </a:r>
            <a:endParaRPr lang="zh-CN" altLang="en-US"/>
          </a:p>
          <a:p>
            <a:r>
              <a:rPr lang="zh-CN" altLang="en-US"/>
              <a:t>2.The biggest quick brands burger restaurant has over 40000 in sales,much bigger than any other quick brands restaurants</a:t>
            </a:r>
            <a:endParaRPr lang="zh-CN" altLang="en-US"/>
          </a:p>
          <a:p>
            <a:r>
              <a:rPr lang="zh-CN" altLang="en-US"/>
              <a:t>3.The average quick brands restaurants sales among the Top 100 is around 500.</a:t>
            </a:r>
            <a:endParaRPr lang="zh-CN" altLang="en-US"/>
          </a:p>
          <a:p>
            <a:r>
              <a:rPr lang="zh-CN" altLang="en-US"/>
              <a:t>4.There are 4 outliers in the sales, not concentrated with each other.</a:t>
            </a:r>
            <a:endParaRPr lang="zh-CN" altLang="en-US"/>
          </a:p>
        </p:txBody>
      </p:sp>
      <p:pic>
        <p:nvPicPr>
          <p:cNvPr id="3" name="图片 2" descr="newplot (28)"/>
          <p:cNvPicPr>
            <a:picLocks noChangeAspect="1"/>
          </p:cNvPicPr>
          <p:nvPr/>
        </p:nvPicPr>
        <p:blipFill>
          <a:blip r:embed="rId1"/>
          <a:stretch>
            <a:fillRect/>
          </a:stretch>
        </p:blipFill>
        <p:spPr>
          <a:xfrm>
            <a:off x="6876415" y="1343660"/>
            <a:ext cx="5169535" cy="258508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lum bright="60000" contrast="-6000"/>
          </a:blip>
          <a:stretch>
            <a:fillRect/>
          </a:stretch>
        </p:blipFill>
        <p:spPr>
          <a:xfrm>
            <a:off x="0" y="0"/>
            <a:ext cx="12192635" cy="6857365"/>
          </a:xfrm>
          <a:prstGeom prst="rect">
            <a:avLst/>
          </a:prstGeom>
          <a:noFill/>
          <a:ln w="9525">
            <a:noFill/>
          </a:ln>
        </p:spPr>
      </p:pic>
      <p:sp>
        <p:nvSpPr>
          <p:cNvPr id="2" name="标题 1"/>
          <p:cNvSpPr>
            <a:spLocks noGrp="1"/>
          </p:cNvSpPr>
          <p:nvPr>
            <p:ph type="title"/>
          </p:nvPr>
        </p:nvSpPr>
        <p:spPr>
          <a:xfrm>
            <a:off x="669882" y="443234"/>
            <a:ext cx="10852237" cy="441964"/>
          </a:xfrm>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Investment Suggestions</a:t>
            </a:r>
            <a:endParaRPr lang="en-US" altLang="zh-CN" sz="2800">
              <a:sym typeface="+mn-ea"/>
            </a:endParaRPr>
          </a:p>
        </p:txBody>
      </p:sp>
      <p:sp>
        <p:nvSpPr>
          <p:cNvPr id="3" name="内容占位符 2"/>
          <p:cNvSpPr>
            <a:spLocks noGrp="1"/>
          </p:cNvSpPr>
          <p:nvPr>
            <p:ph idx="1"/>
          </p:nvPr>
        </p:nvSpPr>
        <p:spPr>
          <a:xfrm>
            <a:off x="669925" y="952500"/>
            <a:ext cx="10203180" cy="5388610"/>
          </a:xfrm>
        </p:spPr>
        <p:txBody>
          <a:bodyPr/>
          <a:p>
            <a:r>
              <a:rPr lang="en-US" altLang="zh-CN" sz="2400" b="1"/>
              <a:t>If you want to have the best grow in units </a:t>
            </a:r>
            <a:r>
              <a:rPr lang="en-US" altLang="zh-CN" sz="2400" b="1">
                <a:solidFill>
                  <a:srgbClr val="FF0000"/>
                </a:solidFill>
                <a:effectLst>
                  <a:outerShdw blurRad="38100" dist="38100" dir="2700000" algn="tl">
                    <a:srgbClr val="000000">
                      <a:alpha val="43137"/>
                    </a:srgbClr>
                  </a:outerShdw>
                </a:effectLst>
              </a:rPr>
              <a:t>burger retaurants</a:t>
            </a:r>
            <a:r>
              <a:rPr lang="en-US" altLang="zh-CN" sz="2400" b="1"/>
              <a:t>  are the best choices.</a:t>
            </a:r>
            <a:endParaRPr lang="en-US" altLang="zh-CN" sz="2400" b="1"/>
          </a:p>
          <a:p>
            <a:r>
              <a:rPr lang="en-US" altLang="zh-CN" sz="2400" b="1"/>
              <a:t>If you want to have the best grow in sales </a:t>
            </a:r>
            <a:r>
              <a:rPr lang="en-US" altLang="zh-CN" sz="2400" b="1">
                <a:solidFill>
                  <a:srgbClr val="FF0000"/>
                </a:solidFill>
                <a:effectLst>
                  <a:outerShdw blurRad="38100" dist="38100" dir="2700000" algn="tl">
                    <a:srgbClr val="000000">
                      <a:alpha val="43137"/>
                    </a:srgbClr>
                  </a:outerShdw>
                </a:effectLst>
              </a:rPr>
              <a:t>quick brands</a:t>
            </a:r>
            <a:r>
              <a:rPr lang="en-US" altLang="zh-CN" sz="2400" b="1"/>
              <a:t> are the best choices.</a:t>
            </a:r>
            <a:endParaRPr lang="en-US" altLang="zh-CN" sz="2400" b="1"/>
          </a:p>
          <a:p>
            <a:r>
              <a:rPr lang="en-US" altLang="zh-CN" sz="2400" b="1"/>
              <a:t>Most of the Top 100 restaurants witnessed an increase in sales but a decrease in units.</a:t>
            </a:r>
            <a:endParaRPr lang="en-US" altLang="zh-CN" sz="2400" b="1"/>
          </a:p>
          <a:p>
            <a:r>
              <a:rPr lang="en-US" altLang="zh-CN" sz="2400" b="1"/>
              <a:t>If you want to invest in a brand with a balance of not fierce competition, high increase rate and well known to others, you should choose </a:t>
            </a:r>
            <a:r>
              <a:rPr lang="en-US" altLang="zh-CN" sz="2400" b="1">
                <a:solidFill>
                  <a:srgbClr val="FF0000"/>
                </a:solidFill>
                <a:effectLst>
                  <a:outerShdw blurRad="38100" dist="38100" dir="2700000" algn="tl">
                    <a:srgbClr val="000000">
                      <a:alpha val="43137"/>
                    </a:srgbClr>
                  </a:outerShdw>
                </a:effectLst>
              </a:rPr>
              <a:t>Shake Shack</a:t>
            </a:r>
            <a:endParaRPr lang="en-US" altLang="zh-CN" sz="2400" b="1">
              <a:solidFill>
                <a:srgbClr val="FF0000"/>
              </a:solidFill>
              <a:effectLst>
                <a:outerShdw blurRad="38100" dist="38100" dir="2700000" algn="tl">
                  <a:srgbClr val="000000">
                    <a:alpha val="43137"/>
                  </a:srgbClr>
                </a:outerShdw>
              </a:effectLst>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标题 8"/>
          <p:cNvSpPr>
            <a:spLocks noGrp="1"/>
          </p:cNvSpPr>
          <p:nvPr>
            <p:ph type="title"/>
          </p:nvPr>
        </p:nvSpPr>
        <p:spPr>
          <a:xfrm>
            <a:off x="5872150" y="1604081"/>
            <a:ext cx="5540400" cy="2410470"/>
          </a:xfrm>
        </p:spPr>
        <p:txBody>
          <a:bodyPr>
            <a:normAutofit fontScale="90000"/>
          </a:bodyPr>
          <a:p>
            <a:r>
              <a:rPr lang="en-US" altLang="zh-CN"/>
              <a:t>Thank You</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lum bright="60000" contrast="-6000"/>
          </a:blip>
          <a:stretch>
            <a:fillRect/>
          </a:stretch>
        </p:blipFill>
        <p:spPr>
          <a:xfrm>
            <a:off x="0" y="0"/>
            <a:ext cx="12192635" cy="6857365"/>
          </a:xfrm>
          <a:prstGeom prst="rect">
            <a:avLst/>
          </a:prstGeom>
          <a:noFill/>
          <a:ln w="9525">
            <a:noFill/>
          </a:ln>
        </p:spPr>
      </p:pic>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Preparation</a:t>
            </a:r>
            <a:endParaRPr lang="en-US" altLang="zh-CN" sz="2800">
              <a:sym typeface="+mn-ea"/>
            </a:endParaRPr>
          </a:p>
        </p:txBody>
      </p:sp>
      <p:sp>
        <p:nvSpPr>
          <p:cNvPr id="3" name="内容占位符 2"/>
          <p:cNvSpPr>
            <a:spLocks noGrp="1"/>
          </p:cNvSpPr>
          <p:nvPr>
            <p:ph idx="1"/>
          </p:nvPr>
        </p:nvSpPr>
        <p:spPr/>
        <p:txBody>
          <a:bodyPr/>
          <a:p>
            <a:r>
              <a:rPr lang="en-US" altLang="zh-CN" sz="2400" b="1"/>
              <a:t>Special Symbols-$,%,\t</a:t>
            </a:r>
            <a:endParaRPr lang="en-US" altLang="zh-CN" sz="2400" b="1"/>
          </a:p>
          <a:p>
            <a:pPr marL="0" indent="0">
              <a:buNone/>
            </a:pPr>
            <a:endParaRPr lang="en-US" altLang="zh-CN" sz="2000"/>
          </a:p>
          <a:p>
            <a:pPr marL="0" indent="0">
              <a:buNone/>
            </a:pPr>
            <a:endParaRPr lang="en-US" altLang="zh-CN" sz="2000" b="1"/>
          </a:p>
          <a:p>
            <a:endParaRPr lang="en-US" altLang="zh-CN" sz="2000"/>
          </a:p>
          <a:p>
            <a:endParaRPr lang="en-US" altLang="zh-CN" sz="2000"/>
          </a:p>
          <a:p>
            <a:r>
              <a:rPr lang="en-US" altLang="zh-CN" sz="2000"/>
              <a:t>Data type conversion</a:t>
            </a:r>
            <a:endParaRPr lang="en-US" altLang="zh-CN" sz="2000"/>
          </a:p>
        </p:txBody>
      </p:sp>
      <p:sp>
        <p:nvSpPr>
          <p:cNvPr id="4" name="文本框 3"/>
          <p:cNvSpPr txBox="1"/>
          <p:nvPr/>
        </p:nvSpPr>
        <p:spPr>
          <a:xfrm>
            <a:off x="5466715" y="153670"/>
            <a:ext cx="6227445" cy="6000750"/>
          </a:xfrm>
          <a:prstGeom prst="rect">
            <a:avLst/>
          </a:prstGeom>
          <a:noFill/>
        </p:spPr>
        <p:txBody>
          <a:bodyPr wrap="square" rtlCol="0">
            <a:spAutoFit/>
          </a:bodyPr>
          <a:p>
            <a:pPr algn="l"/>
            <a:r>
              <a:rPr lang="zh-CN" altLang="en-US" sz="1200" b="1"/>
              <a:t>str_sub(top100chains$X2020.U.S..Sales...000.000., 1, 1) &lt;- ''</a:t>
            </a:r>
            <a:endParaRPr lang="zh-CN" altLang="en-US" sz="1200" b="1"/>
          </a:p>
          <a:p>
            <a:pPr algn="l"/>
            <a:r>
              <a:rPr lang="zh-CN" altLang="en-US" sz="1200" b="1"/>
              <a:t>top100chains[73, 3] &lt;- '511'</a:t>
            </a:r>
            <a:endParaRPr lang="zh-CN" altLang="en-US" sz="1200" b="1"/>
          </a:p>
          <a:p>
            <a:pPr algn="l"/>
            <a:endParaRPr lang="zh-CN" altLang="en-US" sz="1200" b="1"/>
          </a:p>
          <a:p>
            <a:pPr algn="l"/>
            <a:r>
              <a:rPr lang="zh-CN" altLang="en-US" sz="1200" b="1"/>
              <a:t>#remove punctuation</a:t>
            </a:r>
            <a:endParaRPr lang="zh-CN" altLang="en-US" sz="1200" b="1"/>
          </a:p>
          <a:p>
            <a:pPr algn="l"/>
            <a:r>
              <a:rPr lang="zh-CN" altLang="en-US" sz="1200" b="1"/>
              <a:t>str_sub(top100chains$X2020.U.S..Sales...000.000.[1:46], -4, -4) &lt;- ''</a:t>
            </a:r>
            <a:endParaRPr lang="zh-CN" altLang="en-US" sz="1200" b="1"/>
          </a:p>
          <a:p>
            <a:pPr algn="l"/>
            <a:r>
              <a:rPr lang="zh-CN" altLang="en-US" sz="1200" b="1"/>
              <a:t>a &lt;- as.numeric(top100chains$X2020.U.S..Sales...000.000.)</a:t>
            </a:r>
            <a:endParaRPr lang="zh-CN" altLang="en-US" sz="1200" b="1"/>
          </a:p>
          <a:p>
            <a:pPr algn="l"/>
            <a:r>
              <a:rPr lang="zh-CN" altLang="en-US" sz="1200" b="1"/>
              <a:t>top100chains$X2020.U.S..Sales...000.000. &lt;- a</a:t>
            </a:r>
            <a:endParaRPr lang="zh-CN" altLang="en-US" sz="1200" b="1"/>
          </a:p>
          <a:p>
            <a:pPr algn="l"/>
            <a:endParaRPr lang="zh-CN" altLang="en-US" sz="1200" b="1"/>
          </a:p>
          <a:p>
            <a:pPr algn="l"/>
            <a:r>
              <a:rPr lang="zh-CN" altLang="en-US" sz="1200" b="1"/>
              <a:t>#remove %</a:t>
            </a:r>
            <a:endParaRPr lang="zh-CN" altLang="en-US" sz="1200" b="1"/>
          </a:p>
          <a:p>
            <a:pPr algn="l"/>
            <a:r>
              <a:rPr lang="zh-CN" altLang="en-US" sz="1200" b="1"/>
              <a:t>str_sub(top100chains$YOY.SALES.CHANGE, -1, -1) &lt;- ''</a:t>
            </a:r>
            <a:endParaRPr lang="zh-CN" altLang="en-US" sz="1200" b="1"/>
          </a:p>
          <a:p>
            <a:pPr algn="l"/>
            <a:r>
              <a:rPr lang="zh-CN" altLang="en-US" sz="1200" b="1"/>
              <a:t>b &lt;- as.numeric(top100chains$YOY.SALES.CHANGE)</a:t>
            </a:r>
            <a:endParaRPr lang="zh-CN" altLang="en-US" sz="1200" b="1"/>
          </a:p>
          <a:p>
            <a:pPr algn="l"/>
            <a:r>
              <a:rPr lang="zh-CN" altLang="en-US" sz="1200" b="1"/>
              <a:t>top100chains$YOY.SALES.CHANGE &lt;- b</a:t>
            </a:r>
            <a:endParaRPr lang="zh-CN" altLang="en-US" sz="1200" b="1"/>
          </a:p>
          <a:p>
            <a:pPr algn="l"/>
            <a:endParaRPr lang="zh-CN" altLang="en-US" sz="1200" b="1"/>
          </a:p>
          <a:p>
            <a:pPr algn="l"/>
            <a:r>
              <a:rPr lang="zh-CN" altLang="en-US" sz="1200" b="1"/>
              <a:t>#remove ,</a:t>
            </a:r>
            <a:endParaRPr lang="zh-CN" altLang="en-US" sz="1200" b="1"/>
          </a:p>
          <a:p>
            <a:pPr algn="l"/>
            <a:r>
              <a:rPr lang="zh-CN" altLang="en-US" sz="1200" b="1"/>
              <a:t>comma &lt;- '([,])'</a:t>
            </a:r>
            <a:endParaRPr lang="zh-CN" altLang="en-US" sz="1200" b="1"/>
          </a:p>
          <a:p>
            <a:pPr algn="l"/>
            <a:r>
              <a:rPr lang="zh-CN" altLang="en-US" sz="1200" b="1"/>
              <a:t>str_replace_all(top100chains$X2020.U.S..UNITS, comma, '')</a:t>
            </a:r>
            <a:endParaRPr lang="zh-CN" altLang="en-US" sz="1200" b="1"/>
          </a:p>
          <a:p>
            <a:pPr algn="l"/>
            <a:r>
              <a:rPr lang="zh-CN" altLang="en-US" sz="1200" b="1"/>
              <a:t>top100chains$X2020.U.S..UNITS &lt;- str_replace_all(top100chains$X2020.U.S..UNITS, comma, '')</a:t>
            </a:r>
            <a:endParaRPr lang="zh-CN" altLang="en-US" sz="1200" b="1"/>
          </a:p>
          <a:p>
            <a:pPr algn="l"/>
            <a:r>
              <a:rPr lang="zh-CN" altLang="en-US" sz="1200" b="1"/>
              <a:t>c &lt;- as.numeric(top100chains$X2020.U.S..UNITS)</a:t>
            </a:r>
            <a:endParaRPr lang="zh-CN" altLang="en-US" sz="1200" b="1"/>
          </a:p>
          <a:p>
            <a:pPr algn="l"/>
            <a:r>
              <a:rPr lang="zh-CN" altLang="en-US" sz="1200" b="1"/>
              <a:t>top100chains$X2020.U.S..UNITS &lt;- c</a:t>
            </a:r>
            <a:endParaRPr lang="zh-CN" altLang="en-US" sz="1200" b="1"/>
          </a:p>
          <a:p>
            <a:pPr algn="l"/>
            <a:endParaRPr lang="zh-CN" altLang="en-US" sz="1200" b="1"/>
          </a:p>
          <a:p>
            <a:pPr algn="l"/>
            <a:r>
              <a:rPr lang="zh-CN" altLang="en-US" sz="1200" b="1"/>
              <a:t>#remove %</a:t>
            </a:r>
            <a:endParaRPr lang="zh-CN" altLang="en-US" sz="1200" b="1"/>
          </a:p>
          <a:p>
            <a:pPr algn="l"/>
            <a:r>
              <a:rPr lang="zh-CN" altLang="en-US" sz="1200" b="1"/>
              <a:t>str_sub(top100chains$YOY.UNIT.CHANGE, -1, -1) &lt;- ''</a:t>
            </a:r>
            <a:endParaRPr lang="zh-CN" altLang="en-US" sz="1200" b="1"/>
          </a:p>
          <a:p>
            <a:pPr algn="l"/>
            <a:r>
              <a:rPr lang="zh-CN" altLang="en-US" sz="1200" b="1"/>
              <a:t>d &lt;- as.numeric(top100chains$YOY.UNIT.CHANGE)</a:t>
            </a:r>
            <a:endParaRPr lang="zh-CN" altLang="en-US" sz="1200" b="1"/>
          </a:p>
          <a:p>
            <a:pPr algn="l"/>
            <a:r>
              <a:rPr lang="zh-CN" altLang="en-US" sz="1200" b="1"/>
              <a:t>top100chains$YOY.UNIT.CHANGE &lt;- d</a:t>
            </a:r>
            <a:endParaRPr lang="zh-CN" altLang="en-US" sz="1200" b="1"/>
          </a:p>
          <a:p>
            <a:pPr algn="l"/>
            <a:endParaRPr lang="zh-CN" altLang="en-US" sz="1200" b="1"/>
          </a:p>
          <a:p>
            <a:pPr algn="l"/>
            <a:r>
              <a:rPr lang="zh-CN" altLang="en-US" sz="1200" b="1"/>
              <a:t>#remove \t</a:t>
            </a:r>
            <a:endParaRPr lang="zh-CN" altLang="en-US" sz="1200" b="1"/>
          </a:p>
          <a:p>
            <a:pPr algn="l"/>
            <a:r>
              <a:rPr lang="zh-CN" altLang="en-US" sz="1200" b="1"/>
              <a:t>e &lt;- str_trim(top100chains$SEGMENT)</a:t>
            </a:r>
            <a:endParaRPr lang="zh-CN" altLang="en-US" sz="1200" b="1"/>
          </a:p>
          <a:p>
            <a:pPr algn="l"/>
            <a:r>
              <a:rPr lang="zh-CN" altLang="en-US" sz="1200" b="1"/>
              <a:t>top100chains$SEGMENT &lt;- e</a:t>
            </a:r>
            <a:endParaRPr lang="zh-CN" altLang="en-US" sz="1200" b="1"/>
          </a:p>
          <a:p>
            <a:pPr algn="l"/>
            <a:r>
              <a:rPr lang="zh-CN" altLang="en-US" sz="1200" b="1"/>
              <a:t>table(top100chains$SEGMENT)</a:t>
            </a:r>
            <a:endParaRPr lang="zh-CN" altLang="en-US" sz="1200" b="1"/>
          </a:p>
          <a:p>
            <a:pPr algn="l"/>
            <a:r>
              <a:rPr lang="zh-CN" altLang="en-US" sz="1200" b="1"/>
              <a:t>f &lt;- str_trim(top100chains$MENU.CATEGORY)</a:t>
            </a:r>
            <a:endParaRPr lang="zh-CN" altLang="en-US" sz="1200" b="1"/>
          </a:p>
          <a:p>
            <a:pPr algn="l"/>
            <a:r>
              <a:rPr lang="zh-CN" altLang="en-US" sz="1200" b="1"/>
              <a:t>top100chains$MENU.CATEGORY &lt;- f</a:t>
            </a:r>
            <a:endParaRPr lang="zh-CN" altLang="en-US" sz="1200" b="1"/>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lum bright="60000" contrast="-6000"/>
          </a:blip>
          <a:stretch>
            <a:fillRect/>
          </a:stretch>
        </p:blipFill>
        <p:spPr>
          <a:xfrm>
            <a:off x="0" y="0"/>
            <a:ext cx="12192635" cy="6857365"/>
          </a:xfrm>
          <a:prstGeom prst="rect">
            <a:avLst/>
          </a:prstGeom>
          <a:noFill/>
          <a:ln w="9525">
            <a:noFill/>
          </a:ln>
        </p:spPr>
      </p:pic>
      <p:sp>
        <p:nvSpPr>
          <p:cNvPr id="2" name="标题 1"/>
          <p:cNvSpPr>
            <a:spLocks noGrp="1"/>
          </p:cNvSpPr>
          <p:nvPr>
            <p:ph type="title"/>
          </p:nvPr>
        </p:nvSpPr>
        <p:spPr>
          <a:xfrm>
            <a:off x="669882" y="443234"/>
            <a:ext cx="10852237" cy="441964"/>
          </a:xfrm>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a:t>
            </a:r>
            <a:r>
              <a:rPr lang="en-US" altLang="zh-CN" sz="2800">
                <a:sym typeface="+mn-ea"/>
              </a:rPr>
              <a:t>Preparation</a:t>
            </a:r>
            <a:endParaRPr lang="en-US" altLang="zh-CN" sz="2800">
              <a:sym typeface="+mn-ea"/>
            </a:endParaRPr>
          </a:p>
        </p:txBody>
      </p:sp>
      <p:sp>
        <p:nvSpPr>
          <p:cNvPr id="3" name="内容占位符 2"/>
          <p:cNvSpPr>
            <a:spLocks noGrp="1"/>
          </p:cNvSpPr>
          <p:nvPr>
            <p:ph idx="1"/>
          </p:nvPr>
        </p:nvSpPr>
        <p:spPr/>
        <p:txBody>
          <a:bodyPr/>
          <a:p>
            <a:r>
              <a:rPr lang="en-US" altLang="zh-CN" sz="1800">
                <a:sym typeface="+mn-ea"/>
              </a:rPr>
              <a:t>Special Symbols-$,%,\t</a:t>
            </a:r>
            <a:endParaRPr lang="en-US" altLang="zh-CN" sz="1800"/>
          </a:p>
          <a:p>
            <a:pPr>
              <a:buNone/>
            </a:pPr>
            <a:endParaRPr lang="en-US" altLang="zh-CN" sz="2000"/>
          </a:p>
          <a:p>
            <a:endParaRPr lang="en-US" altLang="zh-CN" sz="2000"/>
          </a:p>
          <a:p>
            <a:endParaRPr lang="en-US" altLang="zh-CN" sz="2000"/>
          </a:p>
          <a:p>
            <a:pPr algn="l">
              <a:buClrTx/>
              <a:buSzTx/>
            </a:pPr>
            <a:r>
              <a:rPr lang="en-US" altLang="zh-CN" sz="3200" b="1"/>
              <a:t>Data type conversion</a:t>
            </a:r>
            <a:endParaRPr lang="en-US" altLang="zh-CN" sz="3200" b="1"/>
          </a:p>
        </p:txBody>
      </p:sp>
      <p:sp>
        <p:nvSpPr>
          <p:cNvPr id="5" name="文本框 4"/>
          <p:cNvSpPr txBox="1"/>
          <p:nvPr/>
        </p:nvSpPr>
        <p:spPr>
          <a:xfrm>
            <a:off x="962660" y="3625850"/>
            <a:ext cx="7637780" cy="953135"/>
          </a:xfrm>
          <a:prstGeom prst="rect">
            <a:avLst/>
          </a:prstGeom>
          <a:noFill/>
        </p:spPr>
        <p:txBody>
          <a:bodyPr wrap="none" rtlCol="0">
            <a:spAutoFit/>
          </a:bodyPr>
          <a:p>
            <a:pPr algn="l"/>
            <a:r>
              <a:rPr lang="zh-CN" altLang="en-US" sz="2800"/>
              <a:t># convert to tibble</a:t>
            </a:r>
            <a:endParaRPr lang="zh-CN" altLang="en-US" sz="2800"/>
          </a:p>
          <a:p>
            <a:pPr algn="l"/>
            <a:r>
              <a:rPr lang="zh-CN" altLang="en-US" sz="2800"/>
              <a:t>top100chains_tibble &lt;- as_tibble(top100chains)</a:t>
            </a:r>
            <a:endParaRPr lang="zh-CN" altLang="en-US" sz="28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lum bright="60000" contrast="-6000"/>
          </a:blip>
          <a:stretch>
            <a:fillRect/>
          </a:stretch>
        </p:blipFill>
        <p:spPr>
          <a:xfrm>
            <a:off x="0" y="0"/>
            <a:ext cx="12192635" cy="6857365"/>
          </a:xfrm>
          <a:prstGeom prst="rect">
            <a:avLst/>
          </a:prstGeom>
          <a:noFill/>
          <a:ln w="9525">
            <a:noFill/>
          </a:ln>
        </p:spPr>
      </p:pic>
      <p:sp>
        <p:nvSpPr>
          <p:cNvPr id="2" name="标题 1"/>
          <p:cNvSpPr>
            <a:spLocks noGrp="1"/>
          </p:cNvSpPr>
          <p:nvPr>
            <p:ph type="title"/>
          </p:nvPr>
        </p:nvSpPr>
        <p:spPr/>
        <p:txBody>
          <a:bodyPr/>
          <a:p>
            <a:r>
              <a:rPr lang="en-US" altLang="zh-CN"/>
              <a:t>Questions</a:t>
            </a:r>
            <a:endParaRPr lang="en-US" altLang="zh-CN"/>
          </a:p>
        </p:txBody>
      </p:sp>
      <p:sp>
        <p:nvSpPr>
          <p:cNvPr id="3" name="内容占位符 2"/>
          <p:cNvSpPr>
            <a:spLocks noGrp="1"/>
          </p:cNvSpPr>
          <p:nvPr>
            <p:ph idx="1"/>
          </p:nvPr>
        </p:nvSpPr>
        <p:spPr>
          <a:xfrm>
            <a:off x="669882" y="885198"/>
            <a:ext cx="10852237" cy="5388907"/>
          </a:xfrm>
        </p:spPr>
        <p:txBody>
          <a:bodyPr/>
          <a:p>
            <a:pPr marL="0" indent="0">
              <a:lnSpc>
                <a:spcPct val="60000"/>
              </a:lnSpc>
              <a:buNone/>
            </a:pPr>
            <a:endParaRPr lang="zh-CN" altLang="en-US" sz="2000" b="1"/>
          </a:p>
          <a:p>
            <a:pPr>
              <a:lnSpc>
                <a:spcPct val="50000"/>
              </a:lnSpc>
            </a:pPr>
            <a:r>
              <a:rPr lang="zh-CN" altLang="en-US" sz="2000" b="1"/>
              <a:t>Which restaurants are biggest in total sales?</a:t>
            </a:r>
            <a:endParaRPr lang="zh-CN" altLang="en-US" sz="2000" b="1"/>
          </a:p>
          <a:p>
            <a:pPr>
              <a:lnSpc>
                <a:spcPct val="50000"/>
              </a:lnSpc>
            </a:pPr>
            <a:endParaRPr lang="zh-CN" altLang="en-US" sz="2000" b="1"/>
          </a:p>
          <a:p>
            <a:pPr>
              <a:lnSpc>
                <a:spcPct val="50000"/>
              </a:lnSpc>
            </a:pPr>
            <a:r>
              <a:rPr lang="zh-CN" altLang="en-US" sz="2000" b="1"/>
              <a:t>Which is biggest category in Top 100 restaurants?</a:t>
            </a:r>
            <a:endParaRPr lang="zh-CN" altLang="en-US" sz="2000" b="1"/>
          </a:p>
          <a:p>
            <a:pPr>
              <a:lnSpc>
                <a:spcPct val="50000"/>
              </a:lnSpc>
            </a:pPr>
            <a:endParaRPr lang="zh-CN" altLang="en-US" sz="2000" b="1"/>
          </a:p>
          <a:p>
            <a:pPr>
              <a:lnSpc>
                <a:spcPct val="50000"/>
              </a:lnSpc>
            </a:pPr>
            <a:r>
              <a:rPr lang="zh-CN" altLang="en-US" sz="2000" b="1"/>
              <a:t>Which are the biggest in YOY sales changes in Top 100 restaurants?</a:t>
            </a:r>
            <a:endParaRPr lang="zh-CN" altLang="en-US" sz="2000" b="1"/>
          </a:p>
          <a:p>
            <a:pPr>
              <a:lnSpc>
                <a:spcPct val="50000"/>
              </a:lnSpc>
            </a:pPr>
            <a:endParaRPr lang="zh-CN" altLang="en-US" sz="2000" b="1"/>
          </a:p>
          <a:p>
            <a:pPr>
              <a:lnSpc>
                <a:spcPct val="50000"/>
              </a:lnSpc>
            </a:pPr>
            <a:r>
              <a:rPr lang="zh-CN" altLang="en-US" sz="2000" b="1"/>
              <a:t>Which is biggest segments in Top 100 restaurants?</a:t>
            </a:r>
            <a:endParaRPr lang="zh-CN" altLang="en-US" sz="2000" b="1"/>
          </a:p>
          <a:p>
            <a:pPr>
              <a:lnSpc>
                <a:spcPct val="50000"/>
              </a:lnSpc>
            </a:pPr>
            <a:endParaRPr lang="zh-CN" altLang="en-US" sz="2000" b="1"/>
          </a:p>
          <a:p>
            <a:pPr>
              <a:lnSpc>
                <a:spcPct val="50000"/>
              </a:lnSpc>
            </a:pPr>
            <a:r>
              <a:rPr lang="zh-CN" altLang="en-US" sz="2000" b="1"/>
              <a:t>Which are the biggest in YOY units changes in Top 100 restaurants?</a:t>
            </a:r>
            <a:endParaRPr lang="zh-CN" altLang="en-US" sz="2000" b="1"/>
          </a:p>
          <a:p>
            <a:pPr>
              <a:lnSpc>
                <a:spcPct val="50000"/>
              </a:lnSpc>
            </a:pPr>
            <a:endParaRPr lang="zh-CN" altLang="en-US" sz="2000" b="1"/>
          </a:p>
          <a:p>
            <a:pPr>
              <a:lnSpc>
                <a:spcPct val="50000"/>
              </a:lnSpc>
            </a:pPr>
            <a:r>
              <a:rPr lang="zh-CN" altLang="en-US" sz="2000" b="1"/>
              <a:t>Which is biggest units in Top 100 restaurants?</a:t>
            </a:r>
            <a:endParaRPr lang="zh-CN" altLang="en-US" sz="2000" b="1"/>
          </a:p>
          <a:p>
            <a:pPr>
              <a:lnSpc>
                <a:spcPct val="50000"/>
              </a:lnSpc>
            </a:pPr>
            <a:endParaRPr lang="zh-CN" altLang="en-US" sz="2000" b="1"/>
          </a:p>
          <a:p>
            <a:pPr>
              <a:lnSpc>
                <a:spcPct val="50000"/>
              </a:lnSpc>
            </a:pPr>
            <a:r>
              <a:rPr lang="zh-CN" altLang="en-US" sz="2000" b="1"/>
              <a:t>Which are the outcomes for the cross features analysis</a:t>
            </a:r>
            <a:endParaRPr lang="zh-CN" altLang="en-US" sz="2000" b="1"/>
          </a:p>
          <a:p>
            <a:pPr>
              <a:lnSpc>
                <a:spcPct val="50000"/>
              </a:lnSpc>
            </a:pPr>
            <a:endParaRPr lang="zh-CN" altLang="en-US" sz="2000" b="1"/>
          </a:p>
          <a:p>
            <a:pPr>
              <a:lnSpc>
                <a:spcPct val="50000"/>
              </a:lnSpc>
            </a:pPr>
            <a:r>
              <a:rPr lang="zh-CN" altLang="en-US" sz="2000" b="1"/>
              <a:t>What are the investment suggestions for chain restaurants investors?</a:t>
            </a:r>
            <a:endParaRPr lang="zh-CN" altLang="en-US" sz="2000" b="1"/>
          </a:p>
          <a:p>
            <a:pPr>
              <a:lnSpc>
                <a:spcPct val="50000"/>
              </a:lnSpc>
            </a:pPr>
            <a:endParaRPr lang="zh-CN" altLang="en-US" sz="2000" b="1"/>
          </a:p>
          <a:p>
            <a:pPr>
              <a:lnSpc>
                <a:spcPct val="50000"/>
              </a:lnSpc>
            </a:pPr>
            <a:r>
              <a:rPr lang="zh-CN" altLang="en-US" sz="2000" b="1"/>
              <a:t>What are the correlation between these elements。</a:t>
            </a:r>
            <a:endParaRPr lang="zh-CN" altLang="en-US" sz="2000" b="1"/>
          </a:p>
          <a:p>
            <a:pPr>
              <a:lnSpc>
                <a:spcPct val="60000"/>
              </a:lnSpc>
            </a:pPr>
            <a:endParaRPr lang="zh-CN" altLang="en-US" sz="2000" b="1"/>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Data Analysis-Total Sales Distribution</a:t>
            </a:r>
            <a:endParaRPr lang="en-US" altLang="zh-CN" sz="2800">
              <a:sym typeface="+mn-ea"/>
            </a:endParaRPr>
          </a:p>
        </p:txBody>
      </p:sp>
      <p:sp>
        <p:nvSpPr>
          <p:cNvPr id="5" name="内容占位符 4"/>
          <p:cNvSpPr>
            <a:spLocks noGrp="1"/>
          </p:cNvSpPr>
          <p:nvPr>
            <p:ph idx="1"/>
          </p:nvPr>
        </p:nvSpPr>
        <p:spPr/>
        <p:txBody>
          <a:bodyPr/>
          <a:p>
            <a:pPr marL="0" indent="0">
              <a:buNone/>
            </a:pPr>
            <a:r>
              <a:rPr lang="zh-CN" altLang="en-US"/>
              <a:t>Median Earnings Distributions are shown below. As expected with sales, the distribution is skewed to the right.</a:t>
            </a:r>
            <a:endParaRPr lang="zh-CN" altLang="en-US"/>
          </a:p>
          <a:p>
            <a:pPr marL="0" indent="0">
              <a:buNone/>
            </a:pPr>
            <a:endParaRPr lang="zh-CN" altLang="en-US"/>
          </a:p>
        </p:txBody>
      </p:sp>
      <p:pic>
        <p:nvPicPr>
          <p:cNvPr id="4" name="图片 3" descr="newplot"/>
          <p:cNvPicPr>
            <a:picLocks noChangeAspect="1"/>
          </p:cNvPicPr>
          <p:nvPr/>
        </p:nvPicPr>
        <p:blipFill>
          <a:blip r:embed="rId1"/>
          <a:stretch>
            <a:fillRect/>
          </a:stretch>
        </p:blipFill>
        <p:spPr>
          <a:xfrm>
            <a:off x="2096770" y="2163445"/>
            <a:ext cx="7315200" cy="36576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Sampling Analysis--</a:t>
            </a:r>
            <a:r>
              <a:rPr lang="en-US" altLang="zh-CN" sz="2800">
                <a:sym typeface="+mn-ea"/>
              </a:rPr>
              <a:t>Central Limit Theorem</a:t>
            </a:r>
            <a:endParaRPr lang="en-US" altLang="zh-CN" sz="2800">
              <a:sym typeface="+mn-ea"/>
            </a:endParaRPr>
          </a:p>
        </p:txBody>
      </p:sp>
      <p:sp>
        <p:nvSpPr>
          <p:cNvPr id="5" name="内容占位符 4"/>
          <p:cNvSpPr>
            <a:spLocks noGrp="1"/>
          </p:cNvSpPr>
          <p:nvPr>
            <p:ph idx="1"/>
          </p:nvPr>
        </p:nvSpPr>
        <p:spPr>
          <a:xfrm>
            <a:off x="264160" y="885190"/>
            <a:ext cx="6227445" cy="5388610"/>
          </a:xfrm>
        </p:spPr>
        <p:txBody>
          <a:bodyPr/>
          <a:p>
            <a:pPr marL="0" indent="0">
              <a:buNone/>
            </a:pPr>
            <a:r>
              <a:rPr lang="zh-CN" altLang="en-US"/>
              <a:t>Using the total sales attribute in this data set the applicability of the central limit theorem can be shown. As displayed in the histogram above, the distribution is normal. Below are histograms showing the sample means of 5000 random samples of sample sizes 10, 20, 30, and 40 following a normal distribution.</a:t>
            </a:r>
            <a:endParaRPr lang="zh-CN" altLang="en-US"/>
          </a:p>
          <a:p>
            <a:r>
              <a:rPr lang="zh-CN" altLang="en-US"/>
              <a:t>## [1] "Sales Mean = 2634.06 ,SD = 4926,714 "</a:t>
            </a:r>
            <a:endParaRPr lang="zh-CN" altLang="en-US"/>
          </a:p>
          <a:p>
            <a:r>
              <a:rPr lang="zh-CN" altLang="en-US"/>
              <a:t>## [1] "Sample Size = 10  Mean = 2626.71 ,SD = 1561.472"</a:t>
            </a:r>
            <a:endParaRPr lang="zh-CN" altLang="en-US"/>
          </a:p>
          <a:p>
            <a:r>
              <a:rPr lang="zh-CN" altLang="en-US"/>
              <a:t>## [1] "Sample Size = 20  Mean = 2620.87 ,SD = 1082.339"</a:t>
            </a:r>
            <a:endParaRPr lang="zh-CN" altLang="en-US"/>
          </a:p>
          <a:p>
            <a:r>
              <a:rPr lang="zh-CN" altLang="en-US"/>
              <a:t>## [1] "Sample Size = 30  Mean = 2636.771,SD = 891.9906"</a:t>
            </a:r>
            <a:endParaRPr lang="zh-CN" altLang="en-US"/>
          </a:p>
          <a:p>
            <a:r>
              <a:rPr lang="zh-CN" altLang="en-US"/>
              <a:t>## [1] "Sample Size = 40  Mean = 2644.189,SD = 785.7707"</a:t>
            </a:r>
            <a:endParaRPr lang="zh-CN" altLang="en-US"/>
          </a:p>
        </p:txBody>
      </p:sp>
      <p:pic>
        <p:nvPicPr>
          <p:cNvPr id="3" name="图片 2"/>
          <p:cNvPicPr/>
          <p:nvPr/>
        </p:nvPicPr>
        <p:blipFill>
          <a:blip r:embed="rId1"/>
          <a:stretch>
            <a:fillRect/>
          </a:stretch>
        </p:blipFill>
        <p:spPr>
          <a:xfrm>
            <a:off x="6371590" y="1167130"/>
            <a:ext cx="5708650" cy="2273300"/>
          </a:xfrm>
          <a:prstGeom prst="rect">
            <a:avLst/>
          </a:prstGeom>
          <a:noFill/>
          <a:ln w="9525">
            <a:noFill/>
          </a:ln>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43234"/>
            <a:ext cx="10852237" cy="441964"/>
          </a:xfrm>
        </p:spPr>
        <p:txBody>
          <a:bodyPr>
            <a:noAutofit/>
          </a:bodyPr>
          <a:p>
            <a:r>
              <a:rPr lang="en-US" altLang="zh-CN" sz="2800">
                <a:sym typeface="+mn-ea"/>
              </a:rPr>
              <a:t>Sampling Analysis-</a:t>
            </a:r>
            <a:r>
              <a:rPr lang="en-US" altLang="zh-CN" sz="2800"/>
              <a:t>Various </a:t>
            </a:r>
            <a:r>
              <a:rPr lang="zh-CN" altLang="en-US" sz="2800"/>
              <a:t>Sampling</a:t>
            </a:r>
            <a:endParaRPr lang="zh-CN" altLang="en-US" sz="2800"/>
          </a:p>
        </p:txBody>
      </p:sp>
      <p:sp>
        <p:nvSpPr>
          <p:cNvPr id="5" name="内容占位符 4"/>
          <p:cNvSpPr>
            <a:spLocks noGrp="1"/>
          </p:cNvSpPr>
          <p:nvPr>
            <p:ph idx="1"/>
          </p:nvPr>
        </p:nvSpPr>
        <p:spPr/>
        <p:txBody>
          <a:bodyPr/>
          <a:p>
            <a:r>
              <a:rPr lang="zh-CN" altLang="en-US"/>
              <a:t>The numbers are highly condensed with among 0 to 5000, the Simple Random Sample Without Replacement and Systematic Sampling shows the same outcome.</a:t>
            </a:r>
            <a:endParaRPr lang="zh-CN" altLang="en-US"/>
          </a:p>
          <a:p>
            <a:endParaRPr lang="zh-CN" altLang="en-US"/>
          </a:p>
        </p:txBody>
      </p:sp>
      <p:pic>
        <p:nvPicPr>
          <p:cNvPr id="4" name="图片 3" descr="newplot (2)"/>
          <p:cNvPicPr>
            <a:picLocks noChangeAspect="1"/>
          </p:cNvPicPr>
          <p:nvPr/>
        </p:nvPicPr>
        <p:blipFill>
          <a:blip r:embed="rId1"/>
          <a:stretch>
            <a:fillRect/>
          </a:stretch>
        </p:blipFill>
        <p:spPr>
          <a:xfrm>
            <a:off x="0" y="2449195"/>
            <a:ext cx="7315200" cy="3657600"/>
          </a:xfrm>
          <a:prstGeom prst="rect">
            <a:avLst/>
          </a:prstGeom>
        </p:spPr>
      </p:pic>
      <p:pic>
        <p:nvPicPr>
          <p:cNvPr id="6" name="图片 5" descr="newplot (1)"/>
          <p:cNvPicPr>
            <a:picLocks noChangeAspect="1"/>
          </p:cNvPicPr>
          <p:nvPr/>
        </p:nvPicPr>
        <p:blipFill>
          <a:blip r:embed="rId2"/>
          <a:stretch>
            <a:fillRect/>
          </a:stretch>
        </p:blipFill>
        <p:spPr>
          <a:xfrm>
            <a:off x="6003290" y="2854325"/>
            <a:ext cx="6262370" cy="313118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p:spPr>
        <p:txBody>
          <a:bodyPr vert="horz" wrap="square" lIns="101600" tIns="38100" rIns="76200" bIns="38100" numCol="1" rtlCol="0" anchor="t" anchorCtr="0" compatLnSpc="1">
            <a:noAutofit/>
          </a:bodyPr>
          <a:p>
            <a:pPr lvl="0" algn="l">
              <a:buClrTx/>
              <a:buSzTx/>
              <a:buFontTx/>
            </a:pPr>
            <a:r>
              <a:rPr lang="en-US" altLang="zh-CN" sz="2800">
                <a:sym typeface="+mn-ea"/>
              </a:rPr>
              <a:t>General Analysis-Total Sales for All Chains</a:t>
            </a:r>
            <a:endParaRPr lang="en-US" altLang="zh-CN" sz="2800">
              <a:sym typeface="+mn-ea"/>
            </a:endParaRPr>
          </a:p>
        </p:txBody>
      </p:sp>
      <p:sp>
        <p:nvSpPr>
          <p:cNvPr id="5" name="内容占位符 4"/>
          <p:cNvSpPr>
            <a:spLocks noGrp="1"/>
          </p:cNvSpPr>
          <p:nvPr>
            <p:ph idx="1"/>
          </p:nvPr>
        </p:nvSpPr>
        <p:spPr>
          <a:xfrm>
            <a:off x="396240" y="952500"/>
            <a:ext cx="6348095" cy="5388610"/>
          </a:xfrm>
        </p:spPr>
        <p:txBody>
          <a:bodyPr/>
          <a:p>
            <a:r>
              <a:rPr lang="zh-CN" altLang="en-US"/>
              <a:t>By categorize total sales of top restaurants from 0 to 40000 with a step of 5000, the histogram and boxplot are shown above.</a:t>
            </a:r>
            <a:endParaRPr lang="zh-CN" altLang="en-US"/>
          </a:p>
          <a:p>
            <a:pPr marL="0" indent="0">
              <a:buNone/>
            </a:pPr>
            <a:r>
              <a:rPr lang="zh-CN" altLang="en-US" b="1"/>
              <a:t>Findings</a:t>
            </a:r>
            <a:endParaRPr lang="zh-CN" altLang="en-US" b="1"/>
          </a:p>
          <a:p>
            <a:r>
              <a:rPr lang="zh-CN" altLang="en-US"/>
              <a:t>1.Total Sales are highly biased and uneven among all chains.</a:t>
            </a:r>
            <a:endParaRPr lang="zh-CN" altLang="en-US"/>
          </a:p>
          <a:p>
            <a:r>
              <a:rPr lang="zh-CN" altLang="en-US"/>
              <a:t>2.Above 80% of chain restaurants have sales in 0-5000 million </a:t>
            </a:r>
            <a:endParaRPr lang="zh-CN" altLang="en-US"/>
          </a:p>
          <a:p>
            <a:r>
              <a:rPr lang="zh-CN" altLang="en-US"/>
              <a:t>3.There is no top chain restaurants which sales is in the range from 20000 to 40000 million.</a:t>
            </a:r>
            <a:endParaRPr lang="zh-CN" altLang="en-US"/>
          </a:p>
          <a:p>
            <a:r>
              <a:rPr lang="zh-CN" altLang="en-US"/>
              <a:t>4.The biggest outlier(McDonald’s) is so distracted from the average total sales  by 1000% higher than the mean</a:t>
            </a:r>
            <a:endParaRPr lang="zh-CN" altLang="en-US"/>
          </a:p>
          <a:p>
            <a:r>
              <a:rPr lang="zh-CN" altLang="en-US"/>
              <a:t>5.The 8 outliers in total sales are too high and pull the average far away from the mean and lower quartiles</a:t>
            </a:r>
            <a:endParaRPr lang="zh-CN" altLang="en-US"/>
          </a:p>
        </p:txBody>
      </p:sp>
      <p:pic>
        <p:nvPicPr>
          <p:cNvPr id="3" name="图片 2" descr="newplot (4)"/>
          <p:cNvPicPr>
            <a:picLocks noChangeAspect="1"/>
          </p:cNvPicPr>
          <p:nvPr/>
        </p:nvPicPr>
        <p:blipFill>
          <a:blip r:embed="rId1"/>
          <a:stretch>
            <a:fillRect/>
          </a:stretch>
        </p:blipFill>
        <p:spPr>
          <a:xfrm>
            <a:off x="7080885" y="1068070"/>
            <a:ext cx="4556125" cy="2278380"/>
          </a:xfrm>
          <a:prstGeom prst="rect">
            <a:avLst/>
          </a:prstGeom>
        </p:spPr>
      </p:pic>
      <p:pic>
        <p:nvPicPr>
          <p:cNvPr id="6" name="图片 5" descr="newplot (3)"/>
          <p:cNvPicPr>
            <a:picLocks noChangeAspect="1"/>
          </p:cNvPicPr>
          <p:nvPr/>
        </p:nvPicPr>
        <p:blipFill>
          <a:blip r:embed="rId2"/>
          <a:stretch>
            <a:fillRect/>
          </a:stretch>
        </p:blipFill>
        <p:spPr>
          <a:xfrm>
            <a:off x="7273925" y="3976370"/>
            <a:ext cx="4556125" cy="22783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7"/>
</p:tagLst>
</file>

<file path=ppt/tags/tag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77"/>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COMBINE_RELATE_SLIDE_ID" val="background20177529_1"/>
  <p:tag name="KSO_WM_TEMPLATE_CATEGORY" val="custom"/>
  <p:tag name="KSO_WM_TEMPLATE_INDEX" val="20196577"/>
  <p:tag name="KSO_WM_TEMPLATE_SUBCATEGORY" val="0"/>
  <p:tag name="KSO_WM_TEMPLATE_THUMBS_INDEX" val="1、2、5、6、12、13、16、21、28、29、30、"/>
</p:tagLst>
</file>

<file path=ppt/tags/tag7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3">
      <a:dk1>
        <a:srgbClr val="000000"/>
      </a:dk1>
      <a:lt1>
        <a:srgbClr val="FFFFFF"/>
      </a:lt1>
      <a:dk2>
        <a:srgbClr val="323F4F"/>
      </a:dk2>
      <a:lt2>
        <a:srgbClr val="E7E6E6"/>
      </a:lt2>
      <a:accent1>
        <a:srgbClr val="376BAB"/>
      </a:accent1>
      <a:accent2>
        <a:srgbClr val="54565C"/>
      </a:accent2>
      <a:accent3>
        <a:srgbClr val="A1A2A5"/>
      </a:accent3>
      <a:accent4>
        <a:srgbClr val="376BAB"/>
      </a:accent4>
      <a:accent5>
        <a:srgbClr val="628BDC"/>
      </a:accent5>
      <a:accent6>
        <a:srgbClr val="376BAB"/>
      </a:accent6>
      <a:hlink>
        <a:srgbClr val="85C0FB"/>
      </a:hlink>
      <a:folHlink>
        <a:srgbClr val="70A2DE"/>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10822</Words>
  <Application>WPS 演示</Application>
  <PresentationFormat>宽屏</PresentationFormat>
  <Paragraphs>238</Paragraphs>
  <Slides>24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SimSun</vt:lpstr>
      <vt:lpstr>Wingdings</vt:lpstr>
      <vt:lpstr>Microsoft YaHei</vt:lpstr>
      <vt:lpstr>Arial Unicode MS</vt:lpstr>
      <vt:lpstr>Calibri</vt:lpstr>
      <vt:lpstr>Office 主题​​</vt:lpstr>
      <vt:lpstr>Analysis of the Most Popular U.S. Restaurant Chains in 2020</vt:lpstr>
      <vt:lpstr>Dataset Introduction</vt:lpstr>
      <vt:lpstr>Data Preparation</vt:lpstr>
      <vt:lpstr>Data Preparation</vt:lpstr>
      <vt:lpstr>Questions</vt:lpstr>
      <vt:lpstr>Data Analysis-Total Sales Distribution</vt:lpstr>
      <vt:lpstr>Data Analysis--Central Limit Theorem</vt:lpstr>
      <vt:lpstr>Data Analysis-Various Sampling</vt:lpstr>
      <vt:lpstr>Data Analysis-Total Sales for All Chain</vt:lpstr>
      <vt:lpstr>Data Analysis-YOY sales change for All Chain</vt:lpstr>
      <vt:lpstr>Data Analysis-Proportion of Top 100 chain in segments</vt:lpstr>
      <vt:lpstr>Data Analysis-Proportion of Top 100 in categories</vt:lpstr>
      <vt:lpstr>Data Analysis-Top 5 chain in total sales</vt:lpstr>
      <vt:lpstr>Data Analysis-Top 5 categories in total sales.</vt:lpstr>
      <vt:lpstr>Data Analysis-Top 5 segments in total sales.</vt:lpstr>
      <vt:lpstr>Data Analysis-Top 5 categories in YOY sales changes</vt:lpstr>
      <vt:lpstr>Data Analysis-Top 5 chain restaurants in units</vt:lpstr>
      <vt:lpstr>Data Analysis-Top 5 chain  in YOY unit changes</vt:lpstr>
      <vt:lpstr>Data Analysis-Top 5 segments in YOY unit changes</vt:lpstr>
      <vt:lpstr>Data Analysis-Unit-Sale-Sales Change Correlations</vt:lpstr>
      <vt:lpstr>Data Zoom In-Burger brands and total sales</vt:lpstr>
      <vt:lpstr>Data Zoom In-Quick brands and total sales</vt:lpstr>
      <vt:lpstr>Investment Suggestions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汤远笛</cp:lastModifiedBy>
  <cp:revision>191</cp:revision>
  <dcterms:created xsi:type="dcterms:W3CDTF">2019-06-19T02:08:00Z</dcterms:created>
  <dcterms:modified xsi:type="dcterms:W3CDTF">2021-12-10T16:28:27Z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D79A34B1FFD149839FE7EDCD5412B44D</vt:lpwstr>
  </property>
</Properties>
</file>