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69" d="100"/>
          <a:sy n="69" d="100"/>
        </p:scale>
        <p:origin x="102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01/06/2020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894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11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4120299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71E20D8-E1E9-4E76-A56C-54CDB617BD00}"/>
                  </a:ext>
                </a:extLst>
              </p:cNvPr>
              <p:cNvSpPr txBox="1"/>
              <p:nvPr/>
            </p:nvSpPr>
            <p:spPr>
              <a:xfrm>
                <a:off x="15875" y="1053187"/>
                <a:ext cx="899309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Approcci che usano il ML: </a:t>
                </a:r>
                <a:r>
                  <a:rPr lang="it-IT" sz="2000" dirty="0" err="1">
                    <a:latin typeface="+mj-lt"/>
                  </a:rPr>
                  <a:t>DeepWalk</a:t>
                </a:r>
                <a:r>
                  <a:rPr lang="it-IT" sz="2000" dirty="0">
                    <a:latin typeface="+mj-lt"/>
                  </a:rPr>
                  <a:t>, node2vec e </a:t>
                </a:r>
                <a:r>
                  <a:rPr lang="it-IT" sz="2000" b="1" dirty="0">
                    <a:latin typeface="+mj-lt"/>
                  </a:rPr>
                  <a:t>struct2vec</a:t>
                </a:r>
              </a:p>
              <a:p>
                <a:pPr algn="just"/>
                <a:endParaRPr lang="it-IT" sz="2000" b="1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n-lt"/>
                  </a:rPr>
                  <a:t>La </a:t>
                </a:r>
                <a:r>
                  <a:rPr lang="it-IT" sz="2000" i="1" dirty="0" err="1">
                    <a:solidFill>
                      <a:srgbClr val="0070C0"/>
                    </a:solidFill>
                    <a:latin typeface="+mn-lt"/>
                  </a:rPr>
                  <a:t>structural</a:t>
                </a:r>
                <a:r>
                  <a:rPr lang="it-IT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it-IT" sz="2000" i="1" dirty="0" err="1">
                    <a:solidFill>
                      <a:srgbClr val="0070C0"/>
                    </a:solidFill>
                    <a:latin typeface="+mn-lt"/>
                  </a:rPr>
                  <a:t>similarity</a:t>
                </a:r>
                <a:r>
                  <a:rPr lang="it-IT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it-IT" sz="2000" dirty="0">
                    <a:latin typeface="+mn-lt"/>
                  </a:rPr>
                  <a:t>corrisponde ad un concetto di </a:t>
                </a:r>
                <a:r>
                  <a:rPr lang="it-IT" sz="2000" i="1" dirty="0">
                    <a:latin typeface="+mn-lt"/>
                  </a:rPr>
                  <a:t>simmetria</a:t>
                </a:r>
                <a:r>
                  <a:rPr lang="it-IT" sz="2000" dirty="0">
                    <a:latin typeface="+mn-lt"/>
                  </a:rPr>
                  <a:t> nel quale i nodi di una rete vengono identificati in base alla struttura della rete stessa e tramite relazioni con altri nodi.</a:t>
                </a:r>
              </a:p>
              <a:p>
                <a:pPr algn="just"/>
                <a:endParaRPr lang="it-IT" sz="2000" dirty="0">
                  <a:latin typeface="+mn-lt"/>
                </a:endParaRPr>
              </a:p>
              <a:p>
                <a:pPr algn="just"/>
                <a:r>
                  <a:rPr lang="it-IT" sz="2000" b="1" i="1" dirty="0">
                    <a:solidFill>
                      <a:srgbClr val="0033CC"/>
                    </a:solidFill>
                    <a:latin typeface="+mj-lt"/>
                  </a:rPr>
                  <a:t>struc2vec</a:t>
                </a:r>
                <a:endParaRPr lang="it-IT" sz="2000" dirty="0">
                  <a:latin typeface="+mj-lt"/>
                </a:endParaRP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è un framework flessibile</a:t>
                </a: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apprende le </a:t>
                </a:r>
                <a:r>
                  <a:rPr lang="it-IT" sz="2000" i="1" dirty="0" err="1">
                    <a:latin typeface="+mj-lt"/>
                  </a:rPr>
                  <a:t>latent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representations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dirty="0">
                    <a:latin typeface="+mj-lt"/>
                  </a:rPr>
                  <a:t>per la somiglianza strutturale di ogni nodo</a:t>
                </a:r>
              </a:p>
              <a:p>
                <a:pPr marL="457200" indent="-457200" algn="just">
                  <a:buAutoNum type="arabicParenR"/>
                </a:pPr>
                <a:r>
                  <a:rPr lang="it-IT" sz="2000" dirty="0">
                    <a:latin typeface="+mj-lt"/>
                  </a:rPr>
                  <a:t>È molto performante anche in caso di forte rumore (archi eliminati).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it-IT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71E20D8-E1E9-4E76-A56C-54CDB617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" y="1053187"/>
                <a:ext cx="8993096" cy="3170099"/>
              </a:xfrm>
              <a:prstGeom prst="rect">
                <a:avLst/>
              </a:prstGeom>
              <a:blipFill>
                <a:blip r:embed="rId3"/>
                <a:stretch>
                  <a:fillRect l="-746" t="-1154" r="-678" b="-2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– 4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i="1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A56FF-90C2-4507-A628-A91372D584C0}"/>
              </a:ext>
            </a:extLst>
          </p:cNvPr>
          <p:cNvSpPr txBox="1"/>
          <p:nvPr/>
        </p:nvSpPr>
        <p:spPr>
          <a:xfrm>
            <a:off x="292099" y="1087144"/>
            <a:ext cx="8289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Determina la </a:t>
            </a:r>
            <a:r>
              <a:rPr lang="it-IT" sz="2400" i="1" dirty="0">
                <a:latin typeface="+mj-lt"/>
              </a:rPr>
              <a:t>somiglianza strutturale </a:t>
            </a:r>
            <a:r>
              <a:rPr lang="it-IT" sz="2400" dirty="0">
                <a:latin typeface="+mj-lt"/>
              </a:rPr>
              <a:t>tra ogni coppia di nodi per dimensioni di </a:t>
            </a:r>
            <a:r>
              <a:rPr lang="it-IT" sz="2400" dirty="0" err="1">
                <a:latin typeface="+mj-lt"/>
              </a:rPr>
              <a:t>neighborhood</a:t>
            </a:r>
            <a:r>
              <a:rPr lang="it-IT" sz="2400" dirty="0">
                <a:latin typeface="+mj-lt"/>
              </a:rPr>
              <a:t> crescenti.</a:t>
            </a:r>
          </a:p>
          <a:p>
            <a:pPr marL="457200" indent="-457200" algn="just">
              <a:buFont typeface="+mj-lt"/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it-IT" sz="2400" dirty="0">
                <a:latin typeface="+mj-lt"/>
              </a:rPr>
              <a:t>Costruisce un grafo multilivello pesato. Ogni livello è un grafo completo composto da tutti i nodi del grafo originale, il peso tra ogni coppia di nodi è </a:t>
            </a:r>
            <a:br>
              <a:rPr lang="it-IT" sz="2400" dirty="0">
                <a:latin typeface="+mj-lt"/>
              </a:rPr>
            </a:br>
            <a:r>
              <a:rPr lang="it-IT" sz="2400" dirty="0">
                <a:latin typeface="+mj-lt"/>
              </a:rPr>
              <a:t>Ogni nodo è collegato col corrispondente nel </a:t>
            </a:r>
            <a:r>
              <a:rPr lang="it-IT" sz="2400" dirty="0" err="1">
                <a:latin typeface="+mj-lt"/>
              </a:rPr>
              <a:t>layer</a:t>
            </a:r>
            <a:r>
              <a:rPr lang="it-IT" sz="2400" dirty="0">
                <a:latin typeface="+mj-lt"/>
              </a:rPr>
              <a:t> inferiore e superiore con arco di peso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Si attraversa più volte il grafo multilivello con un algoritmo semi-randomico, generando diverse sequenze di nodi.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Da queste sequenze di nodi si utilizza una tecnica di </a:t>
            </a:r>
            <a:r>
              <a:rPr lang="it-IT" sz="2400" i="1" dirty="0" err="1">
                <a:solidFill>
                  <a:srgbClr val="7030A0"/>
                </a:solidFill>
                <a:latin typeface="+mj-lt"/>
              </a:rPr>
              <a:t>unsupervised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i="1" dirty="0">
                <a:solidFill>
                  <a:srgbClr val="7030A0"/>
                </a:solidFill>
                <a:latin typeface="+mj-lt"/>
              </a:rPr>
              <a:t>learning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generare la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(un vettore) di ogni nodo</a:t>
            </a:r>
            <a:r>
              <a:rPr lang="it-IT" sz="2400" dirty="0">
                <a:latin typeface="+mj-lt"/>
              </a:rPr>
              <a:t>.</a:t>
            </a:r>
          </a:p>
          <a:p>
            <a:pPr algn="just"/>
            <a:r>
              <a:rPr lang="it-IT" sz="2400" dirty="0">
                <a:latin typeface="+mj-lt"/>
              </a:rPr>
              <a:t>2 nodi strutturalmente simili hanno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vicine.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A26823F-537C-4E6A-B5BC-AB90994E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71" y="2924175"/>
            <a:ext cx="2400300" cy="5048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8594B17-11C9-412B-959F-EA2A1AF9A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16" y="3718633"/>
            <a:ext cx="3495675" cy="3143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ABD8B5A-DFA7-45D3-B444-10F7C31AB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521" y="1854728"/>
            <a:ext cx="5391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BC3FFBC-7C11-4F3E-B95A-562E8B9058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778" y="1181692"/>
                <a:ext cx="8432122" cy="481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Network </a:t>
                </a:r>
                <a:r>
                  <a:rPr lang="it-IT" altLang="it-IT" b="1" dirty="0" err="1">
                    <a:latin typeface="Tw Cen MT" panose="020B0602020104020603" pitchFamily="34" charset="0"/>
                  </a:rPr>
                  <a:t>Alignment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allineare/trovare similitudini tra grafi.</a:t>
                </a:r>
              </a:p>
              <a:p>
                <a:pPr algn="just"/>
                <a:r>
                  <a:rPr lang="it-IT" altLang="it-IT" dirty="0">
                    <a:latin typeface="Tw Cen MT" panose="020B0602020104020603" pitchFamily="34" charset="0"/>
                  </a:rPr>
                  <a:t>In particolare tra le </a:t>
                </a:r>
                <a:r>
                  <a:rPr lang="it-IT" altLang="it-IT" b="1" dirty="0">
                    <a:latin typeface="Tw Cen MT" panose="020B0602020104020603" pitchFamily="34" charset="0"/>
                  </a:rPr>
                  <a:t>Reti di Interazione Proteina-Proteina</a:t>
                </a:r>
              </a:p>
              <a:p>
                <a:pPr algn="just"/>
                <a:r>
                  <a:rPr lang="it-IT" altLang="it-IT" dirty="0">
                    <a:latin typeface="Tw Cen MT" panose="020B0602020104020603" pitchFamily="34" charset="0"/>
                  </a:rPr>
                  <a:t>Il corpus di dati PPI è cresciuto esponenzialmente.</a:t>
                </a:r>
              </a:p>
              <a:p>
                <a:pPr algn="just"/>
                <a:endParaRPr lang="it-IT" altLang="it-IT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4 metodi: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>
                    <a:latin typeface="Tw Cen MT" panose="020B0602020104020603" pitchFamily="34" charset="0"/>
                  </a:rPr>
                  <a:t>MTGO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13 citazioni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 err="1">
                    <a:latin typeface="Tw Cen MT" panose="020B0602020104020603" pitchFamily="34" charset="0"/>
                  </a:rPr>
                  <a:t>Isorank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500 citazioni ma in calo dal 2008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 err="1">
                    <a:latin typeface="Tw Cen MT" panose="020B0602020104020603" pitchFamily="34" charset="0"/>
                  </a:rPr>
                  <a:t>Lgraal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empiricamente migliore di </a:t>
                </a:r>
                <a:r>
                  <a:rPr lang="it-IT" altLang="it-IT" dirty="0" err="1">
                    <a:latin typeface="Tw Cen MT" panose="020B0602020104020603" pitchFamily="34" charset="0"/>
                  </a:rPr>
                  <a:t>Isorank</a:t>
                </a:r>
                <a:r>
                  <a:rPr lang="it-IT" altLang="it-IT" dirty="0">
                    <a:latin typeface="Tw Cen MT" panose="020B06020201040206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it-IT" dirty="0">
                    <a:latin typeface="Tw Cen MT" panose="020B0602020104020603" pitchFamily="34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it-IT" altLang="it-IT" b="1" dirty="0">
                    <a:latin typeface="Tw Cen MT" panose="020B0602020104020603" pitchFamily="34" charset="0"/>
                  </a:rPr>
                  <a:t>Struc2vec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complesso ma le sue componenti possono essere modificate,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altLang="it-IT" dirty="0">
                    <a:latin typeface="Tw Cen MT" panose="020B0602020104020603" pitchFamily="34" charset="0"/>
                  </a:rPr>
                  <a:t>, sempre più citato (&gt;300 dal 2017)</a:t>
                </a:r>
              </a:p>
              <a:p>
                <a:pPr algn="just"/>
                <a:endParaRPr lang="it-IT" altLang="it-IT" dirty="0">
                  <a:latin typeface="Tw Cen MT" panose="020B0602020104020603" pitchFamily="34" charset="0"/>
                </a:endParaRPr>
              </a:p>
              <a:p>
                <a:pPr algn="just"/>
                <a:r>
                  <a:rPr lang="it-IT" altLang="it-IT" b="1" dirty="0">
                    <a:latin typeface="Tw Cen MT" panose="020B0602020104020603" pitchFamily="34" charset="0"/>
                  </a:rPr>
                  <a:t>Futuro</a:t>
                </a:r>
                <a:r>
                  <a:rPr lang="it-IT" altLang="it-IT" dirty="0">
                    <a:latin typeface="Tw Cen MT" panose="020B0602020104020603" pitchFamily="34" charset="0"/>
                  </a:rPr>
                  <a:t>: ML (struc2vec) per via della NP-Completezza</a:t>
                </a: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BC3FFBC-7C11-4F3E-B95A-562E8B905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778" y="1181692"/>
                <a:ext cx="8432122" cy="4814000"/>
              </a:xfrm>
              <a:prstGeom prst="rect">
                <a:avLst/>
              </a:prstGeom>
              <a:blipFill>
                <a:blip r:embed="rId3"/>
                <a:stretch>
                  <a:fillRect l="-1085" t="-1013" r="-11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4346</TotalTime>
  <Words>1090</Words>
  <Application>Microsoft Office PowerPoint</Application>
  <PresentationFormat>Presentazione su schermo (4:3)</PresentationFormat>
  <Paragraphs>155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539</cp:revision>
  <dcterms:created xsi:type="dcterms:W3CDTF">2011-09-22T18:51:05Z</dcterms:created>
  <dcterms:modified xsi:type="dcterms:W3CDTF">2020-06-01T15:51:13Z</dcterms:modified>
</cp:coreProperties>
</file>