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03" r:id="rId12"/>
    <p:sldId id="406" r:id="rId13"/>
    <p:sldId id="408" r:id="rId14"/>
    <p:sldId id="404" r:id="rId15"/>
    <p:sldId id="409" r:id="rId16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 snapToGrid="0" snapToObjects="1">
      <p:cViewPr varScale="1">
        <p:scale>
          <a:sx n="108" d="100"/>
          <a:sy n="108" d="100"/>
        </p:scale>
        <p:origin x="17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04/04/2020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04/04/2020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18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0" y="3703484"/>
            <a:ext cx="8993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GNA, considerando solo scores elevati, mantenendo la proprietà transitiva (</a:t>
            </a:r>
            <a:r>
              <a:rPr lang="it-IT" sz="2000" b="1" dirty="0" err="1">
                <a:latin typeface="+mj-lt"/>
              </a:rPr>
              <a:t>one-to-one</a:t>
            </a:r>
            <a:r>
              <a:rPr lang="it-IT" sz="2000" dirty="0">
                <a:latin typeface="+mj-lt"/>
              </a:rPr>
              <a:t> oppure 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b="1" dirty="0">
                <a:latin typeface="+mj-lt"/>
              </a:rPr>
              <a:t>-to-</a:t>
            </a:r>
            <a:r>
              <a:rPr lang="it-IT" sz="2000" b="1" dirty="0" err="1">
                <a:latin typeface="+mj-lt"/>
              </a:rPr>
              <a:t>many</a:t>
            </a:r>
            <a:r>
              <a:rPr lang="it-IT" sz="2000" dirty="0">
                <a:latin typeface="+mj-lt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identity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dirty="0">
                <a:latin typeface="+mj-lt"/>
              </a:rPr>
              <a:t>corrisponde ad un concetto di </a:t>
            </a:r>
            <a:r>
              <a:rPr lang="it-IT" sz="2000" i="1" dirty="0">
                <a:latin typeface="+mj-lt"/>
              </a:rPr>
              <a:t>simmetria</a:t>
            </a:r>
            <a:r>
              <a:rPr lang="it-IT" sz="2000" dirty="0">
                <a:latin typeface="+mj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i="1" dirty="0">
                <a:latin typeface="+mj-lt"/>
              </a:rPr>
              <a:t>struc2vec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l’identità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rgbClr val="C00000"/>
                </a:solidFill>
                <a:latin typeface="+mj-lt"/>
              </a:rPr>
              <a:t>grafo 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4" name="Immagine 3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F2EA2AC8-ECAD-4520-9585-BD486495F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1181692"/>
            <a:ext cx="9144000" cy="2473377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/>
              <p:nvPr/>
            </p:nvSpPr>
            <p:spPr>
              <a:xfrm>
                <a:off x="-59486" y="3793699"/>
                <a:ext cx="899309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b="1" dirty="0">
                    <a:solidFill>
                      <a:srgbClr val="0000FF"/>
                    </a:solidFill>
                    <a:latin typeface="+mj-lt"/>
                  </a:rPr>
                  <a:t>4 FASI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1) Determinazione dell’</a:t>
                </a:r>
                <a:r>
                  <a:rPr lang="it-IT" sz="2400" i="1" dirty="0">
                    <a:latin typeface="+mj-lt"/>
                  </a:rPr>
                  <a:t>identità strutturale </a:t>
                </a:r>
                <a:r>
                  <a:rPr lang="it-IT" sz="2400" dirty="0">
                    <a:latin typeface="+mj-lt"/>
                  </a:rPr>
                  <a:t>tra due nodi;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2)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: insiemi dei nodi a distanza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sz="2400" dirty="0">
                    <a:latin typeface="+mj-lt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3) Compara sequenze con DTW e costruisce un grafo multi-livello pesato;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4) Utilizza una tecnica di </a:t>
                </a:r>
                <a:r>
                  <a:rPr lang="it-IT" sz="2400" i="1" dirty="0" err="1">
                    <a:solidFill>
                      <a:srgbClr val="7030A0"/>
                    </a:solidFill>
                    <a:latin typeface="+mj-lt"/>
                  </a:rPr>
                  <a:t>unsupervised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i="1" dirty="0">
                    <a:solidFill>
                      <a:srgbClr val="7030A0"/>
                    </a:solidFill>
                    <a:latin typeface="+mj-lt"/>
                  </a:rPr>
                  <a:t>learning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imparare le </a:t>
                </a:r>
                <a:r>
                  <a:rPr lang="it-IT" sz="2400" i="1" dirty="0" err="1">
                    <a:latin typeface="+mj-lt"/>
                  </a:rPr>
                  <a:t>latent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representations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486" y="3793699"/>
                <a:ext cx="8993096" cy="3046988"/>
              </a:xfrm>
              <a:prstGeom prst="rect">
                <a:avLst/>
              </a:prstGeom>
              <a:blipFill>
                <a:blip r:embed="rId4"/>
                <a:stretch>
                  <a:fillRect l="-1017" t="-1600" r="-1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Idea: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AD82BF-CA30-4F5F-A802-62BBA7A8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2726317"/>
            <a:ext cx="9144000" cy="877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Strategia del </a:t>
                </a:r>
                <a:r>
                  <a:rPr lang="it-IT" sz="2400" i="1" dirty="0">
                    <a:latin typeface="+mj-lt"/>
                  </a:rPr>
                  <a:t>two-step </a:t>
                </a:r>
                <a:r>
                  <a:rPr lang="it-IT" sz="2400" i="1" dirty="0" err="1">
                    <a:latin typeface="+mj-lt"/>
                  </a:rPr>
                  <a:t>alignment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risolvere il problema 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it-IT" sz="2400" i="1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Si tratta di un problema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70C0"/>
                    </a:solidFill>
                    <a:latin typeface="+mj-lt"/>
                  </a:rPr>
                  <a:t>–completo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3429000"/>
                <a:ext cx="8993096" cy="1569660"/>
              </a:xfrm>
              <a:prstGeom prst="rect">
                <a:avLst/>
              </a:prstGeom>
              <a:blipFill>
                <a:blip r:embed="rId3"/>
                <a:stretch>
                  <a:fillRect l="-1016" t="-3113" r="-10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150812" y="1639994"/>
            <a:ext cx="8842375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Negli ultimi anni, 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queste reti permettono di scoprire informazioni su complessi proteici che </a:t>
            </a:r>
            <a:r>
              <a:rPr lang="it-IT" altLang="it-IT" dirty="0" err="1">
                <a:latin typeface="Tw Cen MT" panose="020B0602020104020603" pitchFamily="34" charset="0"/>
              </a:rPr>
              <a:t>ﬁno</a:t>
            </a:r>
            <a:r>
              <a:rPr lang="it-IT" altLang="it-IT" dirty="0">
                <a:latin typeface="Tw Cen MT" panose="020B0602020104020603" pitchFamily="34" charset="0"/>
              </a:rPr>
              <a:t> a pochi anni fa non erano note.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 err="1">
                <a:solidFill>
                  <a:srgbClr val="C00000"/>
                </a:solidFill>
                <a:latin typeface="Tw Cen MT" panose="020B0602020104020603" pitchFamily="34" charset="0"/>
              </a:rPr>
              <a:t>sﬁde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frontiere devono ancora essere esplorate; con questo progetto abbiamo dato solamente una vaga idea della vastità dell’argomento, di cui si è appena iniziato a parlare.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Alignement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/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n-lt"/>
                  </a:rPr>
                  <a:t>Gli </a:t>
                </a:r>
                <a:r>
                  <a:rPr lang="it-IT" i="1" dirty="0">
                    <a:solidFill>
                      <a:srgbClr val="C00000"/>
                    </a:solidFill>
                    <a:latin typeface="+mn-lt"/>
                  </a:rPr>
                  <a:t>allineamenti</a:t>
                </a:r>
                <a:r>
                  <a:rPr lang="it-IT" dirty="0">
                    <a:latin typeface="+mn-lt"/>
                  </a:rPr>
                  <a:t> di reti biologiche sono utili in molti contesti: avere molte informazioni su alcuni nodi di una determinata 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e quasi nulla su nodi topologicamente simili in un’altra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n-lt"/>
                  </a:rPr>
                  <a:t>, la conoscenza specialistica di uno di quei nodi può dirci qualcosa di nuovo sul corrispettivo.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dirty="0">
                    <a:latin typeface="+mn-lt"/>
                  </a:rPr>
                  <a:t>Le </a:t>
                </a:r>
                <a:r>
                  <a:rPr lang="it-IT" i="1" dirty="0" err="1">
                    <a:solidFill>
                      <a:srgbClr val="002060"/>
                    </a:solidFill>
                    <a:latin typeface="+mn-lt"/>
                  </a:rPr>
                  <a:t>Protein-Protein</a:t>
                </a:r>
                <a:r>
                  <a:rPr lang="it-IT" i="1" dirty="0">
                    <a:solidFill>
                      <a:srgbClr val="002060"/>
                    </a:solidFill>
                    <a:latin typeface="+mn-lt"/>
                  </a:rPr>
                  <a:t> Interaction Networks</a:t>
                </a:r>
                <a:r>
                  <a:rPr lang="it-IT" i="1" dirty="0">
                    <a:latin typeface="+mn-lt"/>
                  </a:rPr>
                  <a:t> </a:t>
                </a:r>
                <a:r>
                  <a:rPr lang="it-IT" dirty="0">
                    <a:latin typeface="+mn-lt"/>
                  </a:rPr>
                  <a:t>(</a:t>
                </a:r>
                <a:r>
                  <a:rPr lang="it-IT" dirty="0">
                    <a:solidFill>
                      <a:srgbClr val="002060"/>
                    </a:solidFill>
                    <a:latin typeface="+mn-lt"/>
                  </a:rPr>
                  <a:t>PPIN</a:t>
                </a:r>
                <a:r>
                  <a:rPr lang="it-IT" dirty="0">
                    <a:latin typeface="+mn-lt"/>
                  </a:rPr>
                  <a:t>) sono strumenti validi per comprendere: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funzioni delle cellule;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malattie umane;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n-lt"/>
                  </a:rPr>
                  <a:t>design e riposizionamento dei farmaci;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n-lt"/>
                  </a:rPr>
                  <a:t>interattomi</a:t>
                </a:r>
                <a:r>
                  <a:rPr lang="it-IT" dirty="0">
                    <a:latin typeface="+mn-lt"/>
                  </a:rPr>
                  <a:t>.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r>
                  <a:rPr lang="it-IT" dirty="0">
                    <a:latin typeface="+mn-lt"/>
                  </a:rPr>
                  <a:t>Date le grandi dimensioni (migliaia di elementi), le reti PPI sono analizzate tramite l’</a:t>
                </a:r>
                <a:r>
                  <a:rPr lang="it-IT" dirty="0" err="1">
                    <a:latin typeface="+mn-lt"/>
                  </a:rPr>
                  <a:t>identiﬁcazione</a:t>
                </a:r>
                <a:r>
                  <a:rPr lang="it-IT" dirty="0">
                    <a:latin typeface="+mn-lt"/>
                  </a:rPr>
                  <a:t> di </a:t>
                </a:r>
                <a:r>
                  <a:rPr lang="it-IT" i="1" dirty="0">
                    <a:latin typeface="+mn-lt"/>
                  </a:rPr>
                  <a:t>sottoreti</a:t>
                </a:r>
                <a:r>
                  <a:rPr lang="it-IT" dirty="0">
                    <a:latin typeface="+mn-lt"/>
                  </a:rPr>
                  <a:t>, o </a:t>
                </a:r>
                <a:r>
                  <a:rPr lang="it-IT" b="1" dirty="0">
                    <a:solidFill>
                      <a:srgbClr val="FFC000"/>
                    </a:solidFill>
                    <a:latin typeface="+mn-lt"/>
                  </a:rPr>
                  <a:t>moduli</a:t>
                </a:r>
                <a:r>
                  <a:rPr lang="it-IT" dirty="0">
                    <a:latin typeface="+mn-lt"/>
                  </a:rPr>
                  <a:t>. </a:t>
                </a:r>
              </a:p>
              <a:p>
                <a:pPr algn="just"/>
                <a:endParaRPr lang="it-IT" dirty="0">
                  <a:latin typeface="+mn-lt"/>
                </a:endParaRP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topologico </a:t>
                </a:r>
                <a:r>
                  <a:rPr lang="it-IT" dirty="0">
                    <a:latin typeface="+mn-lt"/>
                  </a:rPr>
                  <a:t>= gruppo di nodi che hanno molte più connessioni con i nodi del gruppo piuttosto che con quelli esterni. </a:t>
                </a:r>
              </a:p>
              <a:p>
                <a:pPr algn="just"/>
                <a:r>
                  <a:rPr lang="it-IT" i="1" dirty="0">
                    <a:solidFill>
                      <a:schemeClr val="accent5">
                        <a:lumMod val="75000"/>
                      </a:schemeClr>
                    </a:solidFill>
                    <a:latin typeface="+mn-lt"/>
                  </a:rPr>
                  <a:t>Modulo funzionale </a:t>
                </a:r>
                <a:r>
                  <a:rPr lang="it-IT" dirty="0">
                    <a:latin typeface="+mn-lt"/>
                  </a:rPr>
                  <a:t>= gruppo di nodi che condividono una funzione biologica.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E7E2448-7A6E-4297-BD08-38BFBB5E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566713"/>
                <a:ext cx="9112250" cy="4524315"/>
              </a:xfrm>
              <a:prstGeom prst="rect">
                <a:avLst/>
              </a:prstGeom>
              <a:blipFill>
                <a:blip r:embed="rId2"/>
                <a:stretch>
                  <a:fillRect l="-602" t="-674" r="-602" b="-1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latin typeface="+mj-lt"/>
                  </a:rPr>
                  <a:t>Date due reti, </a:t>
                </a:r>
                <a:r>
                  <a:rPr lang="it-IT" b="1" dirty="0">
                    <a:latin typeface="+mj-lt"/>
                  </a:rPr>
                  <a:t>allinearle</a:t>
                </a:r>
                <a:r>
                  <a:rPr lang="it-IT" dirty="0">
                    <a:latin typeface="+mj-lt"/>
                  </a:rPr>
                  <a:t> significa trovare un </a:t>
                </a:r>
                <a:r>
                  <a:rPr lang="it-IT" i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mapping</a:t>
                </a:r>
                <a:r>
                  <a:rPr lang="it-IT" dirty="0">
                    <a:latin typeface="+mj-lt"/>
                  </a:rPr>
                  <a:t> nodo-a-nodo (= </a:t>
                </a:r>
                <a:r>
                  <a:rPr lang="it-IT" i="1" dirty="0" err="1">
                    <a:latin typeface="+mj-lt"/>
                  </a:rPr>
                  <a:t>alignment</a:t>
                </a:r>
                <a:r>
                  <a:rPr lang="it-IT" dirty="0">
                    <a:latin typeface="+mj-lt"/>
                  </a:rPr>
                  <a:t>) tra le stesse in grado di ottimizzare due obiettivi: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proteine mappate</a:t>
                </a:r>
                <a:r>
                  <a:rPr lang="it-IT" dirty="0">
                    <a:latin typeface="+mj-lt"/>
                  </a:rPr>
                  <a:t> (</a:t>
                </a:r>
                <a:r>
                  <a:rPr lang="it-IT" i="1" dirty="0">
                    <a:latin typeface="+mj-lt"/>
                  </a:rPr>
                  <a:t>nodi </a:t>
                </a:r>
                <a:r>
                  <a:rPr lang="it-IT" dirty="0">
                    <a:latin typeface="+mj-lt"/>
                  </a:rPr>
                  <a:t>del grafo)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i="1" dirty="0">
                    <a:latin typeface="+mj-lt"/>
                  </a:rPr>
                  <a:t>massimizzare il numero di interazioni comuni </a:t>
                </a:r>
                <a:r>
                  <a:rPr lang="it-IT" dirty="0">
                    <a:latin typeface="+mj-lt"/>
                  </a:rPr>
                  <a:t>(</a:t>
                </a:r>
                <a:r>
                  <a:rPr lang="it-IT" i="1" dirty="0">
                    <a:latin typeface="+mj-lt"/>
                  </a:rPr>
                  <a:t>archi </a:t>
                </a:r>
                <a:r>
                  <a:rPr lang="it-IT" dirty="0">
                    <a:latin typeface="+mj-lt"/>
                  </a:rPr>
                  <a:t>del grafo) tra le reti. </a:t>
                </a:r>
              </a:p>
              <a:p>
                <a:pPr marL="342900" indent="-342900" algn="just">
                  <a:buAutoNum type="arabicParenBoth"/>
                </a:pPr>
                <a:endParaRPr lang="it-IT" dirty="0">
                  <a:latin typeface="+mj-lt"/>
                </a:endParaRPr>
              </a:p>
              <a:p>
                <a:pPr algn="just"/>
                <a:r>
                  <a:rPr lang="it-IT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dirty="0">
                    <a:latin typeface="+mj-lt"/>
                  </a:rPr>
                  <a:t>sottostante al </a:t>
                </a:r>
                <a:r>
                  <a:rPr lang="it-IT" i="1" dirty="0">
                    <a:latin typeface="+mj-lt"/>
                  </a:rPr>
                  <a:t>sub-</a:t>
                </a:r>
                <a:r>
                  <a:rPr lang="it-IT" i="1" dirty="0" err="1">
                    <a:latin typeface="+mj-lt"/>
                  </a:rPr>
                  <a:t>graph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isomorphism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i="1" dirty="0" err="1">
                    <a:latin typeface="+mj-lt"/>
                  </a:rPr>
                  <a:t>problem</a:t>
                </a:r>
                <a:r>
                  <a:rPr lang="it-IT" dirty="0">
                    <a:latin typeface="+mj-lt"/>
                  </a:rPr>
                  <a:t> (Cook,1971).</a:t>
                </a:r>
              </a:p>
              <a:p>
                <a:pPr algn="just"/>
                <a:endParaRPr lang="it-IT" dirty="0">
                  <a:latin typeface="+mj-lt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04190"/>
                <a:ext cx="9144000" cy="2585323"/>
              </a:xfrm>
              <a:prstGeom prst="rect">
                <a:avLst/>
              </a:prstGeom>
              <a:blipFill>
                <a:blip r:embed="rId2"/>
                <a:stretch>
                  <a:fillRect l="-533" t="-141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3" y="3357593"/>
            <a:ext cx="5743853" cy="3119407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06" y="4457965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11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presenti in natura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240173"/>
            <a:ext cx="527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just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-62549" y="5358857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Importante perché possono aiutare ad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412475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Metodo 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GO-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Combinazione di informazioni provenienti dalla topologia delle reti con conoscenza biologica.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71600" y="304360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i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1982900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8" y="2559463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725" y="2009247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838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786" y="4202168"/>
            <a:ext cx="6530552" cy="2197706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struttura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59" y="1341788"/>
            <a:ext cx="4814481" cy="5516212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Intuizione = una proteina rappresenta una buona corrispondenza con una proteina in un’altra sequenza se le rispettive sequenze e i loro intorni topologici costituiscono, a loro volta, una buona corrispondenza.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Rappresenta un approccio di analisi comparativa al GNA.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Consideriamo il caso di GNA a coppie.</a:t>
                </a:r>
              </a:p>
              <a:p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(ogni arco e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, con 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519584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b="-23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3995</TotalTime>
  <Words>918</Words>
  <Application>Microsoft Office PowerPoint</Application>
  <PresentationFormat>Presentazione su schermo (4:3)</PresentationFormat>
  <Paragraphs>121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480</cp:revision>
  <dcterms:created xsi:type="dcterms:W3CDTF">2011-09-22T18:51:05Z</dcterms:created>
  <dcterms:modified xsi:type="dcterms:W3CDTF">2020-04-04T10:08:48Z</dcterms:modified>
</cp:coreProperties>
</file>