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13" r:id="rId9"/>
    <p:sldId id="412" r:id="rId10"/>
    <p:sldId id="402" r:id="rId11"/>
    <p:sldId id="416" r:id="rId12"/>
    <p:sldId id="408" r:id="rId13"/>
    <p:sldId id="404" r:id="rId14"/>
    <p:sldId id="403" r:id="rId15"/>
    <p:sldId id="406" r:id="rId16"/>
    <p:sldId id="415" r:id="rId17"/>
    <p:sldId id="417" r:id="rId18"/>
    <p:sldId id="409" r:id="rId19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66"/>
    <a:srgbClr val="0000FF"/>
    <a:srgbClr val="FF6600"/>
    <a:srgbClr val="A50021"/>
    <a:srgbClr val="0080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1" autoAdjust="0"/>
  </p:normalViewPr>
  <p:slideViewPr>
    <p:cSldViewPr snapToGrid="0" snapToObjects="1">
      <p:cViewPr varScale="1">
        <p:scale>
          <a:sx n="108" d="100"/>
          <a:sy n="108" d="100"/>
        </p:scale>
        <p:origin x="17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22/04/2020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+mj-lt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Luca Masiero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Stefano </a:t>
            </a:r>
            <a:r>
              <a:rPr lang="en-US" altLang="it-IT" sz="2800" dirty="0" err="1">
                <a:solidFill>
                  <a:srgbClr val="000000"/>
                </a:solidFill>
                <a:latin typeface="+mj-lt"/>
              </a:rPr>
              <a:t>Ivancich</a:t>
            </a:r>
            <a:endParaRPr lang="en-US" altLang="it-IT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83" y="3276601"/>
            <a:ext cx="29549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+mn-lt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Prof. Matteo Comin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10 </a:t>
            </a:r>
            <a:r>
              <a:rPr lang="en-US" altLang="it-IT" sz="2800" dirty="0" err="1">
                <a:solidFill>
                  <a:srgbClr val="000000"/>
                </a:solidFill>
                <a:latin typeface="+mn-lt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74" y="109394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332727" y="3703484"/>
            <a:ext cx="8392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70C0"/>
                </a:solidFill>
                <a:latin typeface="+mj-lt"/>
              </a:rPr>
              <a:t>Obiettivo</a:t>
            </a:r>
            <a:r>
              <a:rPr lang="it-IT" sz="2000" dirty="0">
                <a:latin typeface="+mj-lt"/>
              </a:rPr>
              <a:t>: trovare </a:t>
            </a:r>
            <a:r>
              <a:rPr lang="it-IT" sz="2000" dirty="0" err="1">
                <a:solidFill>
                  <a:srgbClr val="0033CC"/>
                </a:solidFill>
                <a:latin typeface="+mj-lt"/>
              </a:rPr>
              <a:t>sottografo</a:t>
            </a:r>
            <a:r>
              <a:rPr lang="it-IT" sz="2000" dirty="0">
                <a:latin typeface="+mj-lt"/>
              </a:rPr>
              <a:t> comune alle reti in input.</a:t>
            </a:r>
          </a:p>
          <a:p>
            <a:r>
              <a:rPr lang="it-IT" sz="2000" dirty="0">
                <a:latin typeface="+mj-lt"/>
              </a:rPr>
              <a:t>2 FASI:</a:t>
            </a:r>
          </a:p>
          <a:p>
            <a:r>
              <a:rPr lang="it-IT" sz="2000" dirty="0">
                <a:latin typeface="+mj-lt"/>
              </a:rPr>
              <a:t>1) </a:t>
            </a:r>
            <a:r>
              <a:rPr lang="it-IT" sz="2000" dirty="0">
                <a:solidFill>
                  <a:srgbClr val="00B0F0"/>
                </a:solidFill>
                <a:latin typeface="+mj-lt"/>
              </a:rPr>
              <a:t>Assegnazione</a:t>
            </a:r>
            <a:r>
              <a:rPr lang="it-IT" sz="2000" dirty="0">
                <a:latin typeface="+mj-lt"/>
              </a:rPr>
              <a:t> di </a:t>
            </a:r>
            <a:r>
              <a:rPr lang="it-IT" sz="2000" i="1" dirty="0" err="1">
                <a:latin typeface="+mj-lt"/>
              </a:rPr>
              <a:t>functional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similarity</a:t>
            </a:r>
            <a:r>
              <a:rPr lang="it-IT" sz="2000" i="1" dirty="0">
                <a:latin typeface="+mj-lt"/>
              </a:rPr>
              <a:t> scores</a:t>
            </a:r>
            <a:r>
              <a:rPr lang="it-IT" sz="2000" dirty="0">
                <a:latin typeface="+mj-lt"/>
              </a:rPr>
              <a:t>;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2) </a:t>
            </a:r>
            <a:r>
              <a:rPr lang="it-IT" sz="2000" i="1" dirty="0">
                <a:solidFill>
                  <a:srgbClr val="00B0F0"/>
                </a:solidFill>
                <a:latin typeface="+mj-lt"/>
              </a:rPr>
              <a:t>Mapping</a:t>
            </a:r>
            <a:r>
              <a:rPr lang="it-IT" sz="2000" dirty="0">
                <a:latin typeface="+mj-lt"/>
              </a:rPr>
              <a:t> per il GNA (solo </a:t>
            </a:r>
            <a:r>
              <a:rPr lang="it-IT" sz="2000" i="1" dirty="0">
                <a:latin typeface="+mj-lt"/>
              </a:rPr>
              <a:t>scores</a:t>
            </a:r>
            <a:r>
              <a:rPr lang="it-IT" sz="2000" dirty="0">
                <a:latin typeface="+mj-lt"/>
              </a:rPr>
              <a:t> elevati) mantenendo la proprietà transitiva </a:t>
            </a:r>
          </a:p>
          <a:p>
            <a:r>
              <a:rPr lang="it-IT" sz="2000" dirty="0">
                <a:latin typeface="+mj-lt"/>
              </a:rPr>
              <a:t>   </a:t>
            </a:r>
            <a:r>
              <a:rPr lang="it-IT" dirty="0">
                <a:latin typeface="+mj-lt"/>
              </a:rPr>
              <a:t>(</a:t>
            </a:r>
            <a:r>
              <a:rPr lang="it-IT" b="1" dirty="0" err="1">
                <a:latin typeface="+mj-lt"/>
              </a:rPr>
              <a:t>one-to-one</a:t>
            </a:r>
            <a:r>
              <a:rPr lang="it-IT" dirty="0">
                <a:latin typeface="+mj-lt"/>
              </a:rPr>
              <a:t> o </a:t>
            </a:r>
            <a:r>
              <a:rPr lang="it-IT" b="1" dirty="0" err="1">
                <a:latin typeface="+mj-lt"/>
              </a:rPr>
              <a:t>many</a:t>
            </a:r>
            <a:r>
              <a:rPr lang="it-IT" b="1" dirty="0">
                <a:latin typeface="+mj-lt"/>
              </a:rPr>
              <a:t>-to-</a:t>
            </a:r>
            <a:r>
              <a:rPr lang="it-IT" b="1" dirty="0" err="1">
                <a:latin typeface="+mj-lt"/>
              </a:rPr>
              <a:t>many</a:t>
            </a:r>
            <a:r>
              <a:rPr lang="it-IT" dirty="0">
                <a:latin typeface="+mj-lt"/>
              </a:rPr>
              <a:t>)</a:t>
            </a:r>
            <a:endParaRPr lang="it-IT" sz="20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CDB52-EDEA-4D0F-88D5-24168421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" y="5402463"/>
            <a:ext cx="9144000" cy="10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0961B8-D2CB-4152-BAD1-2DA9DEC76190}"/>
              </a:ext>
            </a:extLst>
          </p:cNvPr>
          <p:cNvSpPr txBox="1"/>
          <p:nvPr/>
        </p:nvSpPr>
        <p:spPr>
          <a:xfrm>
            <a:off x="150904" y="1381085"/>
            <a:ext cx="8993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corrispondente all’allineamento globale possiede 1663 archi in comune ad almeno due PPIN e 157 archi in comune al almeno 3 PPIN. 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La dimensione del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comune relativamente piccola (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con ≈ 5% della PPIN umana) a causa dell’incompletezza e della rumorosità dei dati. </a:t>
            </a:r>
          </a:p>
          <a:p>
            <a:r>
              <a:rPr lang="it-IT" sz="2400" dirty="0">
                <a:latin typeface="+mj-lt"/>
              </a:rPr>
              <a:t>All’aumentare della quantità e della qualità dei dati, l’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dovrebbe aumentare. Delle 86932 proteine provenienti dalle 5 specie, 59539 (68,5%) hanno ottenuto almeno un match con un’altra proteina di una rete diversa.</a:t>
            </a:r>
          </a:p>
          <a:p>
            <a:endParaRPr lang="it-IT" sz="2400" dirty="0">
              <a:latin typeface="+mj-lt"/>
            </a:endParaRPr>
          </a:p>
          <a:p>
            <a:r>
              <a:rPr lang="it-IT" b="1" dirty="0">
                <a:latin typeface="+mj-lt"/>
              </a:rPr>
              <a:t>NUMERO DI CITAZIONI = </a:t>
            </a:r>
            <a:r>
              <a:rPr lang="it-IT" sz="2400" b="1" dirty="0">
                <a:solidFill>
                  <a:srgbClr val="7030A0"/>
                </a:solidFill>
                <a:latin typeface="+mj-lt"/>
              </a:rPr>
              <a:t>505 </a:t>
            </a:r>
            <a:r>
              <a:rPr lang="it-IT" sz="2400" dirty="0">
                <a:latin typeface="+mj-lt"/>
              </a:rPr>
              <a:t>dallo sviluppo nel 2008.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1BDDEE1-287D-49BF-92BC-D84546BB5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3" t="5448" r="16847" b="54855"/>
          <a:stretch/>
        </p:blipFill>
        <p:spPr>
          <a:xfrm>
            <a:off x="690611" y="6142384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C19FDD-7E96-4495-B6DD-2992D0D2CA64}"/>
              </a:ext>
            </a:extLst>
          </p:cNvPr>
          <p:cNvSpPr txBox="1"/>
          <p:nvPr/>
        </p:nvSpPr>
        <p:spPr>
          <a:xfrm>
            <a:off x="75452" y="1181692"/>
            <a:ext cx="899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B050"/>
                </a:solidFill>
                <a:latin typeface="+mj-lt"/>
              </a:rPr>
              <a:t>Idea</a:t>
            </a:r>
            <a:r>
              <a:rPr lang="it-IT" sz="2400" b="1" dirty="0">
                <a:latin typeface="+mj-lt"/>
              </a:rPr>
              <a:t>: </a:t>
            </a:r>
            <a:r>
              <a:rPr lang="it-IT" sz="2400" dirty="0">
                <a:latin typeface="+mj-lt"/>
              </a:rPr>
              <a:t>mappare insieme nodi che costituiscono un pattern (</a:t>
            </a:r>
            <a:r>
              <a:rPr lang="it-IT" sz="2400" i="1" dirty="0" err="1">
                <a:solidFill>
                  <a:srgbClr val="FF0000"/>
                </a:solidFill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) con molte interazioni condivise.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1DDFB6-016D-4A71-8D27-B555988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2138294"/>
            <a:ext cx="7632192" cy="42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B3EDAE-ECAC-4C44-AA58-1FB647A01032}"/>
              </a:ext>
            </a:extLst>
          </p:cNvPr>
          <p:cNvSpPr txBox="1"/>
          <p:nvPr/>
        </p:nvSpPr>
        <p:spPr>
          <a:xfrm>
            <a:off x="75452" y="1168568"/>
            <a:ext cx="8993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Funzione obiettivo: </a:t>
            </a:r>
            <a:r>
              <a:rPr lang="it-IT" sz="2400" dirty="0">
                <a:latin typeface="+mj-lt"/>
              </a:rPr>
              <a:t>fonde le informazioni dalle sequenze di proteine con le interazioni tra i </a:t>
            </a:r>
            <a:r>
              <a:rPr lang="it-IT" sz="2400" i="1" dirty="0" err="1"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 (si risolve con la </a:t>
            </a:r>
            <a:r>
              <a:rPr lang="it-IT" sz="2400" dirty="0">
                <a:solidFill>
                  <a:srgbClr val="FFC000"/>
                </a:solidFill>
                <a:latin typeface="+mj-lt"/>
              </a:rPr>
              <a:t>Programmazione Intera</a:t>
            </a:r>
            <a:r>
              <a:rPr lang="it-IT" sz="2400" dirty="0">
                <a:latin typeface="+mj-lt"/>
              </a:rPr>
              <a:t>).</a:t>
            </a:r>
            <a:endParaRPr lang="it-IT" sz="2400" i="1" dirty="0">
              <a:latin typeface="+mj-lt"/>
            </a:endParaRPr>
          </a:p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FASI</a:t>
            </a:r>
          </a:p>
          <a:p>
            <a:pPr algn="just"/>
            <a:r>
              <a:rPr lang="it-IT" sz="2400" dirty="0">
                <a:latin typeface="+mj-lt"/>
              </a:rPr>
              <a:t>1) </a:t>
            </a:r>
            <a:r>
              <a:rPr lang="it-IT" sz="2400" i="1" dirty="0" err="1">
                <a:latin typeface="+mj-lt"/>
              </a:rPr>
              <a:t>Similarity</a:t>
            </a:r>
            <a:r>
              <a:rPr lang="it-IT" sz="2400" i="1" dirty="0">
                <a:latin typeface="+mj-lt"/>
              </a:rPr>
              <a:t> scores</a:t>
            </a:r>
            <a:r>
              <a:rPr lang="it-IT" sz="2400" dirty="0">
                <a:latin typeface="+mj-lt"/>
              </a:rPr>
              <a:t> e definizione della </a:t>
            </a:r>
            <a:r>
              <a:rPr lang="it-IT" sz="2400" i="1" dirty="0" err="1">
                <a:latin typeface="+mj-lt"/>
              </a:rPr>
              <a:t>topological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similarities</a:t>
            </a:r>
            <a:r>
              <a:rPr lang="it-IT" sz="2400" i="1" dirty="0">
                <a:latin typeface="+mj-lt"/>
              </a:rPr>
              <a:t>;</a:t>
            </a:r>
          </a:p>
          <a:p>
            <a:pPr algn="just"/>
            <a:endParaRPr lang="it-IT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/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2) Risoluzione dell’equazione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in tempo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400" i="1" dirty="0">
                    <a:latin typeface="+mj-lt"/>
                  </a:rPr>
                  <a:t>.</a:t>
                </a:r>
              </a:p>
              <a:p>
                <a:pPr algn="just"/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Problema</a:t>
                </a:r>
                <a:r>
                  <a:rPr lang="it-IT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-completo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blipFill>
                <a:blip r:embed="rId2"/>
                <a:stretch>
                  <a:fillRect l="-1016" t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B36B7D0-F773-48F4-9CB4-0AA0B523F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09"/>
          <a:stretch/>
        </p:blipFill>
        <p:spPr>
          <a:xfrm>
            <a:off x="-2300" y="4665309"/>
            <a:ext cx="9144000" cy="20814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8BC19C-3CF4-4FDC-98AD-7AAC22BB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00" y="3096881"/>
            <a:ext cx="9144000" cy="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3898626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1E20D8-E1E9-4E76-A56C-54CDB617BD00}"/>
              </a:ext>
            </a:extLst>
          </p:cNvPr>
          <p:cNvSpPr txBox="1"/>
          <p:nvPr/>
        </p:nvSpPr>
        <p:spPr>
          <a:xfrm>
            <a:off x="15875" y="1053187"/>
            <a:ext cx="8993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La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structural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identity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dirty="0">
                <a:latin typeface="+mj-lt"/>
              </a:rPr>
              <a:t>corrisponde ad un concetto di </a:t>
            </a:r>
            <a:r>
              <a:rPr lang="it-IT" sz="2000" i="1" dirty="0">
                <a:latin typeface="+mj-lt"/>
              </a:rPr>
              <a:t>simmetria</a:t>
            </a:r>
            <a:r>
              <a:rPr lang="it-IT" sz="2000" dirty="0">
                <a:latin typeface="+mj-lt"/>
              </a:rPr>
              <a:t> nel quale i nodi di una rete vengono identificati in base alla struttura della rete stessa e tramite relazioni con altri nodi.</a:t>
            </a:r>
          </a:p>
          <a:p>
            <a:pPr algn="just"/>
            <a:endParaRPr lang="it-IT" sz="2000" dirty="0">
              <a:latin typeface="+mj-lt"/>
            </a:endParaRPr>
          </a:p>
          <a:p>
            <a:pPr algn="just"/>
            <a:r>
              <a:rPr lang="it-IT" sz="2000" b="1" i="1" dirty="0">
                <a:solidFill>
                  <a:srgbClr val="0033CC"/>
                </a:solidFill>
                <a:latin typeface="+mj-lt"/>
              </a:rPr>
              <a:t>struc2vec</a:t>
            </a:r>
            <a:endParaRPr lang="it-IT" sz="2000" dirty="0">
              <a:latin typeface="+mj-lt"/>
            </a:endParaRPr>
          </a:p>
          <a:p>
            <a:pPr algn="just"/>
            <a:r>
              <a:rPr lang="it-IT" sz="2000" dirty="0">
                <a:latin typeface="+mj-lt"/>
              </a:rPr>
              <a:t>1) è un framework flessibile per l’apprendimento di </a:t>
            </a:r>
            <a:r>
              <a:rPr lang="it-IT" sz="2000" i="1" dirty="0" err="1">
                <a:latin typeface="+mj-lt"/>
              </a:rPr>
              <a:t>latent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representations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dirty="0">
                <a:latin typeface="+mj-lt"/>
              </a:rPr>
              <a:t>per l’identità strutturale dei nodi;</a:t>
            </a:r>
          </a:p>
          <a:p>
            <a:pPr algn="just"/>
            <a:r>
              <a:rPr lang="it-IT" sz="2000" dirty="0">
                <a:latin typeface="+mj-lt"/>
              </a:rPr>
              <a:t>2) Utilizza un </a:t>
            </a:r>
            <a:r>
              <a:rPr lang="it-IT" sz="2000" dirty="0">
                <a:solidFill>
                  <a:srgbClr val="C00000"/>
                </a:solidFill>
                <a:latin typeface="+mj-lt"/>
              </a:rPr>
              <a:t>grafo multi-livello</a:t>
            </a:r>
            <a:r>
              <a:rPr lang="it-IT" sz="2000" dirty="0">
                <a:latin typeface="+mj-lt"/>
              </a:rPr>
              <a:t>;</a:t>
            </a:r>
          </a:p>
          <a:p>
            <a:pPr algn="just"/>
            <a:r>
              <a:rPr lang="it-IT" sz="2000" dirty="0">
                <a:latin typeface="+mj-lt"/>
              </a:rPr>
              <a:t>3) È molto performante.</a:t>
            </a:r>
          </a:p>
          <a:p>
            <a:pPr algn="just"/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15</a:t>
            </a:fld>
            <a:endParaRPr lang="en-US" alt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/>
              <p:nvPr/>
            </p:nvSpPr>
            <p:spPr>
              <a:xfrm>
                <a:off x="434975" y="2304414"/>
                <a:ext cx="828992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b="1" dirty="0">
                    <a:solidFill>
                      <a:srgbClr val="0000FF"/>
                    </a:solidFill>
                    <a:latin typeface="+mj-lt"/>
                  </a:rPr>
                  <a:t>4 FASI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1) Determinazione dell’</a:t>
                </a:r>
                <a:r>
                  <a:rPr lang="it-IT" sz="2400" i="1" dirty="0">
                    <a:latin typeface="+mj-lt"/>
                  </a:rPr>
                  <a:t>identità strutturale </a:t>
                </a:r>
                <a:r>
                  <a:rPr lang="it-IT" sz="2400" dirty="0">
                    <a:latin typeface="+mj-lt"/>
                  </a:rPr>
                  <a:t>tra due nodi;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2)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: insiemi dei nodi a distanza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sz="2400" dirty="0">
                    <a:latin typeface="+mj-lt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2400" b="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3) Compara sequenze con DTW e costruisce un grafo multi-livello pesato;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4) Utilizza una tecnica di </a:t>
                </a:r>
                <a:r>
                  <a:rPr lang="it-IT" sz="2400" i="1" dirty="0" err="1">
                    <a:solidFill>
                      <a:srgbClr val="7030A0"/>
                    </a:solidFill>
                    <a:latin typeface="+mj-lt"/>
                  </a:rPr>
                  <a:t>unsupervised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i="1" dirty="0">
                    <a:solidFill>
                      <a:srgbClr val="7030A0"/>
                    </a:solidFill>
                    <a:latin typeface="+mj-lt"/>
                  </a:rPr>
                  <a:t>learning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per imparare le </a:t>
                </a:r>
                <a:r>
                  <a:rPr lang="it-IT" sz="2400" i="1" dirty="0" err="1">
                    <a:latin typeface="+mj-lt"/>
                  </a:rPr>
                  <a:t>latent</a:t>
                </a:r>
                <a:r>
                  <a:rPr lang="it-IT" sz="2400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representations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" y="2304414"/>
                <a:ext cx="8289925" cy="3046988"/>
              </a:xfrm>
              <a:prstGeom prst="rect">
                <a:avLst/>
              </a:prstGeom>
              <a:blipFill>
                <a:blip r:embed="rId3"/>
                <a:stretch>
                  <a:fillRect l="-1103" t="-1600" r="-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16</a:t>
            </a:fld>
            <a:endParaRPr lang="en-US" altLang="it-IT" dirty="0"/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E65633A-BC63-436F-A0A0-EA2E0BA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421587"/>
            <a:ext cx="5181850" cy="2215473"/>
          </a:xfrm>
          <a:prstGeom prst="rect">
            <a:avLst/>
          </a:prstGeom>
        </p:spPr>
      </p:pic>
      <p:pic>
        <p:nvPicPr>
          <p:cNvPr id="7" name="Immagine 6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B810496C-0A70-4552-8D07-4ED76E86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" y="4002185"/>
            <a:ext cx="9144000" cy="247337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93CA3-A00E-41F4-8EC5-92591F07FDBB}"/>
              </a:ext>
            </a:extLst>
          </p:cNvPr>
          <p:cNvSpPr txBox="1"/>
          <p:nvPr/>
        </p:nvSpPr>
        <p:spPr>
          <a:xfrm>
            <a:off x="6475228" y="2298490"/>
            <a:ext cx="205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Barbell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graph</a:t>
            </a:r>
            <a:endParaRPr lang="it-IT" sz="24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31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17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87F647-104A-49C4-BF6E-EC158814792B}"/>
              </a:ext>
            </a:extLst>
          </p:cNvPr>
          <p:cNvSpPr txBox="1"/>
          <p:nvPr/>
        </p:nvSpPr>
        <p:spPr>
          <a:xfrm>
            <a:off x="1621526" y="1323546"/>
            <a:ext cx="309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Zachary’s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Karate Club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3BDB94-5DDC-486E-8C8D-269FFB62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27066"/>
            <a:ext cx="2670183" cy="205208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9A5B4-1DEA-4772-B22D-7CBC08D4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8" y="4156115"/>
            <a:ext cx="2570839" cy="19962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0F7A59F-175E-4A02-9756-3946E9E5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44" y="3058527"/>
            <a:ext cx="4733156" cy="3633781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BFFE64F-978F-4642-92A3-3977648D5E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379"/>
          <a:stretch/>
        </p:blipFill>
        <p:spPr>
          <a:xfrm>
            <a:off x="5145762" y="1181692"/>
            <a:ext cx="3726720" cy="22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18</a:t>
            </a:fld>
            <a:endParaRPr lang="en-US" altLang="it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C3FFBC-7C11-4F3E-B95A-562E8B90587A}"/>
              </a:ext>
            </a:extLst>
          </p:cNvPr>
          <p:cNvSpPr txBox="1">
            <a:spLocks/>
          </p:cNvSpPr>
          <p:nvPr/>
        </p:nvSpPr>
        <p:spPr bwMode="auto">
          <a:xfrm>
            <a:off x="292778" y="1619864"/>
            <a:ext cx="8432122" cy="43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it-IT" altLang="it-IT" dirty="0">
                <a:latin typeface="Tw Cen MT" panose="020B0602020104020603" pitchFamily="34" charset="0"/>
              </a:rPr>
              <a:t>Il corpus di dati PPI è cresciuto esponenzialmente. </a:t>
            </a: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Scoprire e capire i pattern all’interno delle PPIN è un problema centrale in Biologia.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Gli allineamenti tra le reti permettono di scoprire informazioni su complessi proteici che fino a pochi anni fa erano sconosciute. 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Molte </a:t>
            </a:r>
            <a:r>
              <a:rPr lang="it-IT" altLang="it-IT" dirty="0">
                <a:solidFill>
                  <a:srgbClr val="C00000"/>
                </a:solidFill>
                <a:latin typeface="Tw Cen MT" panose="020B0602020104020603" pitchFamily="34" charset="0"/>
              </a:rPr>
              <a:t>sfide</a:t>
            </a:r>
            <a:r>
              <a:rPr lang="it-IT" altLang="it-IT" dirty="0">
                <a:latin typeface="Tw Cen MT" panose="020B0602020104020603" pitchFamily="34" charset="0"/>
              </a:rPr>
              <a:t> sono ancora aperte e molte </a:t>
            </a:r>
            <a:r>
              <a:rPr lang="it-IT" altLang="it-IT" dirty="0">
                <a:solidFill>
                  <a:srgbClr val="C00000"/>
                </a:solidFill>
                <a:latin typeface="Tw Cen MT" panose="020B0602020104020603" pitchFamily="34" charset="0"/>
              </a:rPr>
              <a:t>frontiere</a:t>
            </a:r>
            <a:r>
              <a:rPr lang="it-IT" altLang="it-IT" dirty="0">
                <a:latin typeface="Tw Cen MT" panose="020B0602020104020603" pitchFamily="34" charset="0"/>
              </a:rPr>
              <a:t> devono ancora essere esplorate.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5" y="1587987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0070C0"/>
                </a:solidFill>
                <a:latin typeface="+mn-lt"/>
              </a:rPr>
              <a:t>Obiettivo</a:t>
            </a:r>
            <a:r>
              <a:rPr lang="it-IT" sz="2000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7E2448-7A6E-4297-BD08-38BFBB5E0C9E}"/>
              </a:ext>
            </a:extLst>
          </p:cNvPr>
          <p:cNvSpPr txBox="1"/>
          <p:nvPr/>
        </p:nvSpPr>
        <p:spPr>
          <a:xfrm>
            <a:off x="31750" y="862744"/>
            <a:ext cx="9112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Le </a:t>
            </a:r>
            <a:r>
              <a:rPr lang="it-IT" sz="2400" i="1" dirty="0" err="1">
                <a:solidFill>
                  <a:srgbClr val="0000FF"/>
                </a:solidFill>
                <a:latin typeface="+mn-lt"/>
              </a:rPr>
              <a:t>Protein-Protein</a:t>
            </a:r>
            <a:r>
              <a:rPr lang="it-IT" sz="2400" i="1" dirty="0">
                <a:solidFill>
                  <a:srgbClr val="0000FF"/>
                </a:solidFill>
                <a:latin typeface="+mn-lt"/>
              </a:rPr>
              <a:t> Interaction Networks </a:t>
            </a:r>
            <a:r>
              <a:rPr lang="it-IT" sz="2400" dirty="0">
                <a:latin typeface="+mn-lt"/>
              </a:rPr>
              <a:t>(</a:t>
            </a:r>
            <a:r>
              <a:rPr lang="it-IT" sz="2400" dirty="0">
                <a:solidFill>
                  <a:srgbClr val="0000FF"/>
                </a:solidFill>
                <a:latin typeface="+mn-lt"/>
              </a:rPr>
              <a:t>PPIN</a:t>
            </a:r>
            <a:r>
              <a:rPr lang="it-IT" sz="2400" dirty="0">
                <a:latin typeface="+mn-lt"/>
              </a:rPr>
              <a:t>) sono strumenti validi per comprendere: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funzioni</a:t>
            </a:r>
            <a:r>
              <a:rPr lang="it-IT" sz="2400" dirty="0">
                <a:latin typeface="+mn-lt"/>
              </a:rPr>
              <a:t> delle cellule;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malattie umane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design e riposizionamento dei </a:t>
            </a:r>
            <a:r>
              <a:rPr lang="it-IT" sz="2400" i="1" dirty="0">
                <a:latin typeface="+mn-lt"/>
              </a:rPr>
              <a:t>farmaci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+mn-lt"/>
              </a:rPr>
              <a:t>interattomi</a:t>
            </a:r>
            <a:r>
              <a:rPr lang="it-IT" sz="2400" dirty="0">
                <a:latin typeface="+mn-lt"/>
              </a:rPr>
              <a:t> (insieme delle interazioni molecolari in una cellula).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Date le grandi dimensioni (migliaia di elementi), le reti PPI sono analizzate tramite l’</a:t>
            </a:r>
            <a:r>
              <a:rPr lang="it-IT" sz="2400" dirty="0" err="1">
                <a:latin typeface="+mn-lt"/>
              </a:rPr>
              <a:t>identiﬁcazione</a:t>
            </a:r>
            <a:r>
              <a:rPr lang="it-IT" sz="2400" dirty="0">
                <a:latin typeface="+mn-lt"/>
              </a:rPr>
              <a:t> di </a:t>
            </a:r>
            <a:r>
              <a:rPr lang="it-IT" sz="2400" b="1" dirty="0">
                <a:solidFill>
                  <a:srgbClr val="FF6600"/>
                </a:solidFill>
                <a:latin typeface="+mn-lt"/>
              </a:rPr>
              <a:t>moduli</a:t>
            </a:r>
            <a:r>
              <a:rPr lang="it-IT" sz="2400" dirty="0">
                <a:latin typeface="+mn-lt"/>
              </a:rPr>
              <a:t>. 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topologico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hanno molte più connessioni con i nodi del gruppo piuttosto che con quelli esterni. </a:t>
            </a: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funzionale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condividono una funzione biologica. 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000" dirty="0">
                    <a:latin typeface="+mj-lt"/>
                  </a:rPr>
                  <a:t>Date due reti, </a:t>
                </a:r>
                <a:r>
                  <a:rPr lang="it-IT" sz="2000" b="1" dirty="0">
                    <a:latin typeface="+mj-lt"/>
                  </a:rPr>
                  <a:t>allinearle</a:t>
                </a:r>
                <a:r>
                  <a:rPr lang="it-IT" sz="2000" dirty="0">
                    <a:latin typeface="+mj-lt"/>
                  </a:rPr>
                  <a:t> significa trovare un </a:t>
                </a:r>
                <a:r>
                  <a:rPr lang="it-IT" sz="2000" i="1" dirty="0">
                    <a:solidFill>
                      <a:srgbClr val="0000FF"/>
                    </a:solidFill>
                    <a:latin typeface="+mj-lt"/>
                  </a:rPr>
                  <a:t>mapping</a:t>
                </a:r>
                <a:r>
                  <a:rPr lang="it-IT" sz="2000" dirty="0">
                    <a:latin typeface="+mj-lt"/>
                  </a:rPr>
                  <a:t> nodo-a-nodo in grado di: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proteine mappate</a:t>
                </a:r>
                <a:r>
                  <a:rPr lang="it-IT" sz="2000" dirty="0">
                    <a:latin typeface="+mj-lt"/>
                  </a:rPr>
                  <a:t> 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nodi</a:t>
                </a:r>
                <a:r>
                  <a:rPr lang="it-IT" sz="2000" dirty="0">
                    <a:latin typeface="+mj-lt"/>
                  </a:rPr>
                  <a:t>) che sono correlate da un punto di vista funzionale;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interazioni comuni </a:t>
                </a:r>
                <a:r>
                  <a:rPr lang="it-IT" sz="2000" dirty="0">
                    <a:latin typeface="+mj-lt"/>
                  </a:rPr>
                  <a:t>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archi</a:t>
                </a:r>
                <a:r>
                  <a:rPr lang="it-IT" sz="2000" dirty="0">
                    <a:latin typeface="+mj-lt"/>
                  </a:rPr>
                  <a:t>) tra le reti. </a:t>
                </a:r>
              </a:p>
              <a:p>
                <a:pPr marL="342900" indent="-342900" algn="just">
                  <a:buAutoNum type="arabicParenBoth"/>
                </a:pPr>
                <a:endParaRPr lang="it-IT" sz="2000" dirty="0">
                  <a:latin typeface="+mj-lt"/>
                </a:endParaRPr>
              </a:p>
              <a:p>
                <a:pPr algn="just"/>
                <a:r>
                  <a:rPr lang="it-IT" sz="2000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-completezza </a:t>
                </a:r>
                <a:r>
                  <a:rPr lang="it-IT" sz="2000" dirty="0">
                    <a:latin typeface="+mj-lt"/>
                  </a:rPr>
                  <a:t>del </a:t>
                </a:r>
                <a:r>
                  <a:rPr lang="it-IT" sz="2000" i="1" dirty="0">
                    <a:latin typeface="+mj-lt"/>
                  </a:rPr>
                  <a:t>sub-</a:t>
                </a:r>
                <a:r>
                  <a:rPr lang="it-IT" sz="2000" i="1" dirty="0" err="1">
                    <a:latin typeface="+mj-lt"/>
                  </a:rPr>
                  <a:t>graph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isomorphism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problem</a:t>
                </a:r>
                <a:r>
                  <a:rPr lang="it-IT" sz="2000" dirty="0">
                    <a:latin typeface="+mj-lt"/>
                  </a:rPr>
                  <a:t> (Cook,1971).</a:t>
                </a:r>
              </a:p>
              <a:p>
                <a:pPr algn="just"/>
                <a:endParaRPr lang="it-IT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blipFill>
                <a:blip r:embed="rId2"/>
                <a:stretch>
                  <a:fillRect l="-667" t="-1432" r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33" y="3169724"/>
            <a:ext cx="6087134" cy="3305838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56" y="4456527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" y="2652390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667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-30059" y="1181692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7030A0"/>
                </a:solidFill>
                <a:latin typeface="+mj-lt"/>
              </a:rPr>
              <a:t>Effetto del piccolo mondo</a:t>
            </a:r>
            <a:r>
              <a:rPr lang="it-IT" dirty="0">
                <a:latin typeface="+mj-lt"/>
              </a:rPr>
              <a:t>: tutte le reti complesse sono tali che due nodi qualsiasi possono essere collegati da un percorso costituito da un numero relativamente piccolo di collegamenti.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3000856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i="1" dirty="0">
                <a:solidFill>
                  <a:srgbClr val="0000FF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r"/>
            <a:endParaRPr lang="it-IT" i="1" dirty="0">
              <a:latin typeface="+mj-lt"/>
            </a:endParaRPr>
          </a:p>
          <a:p>
            <a:pPr algn="r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r>
              <a:rPr lang="it-IT" dirty="0">
                <a:latin typeface="+mj-lt"/>
              </a:rPr>
              <a:t>.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33614" y="5287561"/>
            <a:ext cx="647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FF000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misura la tendenza dei nodi a raggrupparsi. </a:t>
            </a:r>
          </a:p>
          <a:p>
            <a:pPr algn="just"/>
            <a:r>
              <a:rPr lang="it-IT" dirty="0">
                <a:latin typeface="+mj-lt"/>
              </a:rPr>
              <a:t>Utile per individuare </a:t>
            </a:r>
            <a:r>
              <a:rPr lang="it-IT" i="1" dirty="0">
                <a:latin typeface="+mj-lt"/>
              </a:rPr>
              <a:t>complessi proteici </a:t>
            </a:r>
            <a:r>
              <a:rPr lang="it-IT" dirty="0">
                <a:latin typeface="+mj-lt"/>
              </a:rPr>
              <a:t>(</a:t>
            </a:r>
            <a:r>
              <a:rPr lang="it-IT" b="1" dirty="0">
                <a:latin typeface="+mj-lt"/>
              </a:rPr>
              <a:t>moduli</a:t>
            </a:r>
            <a:r>
              <a:rPr lang="it-IT" dirty="0">
                <a:latin typeface="+mj-lt"/>
              </a:rPr>
              <a:t>).</a:t>
            </a:r>
            <a:endParaRPr lang="it-IT" i="1" dirty="0">
              <a:latin typeface="+mj-lt"/>
            </a:endParaRPr>
          </a:p>
          <a:p>
            <a:pPr algn="just"/>
            <a:endParaRPr lang="it-IT" dirty="0">
              <a:latin typeface="+mj-lt"/>
            </a:endParaRP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  <a:endParaRPr lang="en-US" altLang="it-IT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8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A91103-A235-4FF3-9433-F9D7F4870933}"/>
              </a:ext>
            </a:extLst>
          </p:cNvPr>
          <p:cNvSpPr txBox="1"/>
          <p:nvPr/>
        </p:nvSpPr>
        <p:spPr>
          <a:xfrm>
            <a:off x="5189587" y="1610721"/>
            <a:ext cx="3731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+mj-lt"/>
              </a:rPr>
              <a:t>Metodo </a:t>
            </a:r>
            <a:r>
              <a:rPr lang="it-IT" sz="2400" dirty="0">
                <a:solidFill>
                  <a:srgbClr val="FF6600"/>
                </a:solidFill>
                <a:latin typeface="+mj-lt"/>
              </a:rPr>
              <a:t>GO</a:t>
            </a:r>
            <a:r>
              <a:rPr lang="it-IT" sz="2400" i="1" dirty="0">
                <a:solidFill>
                  <a:srgbClr val="FF6600"/>
                </a:solidFill>
                <a:latin typeface="+mj-lt"/>
              </a:rPr>
              <a:t>-</a:t>
            </a:r>
            <a:r>
              <a:rPr lang="it-IT" sz="2400" i="1" dirty="0" err="1">
                <a:solidFill>
                  <a:srgbClr val="FF6600"/>
                </a:solidFill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 per identificare moduli funzionali.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dirty="0">
                <a:latin typeface="+mj-lt"/>
              </a:rPr>
              <a:t>Combinazione di informazioni provenienti dalla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topologia </a:t>
            </a:r>
            <a:r>
              <a:rPr lang="it-IT" sz="2400" dirty="0">
                <a:latin typeface="+mj-lt"/>
              </a:rPr>
              <a:t>delle reti con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conoscenza biologica</a:t>
            </a:r>
            <a:r>
              <a:rPr lang="it-IT" sz="2400" dirty="0">
                <a:latin typeface="+mj-lt"/>
              </a:rPr>
              <a:t>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i="1" dirty="0" err="1">
                <a:solidFill>
                  <a:srgbClr val="0000FF"/>
                </a:solidFill>
                <a:latin typeface="+mj-lt"/>
              </a:rPr>
              <a:t>Overlapping</a:t>
            </a:r>
            <a:r>
              <a:rPr lang="it-IT" sz="2400" dirty="0">
                <a:latin typeface="+mj-lt"/>
              </a:rPr>
              <a:t> e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copertura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totale</a:t>
            </a:r>
            <a:r>
              <a:rPr lang="it-IT" sz="2400" dirty="0">
                <a:latin typeface="+mj-lt"/>
              </a:rPr>
              <a:t> della rete.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1F31F2-1E8F-40B5-8C20-B9D687F370E6}"/>
              </a:ext>
            </a:extLst>
          </p:cNvPr>
          <p:cNvSpPr txBox="1"/>
          <p:nvPr/>
        </p:nvSpPr>
        <p:spPr>
          <a:xfrm>
            <a:off x="1353840" y="322116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- Module detection via Topological information and GO knowledge -</a:t>
            </a:r>
            <a:endParaRPr lang="it-IT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15875" y="1093625"/>
            <a:ext cx="9112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+mj-lt"/>
              </a:rPr>
              <a:t>3 FASI</a:t>
            </a: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Inizializzazione</a:t>
            </a:r>
            <a:r>
              <a:rPr lang="it-IT" sz="2400" dirty="0">
                <a:latin typeface="+mj-lt"/>
              </a:rPr>
              <a:t>: creazione delle partizioni e dei moduli</a:t>
            </a: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  <a:p>
            <a:r>
              <a:rPr lang="it-IT" sz="2400" b="1" dirty="0">
                <a:solidFill>
                  <a:srgbClr val="7030A0"/>
                </a:solidFill>
                <a:latin typeface="+mj-lt"/>
              </a:rPr>
              <a:t>2)   Iterazioni</a:t>
            </a:r>
            <a:r>
              <a:rPr lang="it-IT" sz="2400" dirty="0">
                <a:latin typeface="+mj-lt"/>
              </a:rPr>
              <a:t> in cui i nodi vengono </a:t>
            </a:r>
            <a:r>
              <a:rPr lang="it-IT" sz="2400" dirty="0" err="1">
                <a:latin typeface="+mj-lt"/>
              </a:rPr>
              <a:t>ri</a:t>
            </a:r>
            <a:r>
              <a:rPr lang="it-IT" sz="2400" dirty="0">
                <a:latin typeface="+mj-lt"/>
              </a:rPr>
              <a:t>-assegnati alle partizioni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BC4E36D-A1A4-43EC-8AFA-B00C5D1D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6" y="1996073"/>
            <a:ext cx="3610268" cy="5068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74A6B9-3BF4-4848-B261-E7B8C243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3" y="2552511"/>
            <a:ext cx="3386134" cy="1025921"/>
          </a:xfrm>
          <a:prstGeom prst="rect">
            <a:avLst/>
          </a:prstGeom>
        </p:spPr>
      </p:pic>
      <p:pic>
        <p:nvPicPr>
          <p:cNvPr id="12" name="Immagine 11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BFB8427F-BF18-47E8-9DD8-DE48F770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02" y="2002883"/>
            <a:ext cx="3610268" cy="48047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D24093C-2DBD-48E5-9D1D-66AFED678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816" y="2559464"/>
            <a:ext cx="3416041" cy="1025921"/>
          </a:xfrm>
          <a:prstGeom prst="rect">
            <a:avLst/>
          </a:prstGeom>
        </p:spPr>
      </p:pic>
      <p:pic>
        <p:nvPicPr>
          <p:cNvPr id="16" name="Immagine 15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E4DB30D2-94EE-453E-8B71-AB126B215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902" y="4198708"/>
            <a:ext cx="6658319" cy="2240703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28E77B1-33D2-49E2-9344-3FD7AE5F926D}"/>
              </a:ext>
            </a:extLst>
          </p:cNvPr>
          <p:cNvCxnSpPr/>
          <p:nvPr/>
        </p:nvCxnSpPr>
        <p:spPr>
          <a:xfrm>
            <a:off x="3826277" y="5335480"/>
            <a:ext cx="107419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7" y="1341788"/>
            <a:ext cx="4814481" cy="551621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95774" y="1064844"/>
            <a:ext cx="911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it-IT" sz="2000" b="1" dirty="0">
                <a:solidFill>
                  <a:srgbClr val="7030A0"/>
                </a:solidFill>
                <a:latin typeface="+mj-lt"/>
              </a:rPr>
              <a:t>Convergenza</a:t>
            </a:r>
            <a:r>
              <a:rPr lang="it-IT" sz="2000" dirty="0">
                <a:latin typeface="+mj-lt"/>
              </a:rPr>
              <a:t> per valutare la qualità della partizione finale e dell’</a:t>
            </a:r>
            <a:r>
              <a:rPr lang="it-IT" sz="2000" i="1" dirty="0" err="1">
                <a:latin typeface="+mj-lt"/>
              </a:rPr>
              <a:t>overlapping</a:t>
            </a:r>
            <a:endParaRPr lang="it-IT" sz="2000" i="1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D20F44-4D50-4BC0-AEB9-989003522628}"/>
              </a:ext>
            </a:extLst>
          </p:cNvPr>
          <p:cNvSpPr txBox="1"/>
          <p:nvPr/>
        </p:nvSpPr>
        <p:spPr>
          <a:xfrm>
            <a:off x="5339316" y="2364106"/>
            <a:ext cx="36044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MTGO possiede l’abilità di individuare un insieme di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termini GO</a:t>
            </a:r>
            <a:r>
              <a:rPr lang="it-IT" sz="2000" dirty="0">
                <a:latin typeface="+mj-lt"/>
              </a:rPr>
              <a:t> fornendo un’interpretazione biologica significativa della PPIN (proprietà assente negli altri algoritmi allo stato dell’arte).</a:t>
            </a:r>
          </a:p>
          <a:p>
            <a:pPr algn="just"/>
            <a:endParaRPr lang="it-IT" sz="2000" dirty="0">
              <a:latin typeface="+mj-lt"/>
            </a:endParaRPr>
          </a:p>
          <a:p>
            <a:r>
              <a:rPr lang="it-IT" sz="1600" b="1" dirty="0">
                <a:latin typeface="+mj-lt"/>
              </a:rPr>
              <a:t>NUMERO DI CITAZIONI </a:t>
            </a:r>
            <a:r>
              <a:rPr lang="it-IT" sz="2000" dirty="0">
                <a:latin typeface="+mj-lt"/>
              </a:rPr>
              <a:t>= </a:t>
            </a:r>
            <a:r>
              <a:rPr lang="it-IT" sz="2000" b="1" dirty="0">
                <a:solidFill>
                  <a:srgbClr val="7030A0"/>
                </a:solidFill>
                <a:latin typeface="+mj-lt"/>
              </a:rPr>
              <a:t>13 </a:t>
            </a:r>
          </a:p>
          <a:p>
            <a:r>
              <a:rPr lang="it-IT" sz="1600" dirty="0">
                <a:latin typeface="+mj-lt"/>
              </a:rPr>
              <a:t>                                </a:t>
            </a:r>
            <a:endParaRPr lang="it-IT" sz="2000" dirty="0">
              <a:latin typeface="+mj-lt"/>
            </a:endParaRP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2495EAB-F2F8-4385-BA56-9279CD49D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3" t="5448" r="16847" b="54855"/>
          <a:stretch/>
        </p:blipFill>
        <p:spPr>
          <a:xfrm>
            <a:off x="7362922" y="4829452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/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Metodo per l’</a:t>
                </a:r>
                <a:r>
                  <a:rPr lang="it-IT" sz="2400" dirty="0">
                    <a:solidFill>
                      <a:srgbClr val="FF0000"/>
                    </a:solidFill>
                    <a:latin typeface="+mj-lt"/>
                  </a:rPr>
                  <a:t>allineamento di più PPIN</a:t>
                </a:r>
                <a:r>
                  <a:rPr lang="it-IT" sz="2400" dirty="0">
                    <a:latin typeface="+mj-lt"/>
                  </a:rPr>
                  <a:t>. 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b="1" dirty="0">
                    <a:solidFill>
                      <a:srgbClr val="FF6600"/>
                    </a:solidFill>
                    <a:latin typeface="+mj-lt"/>
                  </a:rPr>
                  <a:t>Intuizione</a:t>
                </a:r>
                <a:r>
                  <a:rPr lang="it-IT" sz="2400" dirty="0">
                    <a:latin typeface="+mj-lt"/>
                  </a:rPr>
                  <a:t> = una proteina rappresenta una buona corrispondenza con una proteina in un’altra sequenza se le rispettive sequenze e i loro intorni topologici costituiscono una buona corrispondenza.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Rappresenta un </a:t>
                </a:r>
                <a:r>
                  <a:rPr lang="it-IT" sz="2400" i="1" dirty="0">
                    <a:latin typeface="+mj-lt"/>
                  </a:rPr>
                  <a:t>approccio di analisi comparativa </a:t>
                </a:r>
                <a:r>
                  <a:rPr lang="it-IT" sz="2400" dirty="0">
                    <a:latin typeface="+mj-lt"/>
                  </a:rPr>
                  <a:t>al GNA.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Caso di GNA a coppie</a:t>
                </a:r>
              </a:p>
              <a:p>
                <a:pPr algn="just"/>
                <a:r>
                  <a:rPr lang="it-IT" sz="2400" dirty="0">
                    <a:solidFill>
                      <a:srgbClr val="00B050"/>
                    </a:solidFill>
                    <a:latin typeface="+mj-lt"/>
                  </a:rPr>
                  <a:t>Input</a:t>
                </a:r>
                <a:r>
                  <a:rPr lang="it-IT" sz="2400" dirty="0">
                    <a:latin typeface="+mj-lt"/>
                  </a:rPr>
                  <a:t>: due PPIN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, ogni arco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ⅇ</m:t>
                    </m:r>
                  </m:oMath>
                </a14:m>
                <a:r>
                  <a:rPr lang="it-IT" sz="2400" dirty="0">
                    <a:latin typeface="+mj-lt"/>
                  </a:rPr>
                  <a:t> può aver associato un peso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latin typeface="+mj-lt"/>
                  </a:rPr>
                  <a:t>(0 ≤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 ≤ 1) e </a:t>
                </a:r>
                <a:r>
                  <a:rPr lang="it-IT" sz="2400" i="1" dirty="0" err="1">
                    <a:latin typeface="+mj-lt"/>
                  </a:rPr>
                  <a:t>similarity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measure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tra i nodi delle due reti.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blipFill>
                <a:blip r:embed="rId2"/>
                <a:stretch>
                  <a:fillRect l="-1016" t="-1173" r="-1016" b="-8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8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4047</TotalTime>
  <Words>978</Words>
  <Application>Microsoft Office PowerPoint</Application>
  <PresentationFormat>Presentazione su schermo (4:3)</PresentationFormat>
  <Paragraphs>148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Luca Masiero</cp:lastModifiedBy>
  <cp:revision>503</cp:revision>
  <dcterms:created xsi:type="dcterms:W3CDTF">2011-09-22T18:51:05Z</dcterms:created>
  <dcterms:modified xsi:type="dcterms:W3CDTF">2020-04-22T15:56:52Z</dcterms:modified>
</cp:coreProperties>
</file>