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8" r:id="rId13"/>
    <p:sldId id="404" r:id="rId14"/>
    <p:sldId id="403" r:id="rId15"/>
    <p:sldId id="406" r:id="rId16"/>
    <p:sldId id="415" r:id="rId17"/>
    <p:sldId id="417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4" d="100"/>
          <a:sy n="104" d="100"/>
        </p:scale>
        <p:origin x="12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30/05/2020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30/05/2020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11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4120299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Approcci che usano il ML: </a:t>
            </a:r>
            <a:r>
              <a:rPr lang="it-IT" sz="2000" dirty="0" err="1">
                <a:latin typeface="+mj-lt"/>
              </a:rPr>
              <a:t>DeepWalk</a:t>
            </a:r>
            <a:r>
              <a:rPr lang="it-IT" sz="2000" dirty="0">
                <a:latin typeface="+mj-lt"/>
              </a:rPr>
              <a:t>, node2vec e </a:t>
            </a:r>
            <a:r>
              <a:rPr lang="it-IT" sz="2000" b="1" dirty="0">
                <a:latin typeface="+mj-lt"/>
              </a:rPr>
              <a:t>struct2vec</a:t>
            </a:r>
          </a:p>
          <a:p>
            <a:pPr algn="just"/>
            <a:endParaRPr lang="it-IT" sz="2000" b="1" dirty="0">
              <a:latin typeface="+mj-lt"/>
            </a:endParaRPr>
          </a:p>
          <a:p>
            <a:pPr algn="just"/>
            <a:r>
              <a:rPr lang="it-IT" sz="2000" dirty="0">
                <a:latin typeface="+mn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n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n-lt"/>
              </a:rPr>
              <a:t>similarity</a:t>
            </a:r>
            <a:r>
              <a:rPr lang="it-IT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it-IT" sz="2000" dirty="0">
                <a:latin typeface="+mn-lt"/>
              </a:rPr>
              <a:t>corrisponde ad un concetto di </a:t>
            </a:r>
            <a:r>
              <a:rPr lang="it-IT" sz="2000" i="1" dirty="0">
                <a:latin typeface="+mn-lt"/>
              </a:rPr>
              <a:t>simmetria</a:t>
            </a:r>
            <a:r>
              <a:rPr lang="it-IT" sz="2000" dirty="0">
                <a:latin typeface="+mn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n-lt"/>
            </a:endParaRPr>
          </a:p>
          <a:p>
            <a:pPr algn="just"/>
            <a:r>
              <a:rPr lang="it-IT" sz="2000" b="1" i="1" dirty="0">
                <a:solidFill>
                  <a:srgbClr val="0033CC"/>
                </a:solidFill>
                <a:latin typeface="+mj-lt"/>
              </a:rPr>
              <a:t>struc2vec</a:t>
            </a:r>
            <a:endParaRPr lang="it-IT" sz="2000" dirty="0">
              <a:latin typeface="+mj-lt"/>
            </a:endParaRPr>
          </a:p>
          <a:p>
            <a:pPr marL="457200" indent="-457200" algn="just">
              <a:buAutoNum type="arabicParenR"/>
            </a:pPr>
            <a:r>
              <a:rPr lang="it-IT" sz="2000" dirty="0">
                <a:latin typeface="+mj-lt"/>
              </a:rPr>
              <a:t>è un framework flessibile</a:t>
            </a:r>
          </a:p>
          <a:p>
            <a:pPr marL="457200" indent="-457200" algn="just">
              <a:buAutoNum type="arabicParenR"/>
            </a:pPr>
            <a:r>
              <a:rPr lang="it-IT" sz="2000" dirty="0">
                <a:latin typeface="+mj-lt"/>
              </a:rPr>
              <a:t>apprende le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la somiglianza strutturale di ogni nodo</a:t>
            </a:r>
          </a:p>
          <a:p>
            <a:pPr marL="457200" indent="-457200" algn="just">
              <a:buAutoNum type="arabicParenR"/>
            </a:pPr>
            <a:r>
              <a:rPr lang="it-IT" sz="2000" dirty="0">
                <a:latin typeface="+mj-lt"/>
              </a:rPr>
              <a:t>È molto performante anche in caso di forte rumore (archi eliminati)</a:t>
            </a: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AA56FF-90C2-4507-A628-A91372D584C0}"/>
              </a:ext>
            </a:extLst>
          </p:cNvPr>
          <p:cNvSpPr txBox="1"/>
          <p:nvPr/>
        </p:nvSpPr>
        <p:spPr>
          <a:xfrm>
            <a:off x="434975" y="1181692"/>
            <a:ext cx="82899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4 FASI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Determina la </a:t>
            </a:r>
            <a:r>
              <a:rPr lang="it-IT" sz="2400" i="1" dirty="0">
                <a:latin typeface="+mj-lt"/>
              </a:rPr>
              <a:t>somiglianza strutturale </a:t>
            </a:r>
            <a:r>
              <a:rPr lang="it-IT" sz="2400" dirty="0">
                <a:latin typeface="+mj-lt"/>
              </a:rPr>
              <a:t>tra ogni coppia di nodi per dimensioni di </a:t>
            </a:r>
            <a:r>
              <a:rPr lang="it-IT" sz="2400" dirty="0" err="1">
                <a:latin typeface="+mj-lt"/>
              </a:rPr>
              <a:t>neighborhood</a:t>
            </a:r>
            <a:r>
              <a:rPr lang="it-IT" sz="2400" dirty="0">
                <a:latin typeface="+mj-lt"/>
              </a:rPr>
              <a:t> crescenti;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Costruisce un grafo multilivello pesato in cui tutti i nodi della rete compaiono ad ogni livello. Ogni livello corrisponde ad un livello della gerarchia calcolata al punto 1.</a:t>
            </a:r>
            <a:endParaRPr lang="it-IT" sz="2400" b="0" dirty="0">
              <a:latin typeface="+mj-lt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Si attraversa più volte il grafo multilivello con un algoritmo semi-randomico, generando diverse sequenze di nodi.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it-IT" sz="2400" dirty="0">
                <a:latin typeface="+mj-lt"/>
              </a:rPr>
              <a:t>Da queste sequenze di nodi si utilizza una tecnica di </a:t>
            </a:r>
            <a:r>
              <a:rPr lang="it-IT" sz="2400" i="1" dirty="0" err="1">
                <a:solidFill>
                  <a:srgbClr val="7030A0"/>
                </a:solidFill>
                <a:latin typeface="+mj-lt"/>
              </a:rPr>
              <a:t>unsupervised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i="1" dirty="0">
                <a:solidFill>
                  <a:srgbClr val="7030A0"/>
                </a:solidFill>
                <a:latin typeface="+mj-lt"/>
              </a:rPr>
              <a:t>learning</a:t>
            </a:r>
            <a:r>
              <a:rPr lang="it-IT" sz="2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it-IT" sz="2400" dirty="0">
                <a:latin typeface="+mj-lt"/>
              </a:rPr>
              <a:t>per generare la </a:t>
            </a:r>
            <a:r>
              <a:rPr lang="it-IT" sz="2400" i="1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representations</a:t>
            </a:r>
            <a:r>
              <a:rPr lang="it-IT" sz="2400" i="1" dirty="0">
                <a:latin typeface="+mj-lt"/>
              </a:rPr>
              <a:t> (un vettore) di ogni nodo</a:t>
            </a:r>
            <a:r>
              <a:rPr lang="it-IT" sz="2400" dirty="0">
                <a:latin typeface="+mj-lt"/>
              </a:rPr>
              <a:t>.</a:t>
            </a:r>
          </a:p>
          <a:p>
            <a:pPr algn="just"/>
            <a:r>
              <a:rPr lang="it-IT" sz="2400" dirty="0">
                <a:latin typeface="+mj-lt"/>
              </a:rPr>
              <a:t>2 nodi strutturalmente simili hanno </a:t>
            </a:r>
            <a:r>
              <a:rPr lang="it-IT" sz="2400" dirty="0" err="1">
                <a:latin typeface="+mj-lt"/>
              </a:rPr>
              <a:t>latent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rappresentations</a:t>
            </a:r>
            <a:r>
              <a:rPr lang="it-IT" sz="2400" dirty="0">
                <a:latin typeface="+mj-lt"/>
              </a:rPr>
              <a:t> vicine se non uguali.</a:t>
            </a:r>
          </a:p>
        </p:txBody>
      </p:sp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292778" y="1619864"/>
            <a:ext cx="8432122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le reti permettono di scoprire informazioni su complessi proteici che fino a pochi anni fa erano sconosciute.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sfide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frontiere</a:t>
            </a:r>
            <a:r>
              <a:rPr lang="it-IT" altLang="it-IT" dirty="0">
                <a:latin typeface="Tw Cen MT" panose="020B0602020104020603" pitchFamily="34" charset="0"/>
              </a:rPr>
              <a:t> devono ancora essere esplorate.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nodo-a-nodo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4253</TotalTime>
  <Words>1054</Words>
  <Application>Microsoft Office PowerPoint</Application>
  <PresentationFormat>Presentazione su schermo (4:3)</PresentationFormat>
  <Paragraphs>151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STEFANO IVANCICH</cp:lastModifiedBy>
  <cp:revision>520</cp:revision>
  <dcterms:created xsi:type="dcterms:W3CDTF">2011-09-22T18:51:05Z</dcterms:created>
  <dcterms:modified xsi:type="dcterms:W3CDTF">2020-05-30T16:04:26Z</dcterms:modified>
</cp:coreProperties>
</file>