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79" r:id="rId2"/>
    <p:sldId id="410" r:id="rId3"/>
    <p:sldId id="399" r:id="rId4"/>
    <p:sldId id="411" r:id="rId5"/>
    <p:sldId id="400" r:id="rId6"/>
    <p:sldId id="401" r:id="rId7"/>
    <p:sldId id="405" r:id="rId8"/>
    <p:sldId id="413" r:id="rId9"/>
    <p:sldId id="412" r:id="rId10"/>
    <p:sldId id="402" r:id="rId11"/>
    <p:sldId id="416" r:id="rId12"/>
    <p:sldId id="408" r:id="rId13"/>
    <p:sldId id="404" r:id="rId14"/>
    <p:sldId id="403" r:id="rId15"/>
    <p:sldId id="406" r:id="rId16"/>
    <p:sldId id="415" r:id="rId17"/>
    <p:sldId id="417" r:id="rId18"/>
    <p:sldId id="409" r:id="rId19"/>
  </p:sldIdLst>
  <p:sldSz cx="9144000" cy="6858000" type="screen4x3"/>
  <p:notesSz cx="6794500" cy="99314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0066"/>
    <a:srgbClr val="0000FF"/>
    <a:srgbClr val="FF6600"/>
    <a:srgbClr val="A50021"/>
    <a:srgbClr val="008000"/>
    <a:srgbClr val="CCFF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41" autoAdjust="0"/>
  </p:normalViewPr>
  <p:slideViewPr>
    <p:cSldViewPr snapToGrid="0" snapToObjects="1">
      <p:cViewPr varScale="1">
        <p:scale>
          <a:sx n="104" d="100"/>
          <a:sy n="104" d="100"/>
        </p:scale>
        <p:origin x="121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3984" y="-96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30E19B0-7174-4B35-B33A-CE2E4DF990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A81A4B-ED12-473D-A737-B3C6654B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BE15E-223F-41F1-9F94-2D73857FC7BA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83F05D-6931-4F70-9948-438323D247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A06077-31D5-449F-B4D3-7B3266E84F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0C40D-AD1E-4257-9F0D-BA61E0FA0D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485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5D547F-65FD-47CC-958C-BA7CCFE85A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5E981-904D-4FCC-ABCB-BF7E630F16B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AD04753-9C7D-45A1-B290-034DCD5D3C5A}" type="datetimeFigureOut">
              <a:rPr lang="it-IT" altLang="it-IT"/>
              <a:pPr/>
              <a:t>29/05/2020</a:t>
            </a:fld>
            <a:endParaRPr lang="it-IT" altLang="it-IT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606803F-FCF3-4CAE-BF31-BF21FE48D9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84C5FDF-CA5D-4DCB-8645-BA7C19070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A890B-2215-4FCF-A847-62414C03BA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AD787-F1FE-42D3-804A-9496AE497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0664C11-2C8B-4B5A-ACDF-DD795DDB2557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64C11-2C8B-4B5A-ACDF-DD795DDB2557}" type="slidenum">
              <a:rPr lang="it-IT" altLang="it-IT" smtClean="0"/>
              <a:pPr/>
              <a:t>15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7144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9618EC63-3F1C-4708-8BBD-F754E0683254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Immagine 10" descr="DEI.eps">
            <a:extLst>
              <a:ext uri="{FF2B5EF4-FFF2-40B4-BE49-F238E27FC236}">
                <a16:creationId xmlns:a16="http://schemas.microsoft.com/office/drawing/2014/main" id="{88A4B2A4-3F0B-41B8-A0B5-7F6AF37835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3" t="31972" r="28108" b="33784"/>
          <a:stretch>
            <a:fillRect/>
          </a:stretch>
        </p:blipFill>
        <p:spPr bwMode="auto">
          <a:xfrm>
            <a:off x="0" y="1604963"/>
            <a:ext cx="156686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tangolo 14">
            <a:extLst>
              <a:ext uri="{FF2B5EF4-FFF2-40B4-BE49-F238E27FC236}">
                <a16:creationId xmlns:a16="http://schemas.microsoft.com/office/drawing/2014/main" id="{03802282-C4C4-4396-8C29-825691C5ADBE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456">
            <a:extLst>
              <a:ext uri="{FF2B5EF4-FFF2-40B4-BE49-F238E27FC236}">
                <a16:creationId xmlns:a16="http://schemas.microsoft.com/office/drawing/2014/main" id="{1EEBF248-0272-48E8-AE89-2991295978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4683125"/>
            <a:ext cx="1547813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Documents and Settings\Andrea\My Documents\Downloads\DEI\DEI.png">
            <a:extLst>
              <a:ext uri="{FF2B5EF4-FFF2-40B4-BE49-F238E27FC236}">
                <a16:creationId xmlns:a16="http://schemas.microsoft.com/office/drawing/2014/main" id="{A295E3C2-7787-4EF9-9975-BB6BB60150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4221163"/>
            <a:ext cx="2260600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12224" y="2743200"/>
            <a:ext cx="7123113" cy="16732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4208" y="1613568"/>
            <a:ext cx="7480968" cy="990600"/>
          </a:xfrm>
          <a:prstGeom prst="rect">
            <a:avLst/>
          </a:prstGeom>
          <a:solidFill>
            <a:srgbClr val="8F161C"/>
          </a:solidFill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Fare clic per modificare stile</a:t>
            </a:r>
          </a:p>
        </p:txBody>
      </p:sp>
      <p:sp>
        <p:nvSpPr>
          <p:cNvPr id="9" name="Segnaposto data 11">
            <a:extLst>
              <a:ext uri="{FF2B5EF4-FFF2-40B4-BE49-F238E27FC236}">
                <a16:creationId xmlns:a16="http://schemas.microsoft.com/office/drawing/2014/main" id="{E60B094F-F63B-4CFA-8A13-F88A219B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40037900-1213-475B-ACE1-758B373C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1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6E16F2A7-208A-48EC-92C1-AAD50D527F1B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tangolo 7">
            <a:extLst>
              <a:ext uri="{FF2B5EF4-FFF2-40B4-BE49-F238E27FC236}">
                <a16:creationId xmlns:a16="http://schemas.microsoft.com/office/drawing/2014/main" id="{88111850-52AA-44E9-B1F1-2A993983C509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rgbClr val="8F161C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8">
            <a:extLst>
              <a:ext uri="{FF2B5EF4-FFF2-40B4-BE49-F238E27FC236}">
                <a16:creationId xmlns:a16="http://schemas.microsoft.com/office/drawing/2014/main" id="{2631C475-CB16-4CF4-ABFD-6F18B9EDAF20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49E3ED01-4519-4A5F-8D76-E606F18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B01C5135-7413-4185-B1C7-80EB5E38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1949CFF8-FF6D-43C9-B353-2047D2E9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B384AE0-483E-4225-9ED3-198E56E808E8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434610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39CC1E-EE77-4C01-BC85-13A99389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3187700" cy="260350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921D30-58EF-44FB-91D7-7A8FD0D2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435725"/>
            <a:ext cx="28956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1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03DAA6-D34B-408D-B70B-082F1EB1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5930" y="6492875"/>
            <a:ext cx="1232140" cy="365125"/>
          </a:xfrm>
        </p:spPr>
        <p:txBody>
          <a:bodyPr/>
          <a:lstStyle/>
          <a:p>
            <a:endParaRPr lang="en-US" alt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04AA59-B7C8-4283-A154-03E01D2B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94" y="6475562"/>
            <a:ext cx="2744788" cy="365125"/>
          </a:xfrm>
        </p:spPr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04B57C-CAC7-46FF-866E-1CF1419B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838200" cy="381000"/>
          </a:xfrm>
        </p:spPr>
        <p:txBody>
          <a:bodyPr/>
          <a:lstStyle/>
          <a:p>
            <a:fld id="{7A1D8CC2-AC32-48BF-A9F5-B79D7A95954F}" type="slidenum">
              <a:rPr lang="en-US" altLang="it-IT" smtClean="0"/>
              <a:pPr/>
              <a:t>‹N›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114759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B211F58-DADC-447F-A94E-E370C619D37C}"/>
              </a:ext>
            </a:extLst>
          </p:cNvPr>
          <p:cNvSpPr txBox="1">
            <a:spLocks/>
          </p:cNvSpPr>
          <p:nvPr userDrawn="1"/>
        </p:nvSpPr>
        <p:spPr>
          <a:xfrm>
            <a:off x="0" y="-17463"/>
            <a:ext cx="1323975" cy="990601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pPr defTabSz="914400" fontAlgn="auto">
              <a:spcAft>
                <a:spcPts val="0"/>
              </a:spcAft>
              <a:defRPr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8" descr="SigilloLogoLAST_WhiteOK">
            <a:extLst>
              <a:ext uri="{FF2B5EF4-FFF2-40B4-BE49-F238E27FC236}">
                <a16:creationId xmlns:a16="http://schemas.microsoft.com/office/drawing/2014/main" id="{B23F130F-1D47-429C-9C52-E274BFD7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" t="-9525" r="-1640" b="-6349"/>
          <a:stretch>
            <a:fillRect/>
          </a:stretch>
        </p:blipFill>
        <p:spPr bwMode="auto">
          <a:xfrm>
            <a:off x="7218363" y="-7938"/>
            <a:ext cx="1925637" cy="974726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magine 11" descr="DEI-neg.png">
            <a:extLst>
              <a:ext uri="{FF2B5EF4-FFF2-40B4-BE49-F238E27FC236}">
                <a16:creationId xmlns:a16="http://schemas.microsoft.com/office/drawing/2014/main" id="{271C40DB-EE05-469F-92FF-38D05FD11A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69850"/>
            <a:ext cx="1222375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-12522"/>
            <a:ext cx="5820611" cy="990600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13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7" name="Segnaposto data 11">
            <a:extLst>
              <a:ext uri="{FF2B5EF4-FFF2-40B4-BE49-F238E27FC236}">
                <a16:creationId xmlns:a16="http://schemas.microsoft.com/office/drawing/2014/main" id="{0B962183-4D7A-42AD-A823-F653ABB2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13">
            <a:extLst>
              <a:ext uri="{FF2B5EF4-FFF2-40B4-BE49-F238E27FC236}">
                <a16:creationId xmlns:a16="http://schemas.microsoft.com/office/drawing/2014/main" id="{2EB8B79B-2577-424C-B5BE-949FE0D9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7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6">
            <a:extLst>
              <a:ext uri="{FF2B5EF4-FFF2-40B4-BE49-F238E27FC236}">
                <a16:creationId xmlns:a16="http://schemas.microsoft.com/office/drawing/2014/main" id="{4003EA23-BEFB-4581-BDFE-AAB145918D49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8" descr="C:\Documents and Settings\Andrea\My Documents\Downloads\DEI\DEI.png">
            <a:extLst>
              <a:ext uri="{FF2B5EF4-FFF2-40B4-BE49-F238E27FC236}">
                <a16:creationId xmlns:a16="http://schemas.microsoft.com/office/drawing/2014/main" id="{16BEEC2C-3543-4D4C-8342-04AA2D7E8F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879475"/>
            <a:ext cx="2262187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07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626" y="120531"/>
            <a:ext cx="6978316" cy="9906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E43236-6E64-4D63-8B22-FEE7B760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71F4AB-1920-4FD3-A9F5-30AAB21B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6F8444-6F8C-45BD-A879-11A7C69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4113FD-3850-44A4-9600-379DB4E7D5DF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2315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2" y="228600"/>
            <a:ext cx="6968957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7">
            <a:extLst>
              <a:ext uri="{FF2B5EF4-FFF2-40B4-BE49-F238E27FC236}">
                <a16:creationId xmlns:a16="http://schemas.microsoft.com/office/drawing/2014/main" id="{6253478B-7154-46EE-B9F7-58D3934B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17C024EB-6E73-498D-A819-01F1BB49B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61C515EF-1388-40C5-A069-34A9BAA3B9F0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7" name="Segnaposto piè di pagina 11">
            <a:extLst>
              <a:ext uri="{FF2B5EF4-FFF2-40B4-BE49-F238E27FC236}">
                <a16:creationId xmlns:a16="http://schemas.microsoft.com/office/drawing/2014/main" id="{3AAEDA35-49AD-47F0-83F1-CCA9D3A7BA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5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18104" y="273050"/>
            <a:ext cx="6884737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7" name="Segnaposto data 9">
            <a:extLst>
              <a:ext uri="{FF2B5EF4-FFF2-40B4-BE49-F238E27FC236}">
                <a16:creationId xmlns:a16="http://schemas.microsoft.com/office/drawing/2014/main" id="{59CF3DB4-62BB-4F59-974C-0E16AD45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numero diapositiva 11">
            <a:extLst>
              <a:ext uri="{FF2B5EF4-FFF2-40B4-BE49-F238E27FC236}">
                <a16:creationId xmlns:a16="http://schemas.microsoft.com/office/drawing/2014/main" id="{779CB8C1-5AD2-4E3C-BE32-A0D6E2FFB8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4DC7368-C0C7-45FB-B532-E039329825BC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9" name="Segnaposto piè di pagina 13">
            <a:extLst>
              <a:ext uri="{FF2B5EF4-FFF2-40B4-BE49-F238E27FC236}">
                <a16:creationId xmlns:a16="http://schemas.microsoft.com/office/drawing/2014/main" id="{7AE73E92-8E86-47EE-AE23-E3B883C680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6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9391" y="286418"/>
            <a:ext cx="7184188" cy="86995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solidFill>
            <a:srgbClr val="8F161C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601909-2351-4418-B776-E5F9E88D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539BD6-0C40-47A0-A677-2DCC3E80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E2CC77-0C77-4B5D-87BC-E6506B56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6CA7A-D8C8-4950-9672-94C10C2A3FC5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8049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3F0572A-940E-4792-B681-62F0C5A1321C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184AEE3-E1FE-44A5-B214-797EEF5D53C6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E74B956-7CAB-40E3-AEF2-3F0BF606C3CB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rgbClr val="8F161C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1B79ACD-56BE-4B1F-BDE3-E74FD69C9DC0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Immagine 14" descr="DEI.eps">
            <a:extLst>
              <a:ext uri="{FF2B5EF4-FFF2-40B4-BE49-F238E27FC236}">
                <a16:creationId xmlns:a16="http://schemas.microsoft.com/office/drawing/2014/main" id="{71817F77-9210-421C-BC40-370C40181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3" t="31972" r="27361" b="30646"/>
          <a:stretch>
            <a:fillRect/>
          </a:stretch>
        </p:blipFill>
        <p:spPr bwMode="auto">
          <a:xfrm>
            <a:off x="0" y="3589338"/>
            <a:ext cx="148431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Fare clic sull'icona per inserire un'immagine</a:t>
            </a:r>
            <a:endParaRPr lang="en-US" noProof="0" dirty="0"/>
          </a:p>
        </p:txBody>
      </p:sp>
      <p:sp>
        <p:nvSpPr>
          <p:cNvPr id="10" name="Segnaposto data 11">
            <a:extLst>
              <a:ext uri="{FF2B5EF4-FFF2-40B4-BE49-F238E27FC236}">
                <a16:creationId xmlns:a16="http://schemas.microsoft.com/office/drawing/2014/main" id="{179F4D11-977B-4EAE-910F-2C054C87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1" name="Segnaposto numero diapositiva 12">
            <a:extLst>
              <a:ext uri="{FF2B5EF4-FFF2-40B4-BE49-F238E27FC236}">
                <a16:creationId xmlns:a16="http://schemas.microsoft.com/office/drawing/2014/main" id="{931650F2-4710-4443-8D8E-2D7C7465DE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D7D9A8EF-5964-469B-B6B8-A1A04A8AEE88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12" name="Segnaposto piè di pagina 13">
            <a:extLst>
              <a:ext uri="{FF2B5EF4-FFF2-40B4-BE49-F238E27FC236}">
                <a16:creationId xmlns:a16="http://schemas.microsoft.com/office/drawing/2014/main" id="{5E5AE1B6-82E3-4538-805E-07CD6E46C8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3" y="241968"/>
            <a:ext cx="7222976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CF20D8-CE3C-42CB-96F7-FFDAD7AE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59760D-C0E6-4247-8969-9ED2F6C9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453885-984F-4064-8A06-464524B0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8D869FAD-22E2-41D6-B70E-744273523090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4737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esto 12">
            <a:extLst>
              <a:ext uri="{FF2B5EF4-FFF2-40B4-BE49-F238E27FC236}">
                <a16:creationId xmlns:a16="http://schemas.microsoft.com/office/drawing/2014/main" id="{93EAA8BA-FED8-41D4-949F-1FA0205C6B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013" y="1376363"/>
            <a:ext cx="8756650" cy="510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Fare clic per modificare gli stili del testo dello schema</a:t>
            </a:r>
          </a:p>
          <a:p>
            <a:pPr lvl="1"/>
            <a:r>
              <a:rPr lang="en-US" altLang="it-IT"/>
              <a:t>Secondo livello</a:t>
            </a:r>
          </a:p>
          <a:p>
            <a:pPr lvl="2"/>
            <a:r>
              <a:rPr lang="en-US" altLang="it-IT"/>
              <a:t>Terzo livello</a:t>
            </a:r>
          </a:p>
          <a:p>
            <a:pPr lvl="3"/>
            <a:r>
              <a:rPr lang="en-US" altLang="it-IT"/>
              <a:t>Quarto livello</a:t>
            </a:r>
          </a:p>
          <a:p>
            <a:pPr lvl="4"/>
            <a:r>
              <a:rPr lang="en-US" altLang="it-IT"/>
              <a:t>Quinto livello</a:t>
            </a:r>
          </a:p>
        </p:txBody>
      </p:sp>
      <p:sp>
        <p:nvSpPr>
          <p:cNvPr id="14" name="Segnaposto data 13">
            <a:extLst>
              <a:ext uri="{FF2B5EF4-FFF2-40B4-BE49-F238E27FC236}">
                <a16:creationId xmlns:a16="http://schemas.microsoft.com/office/drawing/2014/main" id="{D6EEE8F7-2AAA-4BD1-9BE8-82B4B9834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483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endParaRPr lang="en-US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16FFFA-AF79-4F52-B885-90C9A2C9B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800" y="6477000"/>
            <a:ext cx="2744788" cy="365125"/>
          </a:xfrm>
          <a:prstGeom prst="rect">
            <a:avLst/>
          </a:prstGeom>
        </p:spPr>
        <p:txBody>
          <a:bodyPr vert="horz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44C8B5F-7830-4C1D-8AF0-F12C0C76CF8F}"/>
              </a:ext>
            </a:extLst>
          </p:cNvPr>
          <p:cNvSpPr/>
          <p:nvPr userDrawn="1"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5" name="Segnaposto numero diapositiva 28">
            <a:extLst>
              <a:ext uri="{FF2B5EF4-FFF2-40B4-BE49-F238E27FC236}">
                <a16:creationId xmlns:a16="http://schemas.microsoft.com/office/drawing/2014/main" id="{E0BCAF6C-B6EA-476C-93C6-C2F4C1326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38613" y="6477000"/>
            <a:ext cx="8382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fld id="{7A1D8CC2-AC32-48BF-A9F5-B79D7A95954F}" type="slidenum">
              <a:rPr lang="en-US" altLang="it-IT"/>
              <a:pPr/>
              <a:t>‹N›</a:t>
            </a:fld>
            <a:endParaRPr lang="en-US" altLang="it-IT"/>
          </a:p>
        </p:txBody>
      </p:sp>
      <p:pic>
        <p:nvPicPr>
          <p:cNvPr id="1031" name="Immagine 11" descr="DEI-neg.png">
            <a:extLst>
              <a:ext uri="{FF2B5EF4-FFF2-40B4-BE49-F238E27FC236}">
                <a16:creationId xmlns:a16="http://schemas.microsoft.com/office/drawing/2014/main" id="{57596463-73DE-4AD0-9418-AA74321094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125413"/>
            <a:ext cx="1323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rgbClr val="800000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rgbClr val="FF6600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olo 1">
            <a:extLst>
              <a:ext uri="{FF2B5EF4-FFF2-40B4-BE49-F238E27FC236}">
                <a16:creationId xmlns:a16="http://schemas.microsoft.com/office/drawing/2014/main" id="{E94BF679-AC30-4EAD-A419-EDA1EBC065E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1189038"/>
            <a:ext cx="9144000" cy="18208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it-IT" sz="7200" dirty="0"/>
              <a:t>Network Alignment</a:t>
            </a:r>
            <a:endParaRPr lang="en-GB" altLang="it-IT" sz="7200" dirty="0"/>
          </a:p>
        </p:txBody>
      </p:sp>
      <p:pic>
        <p:nvPicPr>
          <p:cNvPr id="3" name="Picture 8" descr="http://ims.dei.unipd.it/websites/ircdl/images/dei-logo.gif">
            <a:extLst>
              <a:ext uri="{FF2B5EF4-FFF2-40B4-BE49-F238E27FC236}">
                <a16:creationId xmlns:a16="http://schemas.microsoft.com/office/drawing/2014/main" id="{5755C44F-A492-4972-BDC3-BF2C229D7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255" y="4777789"/>
            <a:ext cx="2094398" cy="1384895"/>
          </a:xfrm>
          <a:prstGeom prst="rect">
            <a:avLst/>
          </a:prstGeom>
          <a:noFill/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EC9926AE-8346-4EE9-8BC0-A762B576E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3276601"/>
            <a:ext cx="272458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 err="1">
                <a:solidFill>
                  <a:srgbClr val="000000"/>
                </a:solidFill>
                <a:latin typeface="+mj-lt"/>
              </a:rPr>
              <a:t>Studenti</a:t>
            </a: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Luca Masiero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Stefano </a:t>
            </a:r>
            <a:r>
              <a:rPr lang="en-US" altLang="it-IT" sz="2800" dirty="0" err="1">
                <a:solidFill>
                  <a:srgbClr val="000000"/>
                </a:solidFill>
                <a:latin typeface="+mj-lt"/>
              </a:rPr>
              <a:t>Ivancich</a:t>
            </a:r>
            <a:endParaRPr lang="en-US" altLang="it-IT" sz="2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4372A6-7DFF-4307-862E-943901A82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283" y="3276601"/>
            <a:ext cx="295495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>
                <a:solidFill>
                  <a:srgbClr val="000000"/>
                </a:solidFill>
                <a:latin typeface="+mn-lt"/>
              </a:rPr>
              <a:t>Supervisor: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Prof. Matteo Comin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94F868-4F85-4530-A22D-DDC49902C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10921"/>
            <a:ext cx="9143999" cy="5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10 </a:t>
            </a:r>
            <a:r>
              <a:rPr lang="en-US" altLang="it-IT" sz="2800" dirty="0" err="1">
                <a:solidFill>
                  <a:srgbClr val="000000"/>
                </a:solidFill>
                <a:latin typeface="+mn-lt"/>
              </a:rPr>
              <a:t>Giugno</a:t>
            </a: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Fasi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9BFCE7-7292-4BE0-9B18-FB7B1B12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74" y="1093944"/>
            <a:ext cx="6117602" cy="260954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25584D-A3D3-46FC-938B-C0A80560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517E88-54CE-41A1-BAFC-F56EEBCC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10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99F956-0042-46C9-8CB4-82B2C82F45E9}"/>
              </a:ext>
            </a:extLst>
          </p:cNvPr>
          <p:cNvSpPr txBox="1"/>
          <p:nvPr/>
        </p:nvSpPr>
        <p:spPr>
          <a:xfrm>
            <a:off x="332727" y="3703484"/>
            <a:ext cx="83921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70C0"/>
                </a:solidFill>
                <a:latin typeface="+mj-lt"/>
              </a:rPr>
              <a:t>Obiettivo</a:t>
            </a:r>
            <a:r>
              <a:rPr lang="it-IT" sz="2000" dirty="0">
                <a:latin typeface="+mj-lt"/>
              </a:rPr>
              <a:t>: trovare </a:t>
            </a:r>
            <a:r>
              <a:rPr lang="it-IT" sz="2000" dirty="0" err="1">
                <a:solidFill>
                  <a:srgbClr val="0033CC"/>
                </a:solidFill>
                <a:latin typeface="+mj-lt"/>
              </a:rPr>
              <a:t>sottografo</a:t>
            </a:r>
            <a:r>
              <a:rPr lang="it-IT" sz="2000" dirty="0">
                <a:latin typeface="+mj-lt"/>
              </a:rPr>
              <a:t> comune alle reti in input.</a:t>
            </a:r>
          </a:p>
          <a:p>
            <a:r>
              <a:rPr lang="it-IT" sz="2000" dirty="0">
                <a:latin typeface="+mj-lt"/>
              </a:rPr>
              <a:t>2 FASI:</a:t>
            </a:r>
          </a:p>
          <a:p>
            <a:r>
              <a:rPr lang="it-IT" sz="2000" dirty="0">
                <a:latin typeface="+mj-lt"/>
              </a:rPr>
              <a:t>1) </a:t>
            </a:r>
            <a:r>
              <a:rPr lang="it-IT" sz="2000" dirty="0">
                <a:solidFill>
                  <a:srgbClr val="00B0F0"/>
                </a:solidFill>
                <a:latin typeface="+mj-lt"/>
              </a:rPr>
              <a:t>Assegnazione</a:t>
            </a:r>
            <a:r>
              <a:rPr lang="it-IT" sz="2000" dirty="0">
                <a:latin typeface="+mj-lt"/>
              </a:rPr>
              <a:t> di </a:t>
            </a:r>
            <a:r>
              <a:rPr lang="it-IT" sz="2000" i="1" dirty="0" err="1">
                <a:latin typeface="+mj-lt"/>
              </a:rPr>
              <a:t>functional</a:t>
            </a:r>
            <a:r>
              <a:rPr lang="it-IT" sz="2000" i="1" dirty="0">
                <a:latin typeface="+mj-lt"/>
              </a:rPr>
              <a:t> </a:t>
            </a:r>
            <a:r>
              <a:rPr lang="it-IT" sz="2000" i="1" dirty="0" err="1">
                <a:latin typeface="+mj-lt"/>
              </a:rPr>
              <a:t>similarity</a:t>
            </a:r>
            <a:r>
              <a:rPr lang="it-IT" sz="2000" i="1" dirty="0">
                <a:latin typeface="+mj-lt"/>
              </a:rPr>
              <a:t> scores</a:t>
            </a:r>
            <a:r>
              <a:rPr lang="it-IT" sz="2000" dirty="0">
                <a:latin typeface="+mj-lt"/>
              </a:rPr>
              <a:t>;</a:t>
            </a:r>
            <a:br>
              <a:rPr lang="it-IT" sz="2000" dirty="0">
                <a:latin typeface="+mj-lt"/>
              </a:rPr>
            </a:br>
            <a:r>
              <a:rPr lang="it-IT" sz="2000" dirty="0">
                <a:latin typeface="+mj-lt"/>
              </a:rPr>
              <a:t>2) </a:t>
            </a:r>
            <a:r>
              <a:rPr lang="it-IT" sz="2000" i="1" dirty="0">
                <a:solidFill>
                  <a:srgbClr val="00B0F0"/>
                </a:solidFill>
                <a:latin typeface="+mj-lt"/>
              </a:rPr>
              <a:t>Mapping</a:t>
            </a:r>
            <a:r>
              <a:rPr lang="it-IT" sz="2000" dirty="0">
                <a:latin typeface="+mj-lt"/>
              </a:rPr>
              <a:t> per il GNA (solo </a:t>
            </a:r>
            <a:r>
              <a:rPr lang="it-IT" sz="2000" i="1" dirty="0">
                <a:latin typeface="+mj-lt"/>
              </a:rPr>
              <a:t>scores</a:t>
            </a:r>
            <a:r>
              <a:rPr lang="it-IT" sz="2000" dirty="0">
                <a:latin typeface="+mj-lt"/>
              </a:rPr>
              <a:t> elevati) mantenendo la proprietà transitiva </a:t>
            </a:r>
          </a:p>
          <a:p>
            <a:r>
              <a:rPr lang="it-IT" sz="2000" dirty="0">
                <a:latin typeface="+mj-lt"/>
              </a:rPr>
              <a:t>   </a:t>
            </a:r>
            <a:r>
              <a:rPr lang="it-IT" dirty="0">
                <a:latin typeface="+mj-lt"/>
              </a:rPr>
              <a:t>(</a:t>
            </a:r>
            <a:r>
              <a:rPr lang="it-IT" b="1" dirty="0" err="1">
                <a:latin typeface="+mj-lt"/>
              </a:rPr>
              <a:t>one-to-one</a:t>
            </a:r>
            <a:r>
              <a:rPr lang="it-IT" dirty="0">
                <a:latin typeface="+mj-lt"/>
              </a:rPr>
              <a:t> o </a:t>
            </a:r>
            <a:r>
              <a:rPr lang="it-IT" b="1" dirty="0" err="1">
                <a:latin typeface="+mj-lt"/>
              </a:rPr>
              <a:t>many</a:t>
            </a:r>
            <a:r>
              <a:rPr lang="it-IT" b="1" dirty="0">
                <a:latin typeface="+mj-lt"/>
              </a:rPr>
              <a:t>-to-</a:t>
            </a:r>
            <a:r>
              <a:rPr lang="it-IT" b="1" dirty="0" err="1">
                <a:latin typeface="+mj-lt"/>
              </a:rPr>
              <a:t>many</a:t>
            </a:r>
            <a:r>
              <a:rPr lang="it-IT" dirty="0">
                <a:latin typeface="+mj-lt"/>
              </a:rPr>
              <a:t>)</a:t>
            </a:r>
            <a:endParaRPr lang="it-IT" sz="2000" dirty="0">
              <a:latin typeface="+mj-lt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B1CDB52-EDEA-4D0F-88D5-241684214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" y="5402463"/>
            <a:ext cx="9144000" cy="107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3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Conclusione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11</a:t>
            </a:fld>
            <a:endParaRPr lang="en-US" alt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0961B8-D2CB-4152-BAD1-2DA9DEC76190}"/>
              </a:ext>
            </a:extLst>
          </p:cNvPr>
          <p:cNvSpPr txBox="1"/>
          <p:nvPr/>
        </p:nvSpPr>
        <p:spPr>
          <a:xfrm>
            <a:off x="150904" y="1381085"/>
            <a:ext cx="89930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Il </a:t>
            </a:r>
            <a:r>
              <a:rPr lang="it-IT" sz="2400" dirty="0" err="1">
                <a:latin typeface="+mj-lt"/>
              </a:rPr>
              <a:t>sottografo</a:t>
            </a:r>
            <a:r>
              <a:rPr lang="it-IT" sz="2400" dirty="0">
                <a:latin typeface="+mj-lt"/>
              </a:rPr>
              <a:t> corrispondente all’allineamento globale possiede 1663 archi in comune ad almeno due PPIN e 157 archi in comune al almeno 3 PPIN. </a:t>
            </a:r>
          </a:p>
          <a:p>
            <a:endParaRPr lang="it-IT" sz="2400" dirty="0">
              <a:latin typeface="+mj-lt"/>
            </a:endParaRPr>
          </a:p>
          <a:p>
            <a:r>
              <a:rPr lang="it-IT" sz="2400" dirty="0">
                <a:latin typeface="+mj-lt"/>
              </a:rPr>
              <a:t>La dimensione del </a:t>
            </a:r>
            <a:r>
              <a:rPr lang="it-IT" sz="2400" dirty="0" err="1">
                <a:latin typeface="+mj-lt"/>
              </a:rPr>
              <a:t>sottografo</a:t>
            </a:r>
            <a:r>
              <a:rPr lang="it-IT" sz="2400" dirty="0">
                <a:latin typeface="+mj-lt"/>
              </a:rPr>
              <a:t> comune relativamente piccola (</a:t>
            </a:r>
            <a:r>
              <a:rPr lang="it-IT" sz="2400" i="1" dirty="0" err="1">
                <a:latin typeface="+mj-lt"/>
              </a:rPr>
              <a:t>overlap</a:t>
            </a:r>
            <a:r>
              <a:rPr lang="it-IT" sz="2400" dirty="0">
                <a:latin typeface="+mj-lt"/>
              </a:rPr>
              <a:t> con ≈ 5% della PPIN umana) a causa dell’incompletezza e della rumorosità dei dati. </a:t>
            </a:r>
          </a:p>
          <a:p>
            <a:r>
              <a:rPr lang="it-IT" sz="2400" dirty="0">
                <a:latin typeface="+mj-lt"/>
              </a:rPr>
              <a:t>All’aumentare della quantità e della qualità dei dati, l’</a:t>
            </a:r>
            <a:r>
              <a:rPr lang="it-IT" sz="2400" i="1" dirty="0" err="1">
                <a:latin typeface="+mj-lt"/>
              </a:rPr>
              <a:t>overlap</a:t>
            </a:r>
            <a:r>
              <a:rPr lang="it-IT" sz="2400" dirty="0">
                <a:latin typeface="+mj-lt"/>
              </a:rPr>
              <a:t> dovrebbe aumentare. Delle 86932 proteine provenienti dalle 5 specie, 59539 (68,5%) hanno ottenuto almeno un match con un’altra proteina di una rete diversa.</a:t>
            </a:r>
          </a:p>
          <a:p>
            <a:endParaRPr lang="it-IT" sz="2400" dirty="0">
              <a:latin typeface="+mj-lt"/>
            </a:endParaRPr>
          </a:p>
          <a:p>
            <a:r>
              <a:rPr lang="it-IT" b="1" dirty="0">
                <a:latin typeface="+mj-lt"/>
              </a:rPr>
              <a:t>NUMERO DI CITAZIONI = </a:t>
            </a:r>
            <a:r>
              <a:rPr lang="it-IT" sz="2400" b="1" dirty="0">
                <a:solidFill>
                  <a:srgbClr val="7030A0"/>
                </a:solidFill>
                <a:latin typeface="+mj-lt"/>
              </a:rPr>
              <a:t>505 </a:t>
            </a:r>
            <a:r>
              <a:rPr lang="it-IT" sz="2400" dirty="0">
                <a:latin typeface="+mj-lt"/>
              </a:rPr>
              <a:t>dallo sviluppo nel 2008.</a:t>
            </a:r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1BDDEE1-287D-49BF-92BC-D84546BB5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93" t="5448" r="16847" b="54855"/>
          <a:stretch/>
        </p:blipFill>
        <p:spPr>
          <a:xfrm>
            <a:off x="690611" y="6142384"/>
            <a:ext cx="1361978" cy="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33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L-GRAAL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2569EC-B884-40D8-85E2-57BADE78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9CF88A-2116-4A80-B0ED-1262563C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12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C19FDD-7E96-4495-B6DD-2992D0D2CA64}"/>
              </a:ext>
            </a:extLst>
          </p:cNvPr>
          <p:cNvSpPr txBox="1"/>
          <p:nvPr/>
        </p:nvSpPr>
        <p:spPr>
          <a:xfrm>
            <a:off x="75452" y="1181692"/>
            <a:ext cx="8993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solidFill>
                  <a:srgbClr val="00B050"/>
                </a:solidFill>
                <a:latin typeface="+mj-lt"/>
              </a:rPr>
              <a:t>Idea</a:t>
            </a:r>
            <a:r>
              <a:rPr lang="it-IT" sz="2400" b="1" dirty="0">
                <a:latin typeface="+mj-lt"/>
              </a:rPr>
              <a:t>: </a:t>
            </a:r>
            <a:r>
              <a:rPr lang="it-IT" sz="2400" dirty="0">
                <a:latin typeface="+mj-lt"/>
              </a:rPr>
              <a:t>mappare insieme nodi che costituiscono un pattern (</a:t>
            </a:r>
            <a:r>
              <a:rPr lang="it-IT" sz="2400" i="1" dirty="0" err="1">
                <a:solidFill>
                  <a:srgbClr val="FF0000"/>
                </a:solidFill>
                <a:latin typeface="+mj-lt"/>
              </a:rPr>
              <a:t>graphlet</a:t>
            </a:r>
            <a:r>
              <a:rPr lang="it-IT" sz="2400" dirty="0">
                <a:latin typeface="+mj-lt"/>
              </a:rPr>
              <a:t>) con molte interazioni condivise.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51DDFB6-016D-4A71-8D27-B555988B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" y="2138294"/>
            <a:ext cx="7632192" cy="42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5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L-GRAAL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FA84AE-9C6F-4489-856A-DE17E111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D52353-7F79-4896-8CE4-790CDCEE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13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B3EDAE-ECAC-4C44-AA58-1FB647A01032}"/>
              </a:ext>
            </a:extLst>
          </p:cNvPr>
          <p:cNvSpPr txBox="1"/>
          <p:nvPr/>
        </p:nvSpPr>
        <p:spPr>
          <a:xfrm>
            <a:off x="75452" y="1168568"/>
            <a:ext cx="8993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latin typeface="+mj-lt"/>
              </a:rPr>
              <a:t>Funzione obiettivo: </a:t>
            </a:r>
            <a:r>
              <a:rPr lang="it-IT" sz="2400" dirty="0">
                <a:latin typeface="+mj-lt"/>
              </a:rPr>
              <a:t>fonde le informazioni dalle sequenze di proteine con le interazioni tra i </a:t>
            </a:r>
            <a:r>
              <a:rPr lang="it-IT" sz="2400" i="1" dirty="0" err="1">
                <a:latin typeface="+mj-lt"/>
              </a:rPr>
              <a:t>graphlet</a:t>
            </a:r>
            <a:r>
              <a:rPr lang="it-IT" sz="2400" dirty="0">
                <a:latin typeface="+mj-lt"/>
              </a:rPr>
              <a:t> (si risolve con la </a:t>
            </a:r>
            <a:r>
              <a:rPr lang="it-IT" sz="2400" dirty="0">
                <a:solidFill>
                  <a:srgbClr val="FFC000"/>
                </a:solidFill>
                <a:latin typeface="+mj-lt"/>
              </a:rPr>
              <a:t>Programmazione Intera</a:t>
            </a:r>
            <a:r>
              <a:rPr lang="it-IT" sz="2400" dirty="0">
                <a:latin typeface="+mj-lt"/>
              </a:rPr>
              <a:t>).</a:t>
            </a:r>
            <a:endParaRPr lang="it-IT" sz="2400" i="1" dirty="0">
              <a:latin typeface="+mj-lt"/>
            </a:endParaRPr>
          </a:p>
          <a:p>
            <a:pPr algn="just"/>
            <a:r>
              <a:rPr lang="it-IT" sz="2400" b="1" dirty="0">
                <a:solidFill>
                  <a:srgbClr val="0000FF"/>
                </a:solidFill>
                <a:latin typeface="+mj-lt"/>
              </a:rPr>
              <a:t>FASI</a:t>
            </a:r>
          </a:p>
          <a:p>
            <a:pPr algn="just"/>
            <a:r>
              <a:rPr lang="it-IT" sz="2400" dirty="0">
                <a:latin typeface="+mj-lt"/>
              </a:rPr>
              <a:t>1) </a:t>
            </a:r>
            <a:r>
              <a:rPr lang="it-IT" sz="2400" i="1" dirty="0" err="1">
                <a:latin typeface="+mj-lt"/>
              </a:rPr>
              <a:t>Similarity</a:t>
            </a:r>
            <a:r>
              <a:rPr lang="it-IT" sz="2400" i="1" dirty="0">
                <a:latin typeface="+mj-lt"/>
              </a:rPr>
              <a:t> scores</a:t>
            </a:r>
            <a:r>
              <a:rPr lang="it-IT" sz="2400" dirty="0">
                <a:latin typeface="+mj-lt"/>
              </a:rPr>
              <a:t> e definizione della </a:t>
            </a:r>
            <a:r>
              <a:rPr lang="it-IT" sz="2400" i="1" dirty="0" err="1">
                <a:latin typeface="+mj-lt"/>
              </a:rPr>
              <a:t>topological</a:t>
            </a:r>
            <a:r>
              <a:rPr lang="it-IT" sz="2400" dirty="0">
                <a:latin typeface="+mj-lt"/>
              </a:rPr>
              <a:t> </a:t>
            </a:r>
            <a:r>
              <a:rPr lang="it-IT" sz="2400" i="1" dirty="0" err="1">
                <a:latin typeface="+mj-lt"/>
              </a:rPr>
              <a:t>similarities</a:t>
            </a:r>
            <a:r>
              <a:rPr lang="it-IT" sz="2400" i="1" dirty="0">
                <a:latin typeface="+mj-lt"/>
              </a:rPr>
              <a:t>;</a:t>
            </a:r>
          </a:p>
          <a:p>
            <a:pPr algn="just"/>
            <a:endParaRPr lang="it-IT" sz="24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C97E767-F286-4A0D-9F67-A2F4F1A1E929}"/>
                  </a:ext>
                </a:extLst>
              </p:cNvPr>
              <p:cNvSpPr txBox="1"/>
              <p:nvPr/>
            </p:nvSpPr>
            <p:spPr>
              <a:xfrm>
                <a:off x="75452" y="2621521"/>
                <a:ext cx="899309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400" dirty="0">
                    <a:latin typeface="+mj-lt"/>
                  </a:rPr>
                  <a:t>2) Risoluzione dell’equazione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r>
                  <a:rPr lang="it-IT" sz="2400" dirty="0">
                    <a:latin typeface="+mj-lt"/>
                  </a:rPr>
                  <a:t>in tempo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sz="2400" i="1" dirty="0">
                    <a:latin typeface="+mj-lt"/>
                  </a:rPr>
                  <a:t>.</a:t>
                </a:r>
              </a:p>
              <a:p>
                <a:pPr algn="just"/>
                <a:r>
                  <a:rPr lang="it-IT" sz="2400" dirty="0">
                    <a:solidFill>
                      <a:srgbClr val="002060"/>
                    </a:solidFill>
                    <a:latin typeface="+mj-lt"/>
                  </a:rPr>
                  <a:t>Problema</a:t>
                </a:r>
                <a:r>
                  <a:rPr lang="it-IT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it-IT" sz="2400" dirty="0">
                    <a:solidFill>
                      <a:srgbClr val="002060"/>
                    </a:solidFill>
                    <a:latin typeface="+mj-lt"/>
                  </a:rPr>
                  <a:t>-completo</a:t>
                </a:r>
                <a:r>
                  <a:rPr lang="it-IT" sz="2400" dirty="0">
                    <a:latin typeface="+mj-lt"/>
                  </a:rPr>
                  <a:t>.</a:t>
                </a:r>
              </a:p>
              <a:p>
                <a:pPr algn="just"/>
                <a:endParaRPr lang="it-IT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C97E767-F286-4A0D-9F67-A2F4F1A1E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2" y="2621521"/>
                <a:ext cx="8993096" cy="2308324"/>
              </a:xfrm>
              <a:prstGeom prst="rect">
                <a:avLst/>
              </a:prstGeom>
              <a:blipFill>
                <a:blip r:embed="rId2"/>
                <a:stretch>
                  <a:fillRect l="-1016" t="-2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CB36B7D0-F773-48F4-9CB4-0AA0B523F6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09"/>
          <a:stretch/>
        </p:blipFill>
        <p:spPr>
          <a:xfrm>
            <a:off x="-2300" y="4665309"/>
            <a:ext cx="9144000" cy="208144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08BC19C-3CF4-4FDC-98AD-7AAC22BBB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00" y="3096881"/>
            <a:ext cx="9144000" cy="65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8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</a:t>
            </a:r>
          </a:p>
        </p:txBody>
      </p:sp>
      <p:pic>
        <p:nvPicPr>
          <p:cNvPr id="3" name="Immagine 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CEE24A8-EA82-405C-841A-BA40A82A6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4" y="3898626"/>
            <a:ext cx="9144000" cy="242431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FB397C-A6EF-4B7F-8AC5-6ED24281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645CE8-62F6-4437-909C-A31BC37A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14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71E20D8-E1E9-4E76-A56C-54CDB617BD00}"/>
              </a:ext>
            </a:extLst>
          </p:cNvPr>
          <p:cNvSpPr txBox="1"/>
          <p:nvPr/>
        </p:nvSpPr>
        <p:spPr>
          <a:xfrm>
            <a:off x="15875" y="1053187"/>
            <a:ext cx="89930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+mj-lt"/>
              </a:rPr>
              <a:t>La </a:t>
            </a:r>
            <a:r>
              <a:rPr lang="it-IT" sz="2000" i="1" dirty="0" err="1">
                <a:solidFill>
                  <a:srgbClr val="0070C0"/>
                </a:solidFill>
                <a:latin typeface="+mj-lt"/>
              </a:rPr>
              <a:t>structural</a:t>
            </a:r>
            <a:r>
              <a:rPr lang="it-IT" sz="2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it-IT" sz="2000" i="1" dirty="0" err="1">
                <a:solidFill>
                  <a:srgbClr val="0070C0"/>
                </a:solidFill>
                <a:latin typeface="+mj-lt"/>
              </a:rPr>
              <a:t>similarity</a:t>
            </a:r>
            <a:r>
              <a:rPr lang="it-IT" sz="2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it-IT" sz="2000" dirty="0">
                <a:latin typeface="+mj-lt"/>
              </a:rPr>
              <a:t>corrisponde ad un concetto di </a:t>
            </a:r>
            <a:r>
              <a:rPr lang="it-IT" sz="2000" i="1" dirty="0">
                <a:latin typeface="+mj-lt"/>
              </a:rPr>
              <a:t>simmetria</a:t>
            </a:r>
            <a:r>
              <a:rPr lang="it-IT" sz="2000" dirty="0">
                <a:latin typeface="+mj-lt"/>
              </a:rPr>
              <a:t> nel quale i nodi di una rete vengono identificati in base alla struttura della rete stessa e tramite relazioni con altri nodi.</a:t>
            </a:r>
          </a:p>
          <a:p>
            <a:pPr algn="just"/>
            <a:endParaRPr lang="it-IT" sz="2000" dirty="0">
              <a:latin typeface="+mj-lt"/>
            </a:endParaRPr>
          </a:p>
          <a:p>
            <a:pPr algn="just"/>
            <a:r>
              <a:rPr lang="it-IT" sz="2000" b="1" i="1" dirty="0">
                <a:solidFill>
                  <a:srgbClr val="0033CC"/>
                </a:solidFill>
                <a:latin typeface="+mj-lt"/>
              </a:rPr>
              <a:t>struc2vec</a:t>
            </a:r>
            <a:endParaRPr lang="it-IT" sz="2000" dirty="0">
              <a:latin typeface="+mj-lt"/>
            </a:endParaRPr>
          </a:p>
          <a:p>
            <a:pPr algn="just"/>
            <a:r>
              <a:rPr lang="it-IT" sz="2000" dirty="0">
                <a:latin typeface="+mj-lt"/>
              </a:rPr>
              <a:t>1) è un framework flessibile per l’apprendimento di </a:t>
            </a:r>
            <a:r>
              <a:rPr lang="it-IT" sz="2000" i="1" dirty="0" err="1">
                <a:latin typeface="+mj-lt"/>
              </a:rPr>
              <a:t>latent</a:t>
            </a:r>
            <a:r>
              <a:rPr lang="it-IT" sz="2000" i="1" dirty="0">
                <a:latin typeface="+mj-lt"/>
              </a:rPr>
              <a:t> </a:t>
            </a:r>
            <a:r>
              <a:rPr lang="it-IT" sz="2000" i="1" dirty="0" err="1">
                <a:latin typeface="+mj-lt"/>
              </a:rPr>
              <a:t>representations</a:t>
            </a:r>
            <a:r>
              <a:rPr lang="it-IT" sz="2000" i="1" dirty="0">
                <a:latin typeface="+mj-lt"/>
              </a:rPr>
              <a:t> </a:t>
            </a:r>
            <a:r>
              <a:rPr lang="it-IT" sz="2000" dirty="0">
                <a:latin typeface="+mj-lt"/>
              </a:rPr>
              <a:t>per la somiglianza strutturale dei nodi;</a:t>
            </a:r>
          </a:p>
          <a:p>
            <a:pPr algn="just"/>
            <a:r>
              <a:rPr lang="it-IT" sz="2000" dirty="0">
                <a:latin typeface="+mj-lt"/>
              </a:rPr>
              <a:t>2) Utilizza un </a:t>
            </a:r>
            <a:r>
              <a:rPr lang="it-IT" sz="2000" dirty="0">
                <a:solidFill>
                  <a:srgbClr val="C00000"/>
                </a:solidFill>
                <a:latin typeface="+mj-lt"/>
              </a:rPr>
              <a:t>grafo multi-livello</a:t>
            </a:r>
            <a:r>
              <a:rPr lang="it-IT" sz="2000" dirty="0">
                <a:latin typeface="+mj-lt"/>
              </a:rPr>
              <a:t>;</a:t>
            </a:r>
          </a:p>
          <a:p>
            <a:pPr algn="just"/>
            <a:r>
              <a:rPr lang="it-IT" sz="2000" dirty="0">
                <a:latin typeface="+mj-lt"/>
              </a:rPr>
              <a:t>3) È molto performante.</a:t>
            </a:r>
          </a:p>
          <a:p>
            <a:pPr algn="just"/>
            <a:endParaRPr lang="it-IT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8454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E30BB50-53E0-409B-A716-3FC50725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CA95954-2B0C-414E-8C0B-DC1637B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15</a:t>
            </a:fld>
            <a:endParaRPr lang="en-US" alt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8AA56FF-90C2-4507-A628-A91372D584C0}"/>
              </a:ext>
            </a:extLst>
          </p:cNvPr>
          <p:cNvSpPr txBox="1"/>
          <p:nvPr/>
        </p:nvSpPr>
        <p:spPr>
          <a:xfrm>
            <a:off x="434975" y="1181692"/>
            <a:ext cx="82899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solidFill>
                  <a:srgbClr val="0000FF"/>
                </a:solidFill>
                <a:latin typeface="+mj-lt"/>
              </a:rPr>
              <a:t>4 FASI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it-IT" sz="2400" dirty="0">
                <a:latin typeface="+mj-lt"/>
              </a:rPr>
              <a:t>Determina la </a:t>
            </a:r>
            <a:r>
              <a:rPr lang="it-IT" sz="2400" i="1" dirty="0">
                <a:latin typeface="+mj-lt"/>
              </a:rPr>
              <a:t>somiglianza strutturale </a:t>
            </a:r>
            <a:r>
              <a:rPr lang="it-IT" sz="2400" dirty="0">
                <a:latin typeface="+mj-lt"/>
              </a:rPr>
              <a:t>tra ogni coppia di nodi per dimensioni di </a:t>
            </a:r>
            <a:r>
              <a:rPr lang="it-IT" sz="2400" dirty="0" err="1">
                <a:latin typeface="+mj-lt"/>
              </a:rPr>
              <a:t>neighborhood</a:t>
            </a:r>
            <a:r>
              <a:rPr lang="it-IT" sz="2400" dirty="0">
                <a:latin typeface="+mj-lt"/>
              </a:rPr>
              <a:t> crescenti;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it-IT" sz="2400" dirty="0">
                <a:latin typeface="+mj-lt"/>
              </a:rPr>
              <a:t>Costruisce un grafo multilivello pesato in cui tutti i nodi della rete compaiono ad ogni livello. Ogni livello corrisponde ad un livello della gerarchia calcolata al punto 1.</a:t>
            </a:r>
            <a:endParaRPr lang="it-IT" sz="2400" b="0" dirty="0">
              <a:latin typeface="+mj-lt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it-IT" sz="2400" dirty="0">
                <a:latin typeface="+mj-lt"/>
              </a:rPr>
              <a:t>Genera diverse sequenze di nodi attraversando più volte il grafo multilivello con un algoritmo semi-randomico.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it-IT" sz="2400" dirty="0">
                <a:latin typeface="+mj-lt"/>
              </a:rPr>
              <a:t>Utilizza una tecnica di </a:t>
            </a:r>
            <a:r>
              <a:rPr lang="it-IT" sz="2400" i="1" dirty="0" err="1">
                <a:solidFill>
                  <a:srgbClr val="7030A0"/>
                </a:solidFill>
                <a:latin typeface="+mj-lt"/>
              </a:rPr>
              <a:t>unsupervised</a:t>
            </a:r>
            <a:r>
              <a:rPr lang="it-IT" sz="2400" dirty="0">
                <a:solidFill>
                  <a:srgbClr val="7030A0"/>
                </a:solidFill>
                <a:latin typeface="+mj-lt"/>
              </a:rPr>
              <a:t> </a:t>
            </a:r>
            <a:r>
              <a:rPr lang="it-IT" sz="2400" i="1" dirty="0">
                <a:solidFill>
                  <a:srgbClr val="7030A0"/>
                </a:solidFill>
                <a:latin typeface="+mj-lt"/>
              </a:rPr>
              <a:t>learning</a:t>
            </a:r>
            <a:r>
              <a:rPr lang="it-IT" sz="2400" dirty="0">
                <a:solidFill>
                  <a:srgbClr val="7030A0"/>
                </a:solidFill>
                <a:latin typeface="+mj-lt"/>
              </a:rPr>
              <a:t> </a:t>
            </a:r>
            <a:r>
              <a:rPr lang="it-IT" sz="2400" dirty="0">
                <a:latin typeface="+mj-lt"/>
              </a:rPr>
              <a:t>per generare la </a:t>
            </a:r>
            <a:r>
              <a:rPr lang="it-IT" sz="2400" i="1" dirty="0" err="1">
                <a:latin typeface="+mj-lt"/>
              </a:rPr>
              <a:t>latent</a:t>
            </a:r>
            <a:r>
              <a:rPr lang="it-IT" sz="2400" dirty="0">
                <a:latin typeface="+mj-lt"/>
              </a:rPr>
              <a:t> </a:t>
            </a:r>
            <a:r>
              <a:rPr lang="it-IT" sz="2400" i="1" dirty="0" err="1">
                <a:latin typeface="+mj-lt"/>
              </a:rPr>
              <a:t>representations</a:t>
            </a:r>
            <a:r>
              <a:rPr lang="it-IT" sz="2400" i="1" dirty="0">
                <a:latin typeface="+mj-lt"/>
              </a:rPr>
              <a:t> (un vettore) di ogni nodo</a:t>
            </a:r>
            <a:r>
              <a:rPr lang="it-IT" sz="2400" dirty="0">
                <a:latin typeface="+mj-lt"/>
              </a:rPr>
              <a:t>.</a:t>
            </a:r>
          </a:p>
          <a:p>
            <a:pPr algn="just"/>
            <a:r>
              <a:rPr lang="it-IT" sz="2400" dirty="0">
                <a:latin typeface="+mj-lt"/>
              </a:rPr>
              <a:t>2 nodi strutturalmente simili hanno </a:t>
            </a:r>
            <a:r>
              <a:rPr lang="it-IT" sz="2400" dirty="0" err="1">
                <a:latin typeface="+mj-lt"/>
              </a:rPr>
              <a:t>latent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rappresentations</a:t>
            </a:r>
            <a:r>
              <a:rPr lang="it-IT" sz="2400" dirty="0">
                <a:latin typeface="+mj-lt"/>
              </a:rPr>
              <a:t> vicine se non uguali.</a:t>
            </a:r>
          </a:p>
        </p:txBody>
      </p:sp>
    </p:spTree>
    <p:extLst>
      <p:ext uri="{BB962C8B-B14F-4D97-AF65-F5344CB8AC3E}">
        <p14:creationId xmlns:p14="http://schemas.microsoft.com/office/powerpoint/2010/main" val="3925322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vs </a:t>
            </a:r>
            <a:r>
              <a:rPr lang="en-US" altLang="it-IT" sz="3600" i="1" dirty="0" err="1">
                <a:solidFill>
                  <a:srgbClr val="FFFFFF"/>
                </a:solidFill>
                <a:latin typeface="Tw Cen MT" panose="020B0602020104020603" pitchFamily="34" charset="0"/>
              </a:rPr>
              <a:t>DeepWalk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e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node2vec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16</a:t>
            </a:fld>
            <a:endParaRPr lang="en-US" altLang="it-IT" dirty="0"/>
          </a:p>
        </p:txBody>
      </p:sp>
      <p:pic>
        <p:nvPicPr>
          <p:cNvPr id="10" name="Immagine 9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7E65633A-BC63-436F-A0A0-EA2E0BAE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8" y="1421587"/>
            <a:ext cx="5181850" cy="2215473"/>
          </a:xfrm>
          <a:prstGeom prst="rect">
            <a:avLst/>
          </a:prstGeom>
        </p:spPr>
      </p:pic>
      <p:pic>
        <p:nvPicPr>
          <p:cNvPr id="7" name="Immagine 6" descr="Immagine che contiene mappa, testo, cucina, bianco&#10;&#10;Descrizione generata automaticamente">
            <a:extLst>
              <a:ext uri="{FF2B5EF4-FFF2-40B4-BE49-F238E27FC236}">
                <a16:creationId xmlns:a16="http://schemas.microsoft.com/office/drawing/2014/main" id="{B810496C-0A70-4552-8D07-4ED76E86A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4" y="4002185"/>
            <a:ext cx="9144000" cy="247337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0793CA3-A00E-41F4-8EC5-92591F07FDBB}"/>
              </a:ext>
            </a:extLst>
          </p:cNvPr>
          <p:cNvSpPr txBox="1"/>
          <p:nvPr/>
        </p:nvSpPr>
        <p:spPr>
          <a:xfrm>
            <a:off x="6475228" y="2298490"/>
            <a:ext cx="205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 err="1">
                <a:solidFill>
                  <a:srgbClr val="002060"/>
                </a:solidFill>
                <a:latin typeface="+mj-lt"/>
              </a:rPr>
              <a:t>Barbell</a:t>
            </a:r>
            <a:r>
              <a:rPr lang="it-IT" sz="2400" i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2400" i="1" dirty="0" err="1">
                <a:solidFill>
                  <a:srgbClr val="002060"/>
                </a:solidFill>
                <a:latin typeface="+mj-lt"/>
              </a:rPr>
              <a:t>graph</a:t>
            </a:r>
            <a:endParaRPr lang="it-IT" sz="2400" i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319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vs </a:t>
            </a:r>
            <a:r>
              <a:rPr lang="en-US" altLang="it-IT" sz="3600" i="1" dirty="0" err="1">
                <a:solidFill>
                  <a:srgbClr val="FFFFFF"/>
                </a:solidFill>
                <a:latin typeface="Tw Cen MT" panose="020B0602020104020603" pitchFamily="34" charset="0"/>
              </a:rPr>
              <a:t>DeepWalk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e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node2vec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17</a:t>
            </a:fld>
            <a:endParaRPr lang="en-US" alt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587F647-104A-49C4-BF6E-EC158814792B}"/>
              </a:ext>
            </a:extLst>
          </p:cNvPr>
          <p:cNvSpPr txBox="1"/>
          <p:nvPr/>
        </p:nvSpPr>
        <p:spPr>
          <a:xfrm>
            <a:off x="1621526" y="1323546"/>
            <a:ext cx="3096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 err="1">
                <a:solidFill>
                  <a:srgbClr val="002060"/>
                </a:solidFill>
                <a:latin typeface="+mj-lt"/>
              </a:rPr>
              <a:t>Zachary’s</a:t>
            </a:r>
            <a:r>
              <a:rPr lang="it-IT" sz="2400" i="1" dirty="0">
                <a:solidFill>
                  <a:srgbClr val="002060"/>
                </a:solidFill>
                <a:latin typeface="+mj-lt"/>
              </a:rPr>
              <a:t> Karate Club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3BDB94-5DDC-486E-8C8D-269FFB629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927066"/>
            <a:ext cx="2670183" cy="2052085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39A5B4-1DEA-4772-B22D-7CBC08D43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18" y="4156115"/>
            <a:ext cx="2570839" cy="199627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0F7A59F-175E-4A02-9756-3946E9E5C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644" y="3058527"/>
            <a:ext cx="4733156" cy="3633781"/>
          </a:xfrm>
          <a:prstGeom prst="rect">
            <a:avLst/>
          </a:prstGeom>
        </p:spPr>
      </p:pic>
      <p:pic>
        <p:nvPicPr>
          <p:cNvPr id="8" name="Immagine 7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BFFE64F-978F-4642-92A3-3977648D5E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379"/>
          <a:stretch/>
        </p:blipFill>
        <p:spPr>
          <a:xfrm>
            <a:off x="5145762" y="1181692"/>
            <a:ext cx="3726720" cy="229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89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Conclusioni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18</a:t>
            </a:fld>
            <a:endParaRPr lang="en-US" altLang="it-IT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C3FFBC-7C11-4F3E-B95A-562E8B90587A}"/>
              </a:ext>
            </a:extLst>
          </p:cNvPr>
          <p:cNvSpPr txBox="1">
            <a:spLocks/>
          </p:cNvSpPr>
          <p:nvPr/>
        </p:nvSpPr>
        <p:spPr bwMode="auto">
          <a:xfrm>
            <a:off x="292778" y="1619864"/>
            <a:ext cx="8432122" cy="437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it-IT" altLang="it-IT" dirty="0">
                <a:latin typeface="Tw Cen MT" panose="020B0602020104020603" pitchFamily="34" charset="0"/>
              </a:rPr>
              <a:t>Il corpus di dati PPI è cresciuto esponenzialmente. </a:t>
            </a:r>
          </a:p>
          <a:p>
            <a:pPr algn="just"/>
            <a:r>
              <a:rPr lang="it-IT" altLang="it-IT" dirty="0">
                <a:latin typeface="Tw Cen MT" panose="020B0602020104020603" pitchFamily="34" charset="0"/>
              </a:rPr>
              <a:t>Scoprire e capire i pattern all’interno delle PPIN è un problema centrale in Biologia.</a:t>
            </a:r>
          </a:p>
          <a:p>
            <a:pPr algn="just"/>
            <a:endParaRPr lang="it-IT" altLang="it-IT" dirty="0">
              <a:latin typeface="Tw Cen MT" panose="020B0602020104020603" pitchFamily="34" charset="0"/>
            </a:endParaRPr>
          </a:p>
          <a:p>
            <a:pPr algn="just"/>
            <a:r>
              <a:rPr lang="it-IT" altLang="it-IT" dirty="0">
                <a:latin typeface="Tw Cen MT" panose="020B0602020104020603" pitchFamily="34" charset="0"/>
              </a:rPr>
              <a:t>Gli allineamenti tra le reti permettono di scoprire informazioni su complessi proteici che fino a pochi anni fa erano sconosciute. </a:t>
            </a:r>
          </a:p>
          <a:p>
            <a:pPr algn="just"/>
            <a:endParaRPr lang="it-IT" altLang="it-IT" dirty="0">
              <a:latin typeface="Tw Cen MT" panose="020B0602020104020603" pitchFamily="34" charset="0"/>
            </a:endParaRPr>
          </a:p>
          <a:p>
            <a:pPr algn="just"/>
            <a:r>
              <a:rPr lang="it-IT" altLang="it-IT" dirty="0">
                <a:latin typeface="Tw Cen MT" panose="020B0602020104020603" pitchFamily="34" charset="0"/>
              </a:rPr>
              <a:t>Molte </a:t>
            </a:r>
            <a:r>
              <a:rPr lang="it-IT" altLang="it-IT" dirty="0">
                <a:solidFill>
                  <a:srgbClr val="C00000"/>
                </a:solidFill>
                <a:latin typeface="Tw Cen MT" panose="020B0602020104020603" pitchFamily="34" charset="0"/>
              </a:rPr>
              <a:t>sfide</a:t>
            </a:r>
            <a:r>
              <a:rPr lang="it-IT" altLang="it-IT" dirty="0">
                <a:latin typeface="Tw Cen MT" panose="020B0602020104020603" pitchFamily="34" charset="0"/>
              </a:rPr>
              <a:t> sono ancora aperte e molte </a:t>
            </a:r>
            <a:r>
              <a:rPr lang="it-IT" altLang="it-IT" dirty="0">
                <a:solidFill>
                  <a:srgbClr val="C00000"/>
                </a:solidFill>
                <a:latin typeface="Tw Cen MT" panose="020B0602020104020603" pitchFamily="34" charset="0"/>
              </a:rPr>
              <a:t>frontiere</a:t>
            </a:r>
            <a:r>
              <a:rPr lang="it-IT" altLang="it-IT" dirty="0">
                <a:latin typeface="Tw Cen MT" panose="020B0602020104020603" pitchFamily="34" charset="0"/>
              </a:rPr>
              <a:t> devono ancora essere esplorate.</a:t>
            </a:r>
          </a:p>
          <a:p>
            <a:pPr algn="just"/>
            <a:endParaRPr lang="it-IT" altLang="it-IT" dirty="0">
              <a:latin typeface="Tw Cen MT" panose="020B0602020104020603" pitchFamily="34" charset="0"/>
            </a:endParaRPr>
          </a:p>
          <a:p>
            <a:pPr algn="just"/>
            <a:r>
              <a:rPr lang="it-IT" altLang="it-IT" dirty="0">
                <a:latin typeface="Tw Cen MT" panose="020B0602020104020603" pitchFamily="34" charset="0"/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355865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Alignment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29FB078-9B18-4D79-B6A5-446C74811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05" y="1587987"/>
            <a:ext cx="7558114" cy="478384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5B3F8C5-0708-4CA2-8411-6670B6A43365}"/>
              </a:ext>
            </a:extLst>
          </p:cNvPr>
          <p:cNvSpPr txBox="1"/>
          <p:nvPr/>
        </p:nvSpPr>
        <p:spPr>
          <a:xfrm>
            <a:off x="0" y="1084143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0070C0"/>
                </a:solidFill>
                <a:latin typeface="+mn-lt"/>
              </a:rPr>
              <a:t>Obiettivo</a:t>
            </a:r>
            <a:r>
              <a:rPr lang="it-IT" sz="2000" dirty="0">
                <a:latin typeface="+mn-lt"/>
              </a:rPr>
              <a:t> =  trovare somiglianze tra struttura e/o topologia di due o più reti.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BA257F-296F-427E-A809-A29112E7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A8DE11-DBE4-44E7-ADC9-534682FD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2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417484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Alignment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7E2448-7A6E-4297-BD08-38BFBB5E0C9E}"/>
              </a:ext>
            </a:extLst>
          </p:cNvPr>
          <p:cNvSpPr txBox="1"/>
          <p:nvPr/>
        </p:nvSpPr>
        <p:spPr>
          <a:xfrm>
            <a:off x="31750" y="862744"/>
            <a:ext cx="91122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sz="2400" dirty="0">
              <a:latin typeface="+mn-lt"/>
            </a:endParaRPr>
          </a:p>
          <a:p>
            <a:pPr algn="just"/>
            <a:r>
              <a:rPr lang="it-IT" sz="2400" dirty="0">
                <a:latin typeface="+mn-lt"/>
              </a:rPr>
              <a:t>Le </a:t>
            </a:r>
            <a:r>
              <a:rPr lang="it-IT" sz="2400" i="1" dirty="0" err="1">
                <a:solidFill>
                  <a:srgbClr val="0000FF"/>
                </a:solidFill>
                <a:latin typeface="+mn-lt"/>
              </a:rPr>
              <a:t>Protein-Protein</a:t>
            </a:r>
            <a:r>
              <a:rPr lang="it-IT" sz="2400" i="1" dirty="0">
                <a:solidFill>
                  <a:srgbClr val="0000FF"/>
                </a:solidFill>
                <a:latin typeface="+mn-lt"/>
              </a:rPr>
              <a:t> Interaction Networks </a:t>
            </a:r>
            <a:r>
              <a:rPr lang="it-IT" sz="2400" dirty="0">
                <a:latin typeface="+mn-lt"/>
              </a:rPr>
              <a:t>(</a:t>
            </a:r>
            <a:r>
              <a:rPr lang="it-IT" sz="2400" dirty="0">
                <a:solidFill>
                  <a:srgbClr val="0000FF"/>
                </a:solidFill>
                <a:latin typeface="+mn-lt"/>
              </a:rPr>
              <a:t>PPIN</a:t>
            </a:r>
            <a:r>
              <a:rPr lang="it-IT" sz="2400" dirty="0">
                <a:latin typeface="+mn-lt"/>
              </a:rPr>
              <a:t>) sono strumenti validi per comprendere: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i="1" dirty="0">
                <a:latin typeface="+mn-lt"/>
              </a:rPr>
              <a:t>funzioni</a:t>
            </a:r>
            <a:r>
              <a:rPr lang="it-IT" sz="2400" dirty="0">
                <a:latin typeface="+mn-lt"/>
              </a:rPr>
              <a:t> delle cellule;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i="1" dirty="0">
                <a:latin typeface="+mn-lt"/>
              </a:rPr>
              <a:t>malattie umane</a:t>
            </a:r>
            <a:r>
              <a:rPr lang="it-IT" sz="2400" dirty="0">
                <a:latin typeface="+mn-lt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design e riposizionamento dei </a:t>
            </a:r>
            <a:r>
              <a:rPr lang="it-IT" sz="2400" i="1" dirty="0">
                <a:latin typeface="+mn-lt"/>
              </a:rPr>
              <a:t>farmaci</a:t>
            </a:r>
            <a:r>
              <a:rPr lang="it-IT" sz="2400" dirty="0">
                <a:latin typeface="+mn-lt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i="1" dirty="0" err="1">
                <a:latin typeface="+mn-lt"/>
              </a:rPr>
              <a:t>interattomi</a:t>
            </a:r>
            <a:r>
              <a:rPr lang="it-IT" sz="2400" dirty="0">
                <a:latin typeface="+mn-lt"/>
              </a:rPr>
              <a:t> (insieme delle interazioni molecolari in una cellula).</a:t>
            </a:r>
          </a:p>
          <a:p>
            <a:pPr algn="just"/>
            <a:endParaRPr lang="it-IT" sz="2400" dirty="0">
              <a:latin typeface="+mn-lt"/>
            </a:endParaRPr>
          </a:p>
          <a:p>
            <a:pPr algn="just"/>
            <a:r>
              <a:rPr lang="it-IT" sz="2400" dirty="0">
                <a:latin typeface="+mn-lt"/>
              </a:rPr>
              <a:t>Date le grandi dimensioni (migliaia di elementi), le reti PPI sono analizzate tramite l’</a:t>
            </a:r>
            <a:r>
              <a:rPr lang="it-IT" sz="2400" dirty="0" err="1">
                <a:latin typeface="+mn-lt"/>
              </a:rPr>
              <a:t>identiﬁcazione</a:t>
            </a:r>
            <a:r>
              <a:rPr lang="it-IT" sz="2400" dirty="0">
                <a:latin typeface="+mn-lt"/>
              </a:rPr>
              <a:t> di </a:t>
            </a:r>
            <a:r>
              <a:rPr lang="it-IT" sz="2400" b="1" dirty="0">
                <a:solidFill>
                  <a:srgbClr val="FF6600"/>
                </a:solidFill>
                <a:latin typeface="+mn-lt"/>
              </a:rPr>
              <a:t>moduli</a:t>
            </a:r>
            <a:r>
              <a:rPr lang="it-IT" sz="2400" dirty="0">
                <a:latin typeface="+mn-lt"/>
              </a:rPr>
              <a:t>. </a:t>
            </a:r>
          </a:p>
          <a:p>
            <a:pPr algn="just"/>
            <a:endParaRPr lang="it-IT" sz="2400" dirty="0">
              <a:latin typeface="+mn-lt"/>
            </a:endParaRPr>
          </a:p>
          <a:p>
            <a:pPr algn="just"/>
            <a:r>
              <a:rPr lang="it-IT" sz="2400" i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Modulo </a:t>
            </a:r>
            <a:r>
              <a:rPr lang="it-IT" sz="2400" i="1" dirty="0">
                <a:solidFill>
                  <a:srgbClr val="FF0000"/>
                </a:solidFill>
                <a:latin typeface="+mn-lt"/>
              </a:rPr>
              <a:t>topologico</a:t>
            </a:r>
            <a:r>
              <a:rPr lang="it-IT" sz="2400" i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it-IT" sz="2400" dirty="0">
                <a:latin typeface="+mn-lt"/>
              </a:rPr>
              <a:t>= gruppo di nodi che hanno molte più connessioni con i nodi del gruppo piuttosto che con quelli esterni. </a:t>
            </a:r>
          </a:p>
          <a:p>
            <a:pPr algn="just"/>
            <a:r>
              <a:rPr lang="it-IT" sz="2400" i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Modulo </a:t>
            </a:r>
            <a:r>
              <a:rPr lang="it-IT" sz="2400" i="1" dirty="0">
                <a:solidFill>
                  <a:srgbClr val="FF0000"/>
                </a:solidFill>
                <a:latin typeface="+mn-lt"/>
              </a:rPr>
              <a:t>funzionale</a:t>
            </a:r>
            <a:r>
              <a:rPr lang="it-IT" sz="2400" i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it-IT" sz="2400" dirty="0">
                <a:latin typeface="+mn-lt"/>
              </a:rPr>
              <a:t>= gruppo di nodi che condividono una funzione biologica. 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717E2C5B-D876-41DB-8C7B-3A020F6B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944A810-A3D7-41C4-BFA1-5C097B97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3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99852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Alignment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3F0A16F-6EA2-4434-95A0-BA8F35B87126}"/>
                  </a:ext>
                </a:extLst>
              </p:cNvPr>
              <p:cNvSpPr txBox="1"/>
              <p:nvPr/>
            </p:nvSpPr>
            <p:spPr>
              <a:xfrm>
                <a:off x="1" y="1084760"/>
                <a:ext cx="91440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000" dirty="0">
                    <a:latin typeface="+mj-lt"/>
                  </a:rPr>
                  <a:t>Date due reti, </a:t>
                </a:r>
                <a:r>
                  <a:rPr lang="it-IT" sz="2000" b="1" dirty="0">
                    <a:latin typeface="+mj-lt"/>
                  </a:rPr>
                  <a:t>allinearle</a:t>
                </a:r>
                <a:r>
                  <a:rPr lang="it-IT" sz="2000" dirty="0">
                    <a:latin typeface="+mj-lt"/>
                  </a:rPr>
                  <a:t> significa trovare un </a:t>
                </a:r>
                <a:r>
                  <a:rPr lang="it-IT" sz="2000" i="1" dirty="0">
                    <a:solidFill>
                      <a:srgbClr val="0000FF"/>
                    </a:solidFill>
                    <a:latin typeface="+mj-lt"/>
                  </a:rPr>
                  <a:t>mapping</a:t>
                </a:r>
                <a:r>
                  <a:rPr lang="it-IT" sz="2000" dirty="0">
                    <a:latin typeface="+mj-lt"/>
                  </a:rPr>
                  <a:t> nodo-a-nodo in grado di: </a:t>
                </a:r>
              </a:p>
              <a:p>
                <a:pPr marL="342900" indent="-342900" algn="just">
                  <a:buAutoNum type="arabicParenBoth"/>
                </a:pPr>
                <a:r>
                  <a:rPr lang="it-IT" sz="2000" i="1" dirty="0">
                    <a:latin typeface="+mj-lt"/>
                  </a:rPr>
                  <a:t>massimizzare il numero di proteine mappate</a:t>
                </a:r>
                <a:r>
                  <a:rPr lang="it-IT" sz="2000" dirty="0">
                    <a:latin typeface="+mj-lt"/>
                  </a:rPr>
                  <a:t> (</a:t>
                </a:r>
                <a:r>
                  <a:rPr lang="it-IT" sz="2000" i="1" dirty="0">
                    <a:solidFill>
                      <a:srgbClr val="C00000"/>
                    </a:solidFill>
                    <a:latin typeface="+mj-lt"/>
                  </a:rPr>
                  <a:t>nodi</a:t>
                </a:r>
                <a:r>
                  <a:rPr lang="it-IT" sz="2000" dirty="0">
                    <a:latin typeface="+mj-lt"/>
                  </a:rPr>
                  <a:t>) che sono correlate da un punto di vista funzionale;</a:t>
                </a:r>
              </a:p>
              <a:p>
                <a:pPr marL="342900" indent="-342900" algn="just">
                  <a:buAutoNum type="arabicParenBoth"/>
                </a:pPr>
                <a:r>
                  <a:rPr lang="it-IT" sz="2000" i="1" dirty="0">
                    <a:latin typeface="+mj-lt"/>
                  </a:rPr>
                  <a:t>massimizzare il numero di interazioni comuni </a:t>
                </a:r>
                <a:r>
                  <a:rPr lang="it-IT" sz="2000" dirty="0">
                    <a:latin typeface="+mj-lt"/>
                  </a:rPr>
                  <a:t>(</a:t>
                </a:r>
                <a:r>
                  <a:rPr lang="it-IT" sz="2000" i="1" dirty="0">
                    <a:solidFill>
                      <a:srgbClr val="C00000"/>
                    </a:solidFill>
                    <a:latin typeface="+mj-lt"/>
                  </a:rPr>
                  <a:t>archi</a:t>
                </a:r>
                <a:r>
                  <a:rPr lang="it-IT" sz="2000" dirty="0">
                    <a:latin typeface="+mj-lt"/>
                  </a:rPr>
                  <a:t>) tra le reti. </a:t>
                </a:r>
              </a:p>
              <a:p>
                <a:pPr marL="342900" indent="-342900" algn="just">
                  <a:buAutoNum type="arabicParenBoth"/>
                </a:pPr>
                <a:endParaRPr lang="it-IT" sz="2000" dirty="0">
                  <a:latin typeface="+mj-lt"/>
                </a:endParaRPr>
              </a:p>
              <a:p>
                <a:pPr algn="just"/>
                <a:r>
                  <a:rPr lang="it-IT" sz="2000" dirty="0">
                    <a:latin typeface="+mj-lt"/>
                  </a:rPr>
                  <a:t>Problema intrattabile dovuto all’</a:t>
                </a:r>
                <a14:m>
                  <m:oMath xmlns:m="http://schemas.openxmlformats.org/officeDocument/2006/math">
                    <m:r>
                      <a:rPr lang="it-IT" sz="2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it-IT" sz="2000" dirty="0">
                    <a:solidFill>
                      <a:srgbClr val="00B050"/>
                    </a:solidFill>
                    <a:latin typeface="+mj-lt"/>
                  </a:rPr>
                  <a:t>-completezza </a:t>
                </a:r>
                <a:r>
                  <a:rPr lang="it-IT" sz="2000" dirty="0">
                    <a:latin typeface="+mj-lt"/>
                  </a:rPr>
                  <a:t>del </a:t>
                </a:r>
                <a:r>
                  <a:rPr lang="it-IT" sz="2000" i="1" dirty="0">
                    <a:latin typeface="+mj-lt"/>
                  </a:rPr>
                  <a:t>sub-</a:t>
                </a:r>
                <a:r>
                  <a:rPr lang="it-IT" sz="2000" i="1" dirty="0" err="1">
                    <a:latin typeface="+mj-lt"/>
                  </a:rPr>
                  <a:t>graph</a:t>
                </a:r>
                <a:r>
                  <a:rPr lang="it-IT" sz="2000" i="1" dirty="0">
                    <a:latin typeface="+mj-lt"/>
                  </a:rPr>
                  <a:t> </a:t>
                </a:r>
                <a:r>
                  <a:rPr lang="it-IT" sz="2000" i="1" dirty="0" err="1">
                    <a:latin typeface="+mj-lt"/>
                  </a:rPr>
                  <a:t>isomorphism</a:t>
                </a:r>
                <a:r>
                  <a:rPr lang="it-IT" sz="2000" i="1" dirty="0">
                    <a:latin typeface="+mj-lt"/>
                  </a:rPr>
                  <a:t> </a:t>
                </a:r>
                <a:r>
                  <a:rPr lang="it-IT" sz="2000" i="1" dirty="0" err="1">
                    <a:latin typeface="+mj-lt"/>
                  </a:rPr>
                  <a:t>problem</a:t>
                </a:r>
                <a:r>
                  <a:rPr lang="it-IT" sz="2000" dirty="0">
                    <a:latin typeface="+mj-lt"/>
                  </a:rPr>
                  <a:t> (Cook,1971).</a:t>
                </a:r>
              </a:p>
              <a:p>
                <a:pPr algn="just"/>
                <a:endParaRPr lang="it-IT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3F0A16F-6EA2-4434-95A0-BA8F35B87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084760"/>
                <a:ext cx="9144000" cy="2554545"/>
              </a:xfrm>
              <a:prstGeom prst="rect">
                <a:avLst/>
              </a:prstGeom>
              <a:blipFill>
                <a:blip r:embed="rId2"/>
                <a:stretch>
                  <a:fillRect l="-667" t="-1432" r="-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EC283790-C0A2-4493-9470-94EF01B7C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433" y="3169724"/>
            <a:ext cx="6087134" cy="3305838"/>
          </a:xfrm>
          <a:prstGeom prst="rect">
            <a:avLst/>
          </a:prstGeom>
        </p:spPr>
      </p:pic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E16B37F4-2FCD-4C0F-B242-8D7743AE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910465A-0AF9-433D-B723-74463B0F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4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39040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PPIN: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proprietà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fondamentali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03D52111-B26B-424E-A73E-9326ED082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456" y="4456527"/>
            <a:ext cx="2523794" cy="201903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FD458F3-0ECF-4A06-965A-82268F9BC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8" y="2652390"/>
            <a:ext cx="3810000" cy="221524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F6F214F-5CE3-4C7A-B8BD-AB44A2E33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667" y="1037478"/>
            <a:ext cx="1830133" cy="170659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70E5D7C-00C6-489E-A6E2-558AEE66302E}"/>
              </a:ext>
            </a:extLst>
          </p:cNvPr>
          <p:cNvSpPr txBox="1"/>
          <p:nvPr/>
        </p:nvSpPr>
        <p:spPr>
          <a:xfrm>
            <a:off x="-30059" y="1181692"/>
            <a:ext cx="527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1" dirty="0">
                <a:solidFill>
                  <a:srgbClr val="7030A0"/>
                </a:solidFill>
                <a:latin typeface="+mj-lt"/>
              </a:rPr>
              <a:t>Effetto del piccolo mondo</a:t>
            </a:r>
            <a:r>
              <a:rPr lang="it-IT" dirty="0">
                <a:latin typeface="+mj-lt"/>
              </a:rPr>
              <a:t>: tutte le reti complesse sono tali che due nodi qualsiasi possono essere collegati da un percorso costituito da un numero relativamente piccolo di collegamenti.</a:t>
            </a:r>
            <a:endParaRPr lang="it-IT" i="1" dirty="0">
              <a:latin typeface="+mj-lt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56E2C38-A037-4B31-95A5-4527122D18E6}"/>
              </a:ext>
            </a:extLst>
          </p:cNvPr>
          <p:cNvSpPr txBox="1"/>
          <p:nvPr/>
        </p:nvSpPr>
        <p:spPr>
          <a:xfrm>
            <a:off x="3866348" y="3000856"/>
            <a:ext cx="527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i="1" dirty="0">
                <a:solidFill>
                  <a:srgbClr val="0000FF"/>
                </a:solidFill>
                <a:latin typeface="+mj-lt"/>
              </a:rPr>
              <a:t>Scale-free networks</a:t>
            </a:r>
            <a:r>
              <a:rPr lang="it-IT" i="1" dirty="0">
                <a:latin typeface="+mj-lt"/>
              </a:rPr>
              <a:t>: </a:t>
            </a:r>
            <a:r>
              <a:rPr lang="it-IT" dirty="0">
                <a:latin typeface="+mj-lt"/>
              </a:rPr>
              <a:t>nodi con poche connessioni </a:t>
            </a:r>
            <a:r>
              <a:rPr lang="it-IT" sz="1400" dirty="0">
                <a:latin typeface="+mj-lt"/>
              </a:rPr>
              <a:t>vs</a:t>
            </a:r>
            <a:r>
              <a:rPr lang="it-IT" dirty="0">
                <a:latin typeface="+mj-lt"/>
              </a:rPr>
              <a:t> </a:t>
            </a:r>
            <a:r>
              <a:rPr lang="it-IT" i="1" dirty="0">
                <a:latin typeface="+mj-lt"/>
              </a:rPr>
              <a:t>hub</a:t>
            </a:r>
          </a:p>
          <a:p>
            <a:pPr algn="r"/>
            <a:endParaRPr lang="it-IT" i="1" dirty="0">
              <a:latin typeface="+mj-lt"/>
            </a:endParaRPr>
          </a:p>
          <a:p>
            <a:pPr algn="r"/>
            <a:r>
              <a:rPr lang="it-IT" sz="1400" b="1" dirty="0">
                <a:latin typeface="+mj-lt"/>
              </a:rPr>
              <a:t>PAROLE CHIAVE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scalabilità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invarianza ai cambiamenti di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scala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vulnerabilità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agli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attacchi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mirati</a:t>
            </a:r>
            <a:r>
              <a:rPr lang="it-IT" dirty="0">
                <a:latin typeface="+mj-lt"/>
              </a:rPr>
              <a:t>.</a:t>
            </a:r>
            <a:endParaRPr lang="it-IT" sz="14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982C612-5F24-44C0-8EA1-CED44788FEB3}"/>
              </a:ext>
            </a:extLst>
          </p:cNvPr>
          <p:cNvSpPr txBox="1"/>
          <p:nvPr/>
        </p:nvSpPr>
        <p:spPr>
          <a:xfrm>
            <a:off x="33614" y="5287561"/>
            <a:ext cx="6471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1" dirty="0">
                <a:solidFill>
                  <a:srgbClr val="FF0000"/>
                </a:solidFill>
                <a:latin typeface="+mj-lt"/>
              </a:rPr>
              <a:t>Transitività</a:t>
            </a:r>
            <a:r>
              <a:rPr lang="it-IT" i="1" dirty="0">
                <a:latin typeface="+mj-lt"/>
              </a:rPr>
              <a:t>: </a:t>
            </a:r>
            <a:r>
              <a:rPr lang="it-IT" dirty="0">
                <a:latin typeface="+mj-lt"/>
              </a:rPr>
              <a:t>misura la tendenza dei nodi a raggrupparsi. </a:t>
            </a:r>
          </a:p>
          <a:p>
            <a:pPr algn="just"/>
            <a:r>
              <a:rPr lang="it-IT" dirty="0">
                <a:latin typeface="+mj-lt"/>
              </a:rPr>
              <a:t>Utile per individuare </a:t>
            </a:r>
            <a:r>
              <a:rPr lang="it-IT" i="1" dirty="0">
                <a:latin typeface="+mj-lt"/>
              </a:rPr>
              <a:t>complessi proteici </a:t>
            </a:r>
            <a:r>
              <a:rPr lang="it-IT" dirty="0">
                <a:latin typeface="+mj-lt"/>
              </a:rPr>
              <a:t>(</a:t>
            </a:r>
            <a:r>
              <a:rPr lang="it-IT" b="1" dirty="0">
                <a:latin typeface="+mj-lt"/>
              </a:rPr>
              <a:t>moduli</a:t>
            </a:r>
            <a:r>
              <a:rPr lang="it-IT" dirty="0">
                <a:latin typeface="+mj-lt"/>
              </a:rPr>
              <a:t>).</a:t>
            </a:r>
            <a:endParaRPr lang="it-IT" i="1" dirty="0">
              <a:latin typeface="+mj-lt"/>
            </a:endParaRPr>
          </a:p>
          <a:p>
            <a:pPr algn="just"/>
            <a:endParaRPr lang="it-IT" dirty="0">
              <a:latin typeface="+mj-lt"/>
            </a:endParaRP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29AE0FE3-D393-4D30-9CB0-48C360ED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9F993787-7BC4-42BC-A356-9FF440E4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5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93076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</a:t>
            </a:r>
            <a:endParaRPr lang="en-US" altLang="it-IT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E4BA311-E697-4472-9A72-177FC5895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8" y="1610721"/>
            <a:ext cx="5042212" cy="4356432"/>
          </a:xfrm>
          <a:prstGeom prst="rect">
            <a:avLst/>
          </a:prstGeom>
        </p:spPr>
      </p:pic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93442635-FB86-4674-A93B-6C57AD45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B327AA70-1961-4DDC-85BD-B5EC99DF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6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A91103-A235-4FF3-9433-F9D7F4870933}"/>
              </a:ext>
            </a:extLst>
          </p:cNvPr>
          <p:cNvSpPr txBox="1"/>
          <p:nvPr/>
        </p:nvSpPr>
        <p:spPr>
          <a:xfrm>
            <a:off x="5189587" y="1610721"/>
            <a:ext cx="37315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>
                <a:latin typeface="+mj-lt"/>
              </a:rPr>
              <a:t>Metodo </a:t>
            </a:r>
            <a:r>
              <a:rPr lang="it-IT" sz="2400" dirty="0">
                <a:solidFill>
                  <a:srgbClr val="FF6600"/>
                </a:solidFill>
                <a:latin typeface="+mj-lt"/>
              </a:rPr>
              <a:t>GO</a:t>
            </a:r>
            <a:r>
              <a:rPr lang="it-IT" sz="2400" i="1" dirty="0">
                <a:solidFill>
                  <a:srgbClr val="FF6600"/>
                </a:solidFill>
                <a:latin typeface="+mj-lt"/>
              </a:rPr>
              <a:t>-</a:t>
            </a:r>
            <a:r>
              <a:rPr lang="it-IT" sz="2400" i="1" dirty="0" err="1">
                <a:solidFill>
                  <a:srgbClr val="FF6600"/>
                </a:solidFill>
                <a:latin typeface="+mj-lt"/>
              </a:rPr>
              <a:t>based</a:t>
            </a:r>
            <a:r>
              <a:rPr lang="it-IT" sz="2400" dirty="0">
                <a:latin typeface="+mj-lt"/>
              </a:rPr>
              <a:t> per identificare moduli funzionali.</a:t>
            </a:r>
          </a:p>
          <a:p>
            <a:pPr algn="r"/>
            <a:endParaRPr lang="it-IT" sz="2400" dirty="0">
              <a:latin typeface="+mj-lt"/>
            </a:endParaRPr>
          </a:p>
          <a:p>
            <a:pPr algn="r"/>
            <a:r>
              <a:rPr lang="it-IT" sz="2400" dirty="0">
                <a:latin typeface="+mj-lt"/>
              </a:rPr>
              <a:t>Combinazione di informazioni provenienti dalla </a:t>
            </a:r>
            <a:r>
              <a:rPr lang="it-IT" sz="2400" i="1" dirty="0">
                <a:solidFill>
                  <a:srgbClr val="FF0066"/>
                </a:solidFill>
                <a:latin typeface="+mj-lt"/>
              </a:rPr>
              <a:t>topologia </a:t>
            </a:r>
            <a:r>
              <a:rPr lang="it-IT" sz="2400" dirty="0">
                <a:latin typeface="+mj-lt"/>
              </a:rPr>
              <a:t>delle reti con </a:t>
            </a:r>
            <a:r>
              <a:rPr lang="it-IT" sz="2400" i="1" dirty="0">
                <a:solidFill>
                  <a:srgbClr val="FF0066"/>
                </a:solidFill>
                <a:latin typeface="+mj-lt"/>
              </a:rPr>
              <a:t>conoscenza biologica</a:t>
            </a:r>
            <a:r>
              <a:rPr lang="it-IT" sz="2400" dirty="0">
                <a:latin typeface="+mj-lt"/>
              </a:rPr>
              <a:t>.</a:t>
            </a:r>
          </a:p>
          <a:p>
            <a:pPr algn="r"/>
            <a:endParaRPr lang="it-IT" sz="2400" dirty="0">
              <a:latin typeface="+mj-lt"/>
            </a:endParaRPr>
          </a:p>
          <a:p>
            <a:pPr algn="r"/>
            <a:r>
              <a:rPr lang="it-IT" sz="2400" i="1" dirty="0" err="1">
                <a:solidFill>
                  <a:srgbClr val="0000FF"/>
                </a:solidFill>
                <a:latin typeface="+mj-lt"/>
              </a:rPr>
              <a:t>Overlapping</a:t>
            </a:r>
            <a:r>
              <a:rPr lang="it-IT" sz="2400" dirty="0">
                <a:latin typeface="+mj-lt"/>
              </a:rPr>
              <a:t> e </a:t>
            </a:r>
            <a:r>
              <a:rPr lang="it-IT" sz="2400" dirty="0">
                <a:solidFill>
                  <a:srgbClr val="0000FF"/>
                </a:solidFill>
                <a:latin typeface="+mj-lt"/>
              </a:rPr>
              <a:t>copertura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>
                <a:solidFill>
                  <a:srgbClr val="0000FF"/>
                </a:solidFill>
                <a:latin typeface="+mj-lt"/>
              </a:rPr>
              <a:t>totale</a:t>
            </a:r>
            <a:r>
              <a:rPr lang="it-IT" sz="2400" dirty="0">
                <a:latin typeface="+mj-lt"/>
              </a:rPr>
              <a:t> della rete.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41F31F2-1E8F-40B5-8C20-B9D687F370E6}"/>
              </a:ext>
            </a:extLst>
          </p:cNvPr>
          <p:cNvSpPr txBox="1"/>
          <p:nvPr/>
        </p:nvSpPr>
        <p:spPr>
          <a:xfrm>
            <a:off x="1353840" y="322116"/>
            <a:ext cx="648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j-lt"/>
              </a:rPr>
              <a:t>- Module detection via Topological information and GO knowledge -</a:t>
            </a:r>
            <a:endParaRPr lang="it-IT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262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Fasi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8AB3DCD-E471-4B18-B244-9893F98C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B21A5B-7AE9-40F4-ADD6-75293333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7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4B723D-9E40-4A56-8AEA-92FA5D413B25}"/>
              </a:ext>
            </a:extLst>
          </p:cNvPr>
          <p:cNvSpPr txBox="1"/>
          <p:nvPr/>
        </p:nvSpPr>
        <p:spPr>
          <a:xfrm>
            <a:off x="15875" y="1093625"/>
            <a:ext cx="91122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0000FF"/>
                </a:solidFill>
                <a:latin typeface="+mj-lt"/>
              </a:rPr>
              <a:t>3 FASI</a:t>
            </a: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r>
              <a:rPr lang="it-IT" sz="2400" b="1" dirty="0">
                <a:solidFill>
                  <a:srgbClr val="7030A0"/>
                </a:solidFill>
                <a:latin typeface="+mj-lt"/>
              </a:rPr>
              <a:t>Inizializzazione</a:t>
            </a:r>
            <a:r>
              <a:rPr lang="it-IT" sz="2400" dirty="0">
                <a:latin typeface="+mj-lt"/>
              </a:rPr>
              <a:t>: creazione delle partizioni e dei moduli</a:t>
            </a: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endParaRPr lang="it-IT" sz="2400" dirty="0">
              <a:latin typeface="+mj-lt"/>
            </a:endParaRPr>
          </a:p>
          <a:p>
            <a:r>
              <a:rPr lang="it-IT" sz="2400" b="1" dirty="0">
                <a:solidFill>
                  <a:srgbClr val="7030A0"/>
                </a:solidFill>
                <a:latin typeface="+mj-lt"/>
              </a:rPr>
              <a:t>2)   Iterazioni</a:t>
            </a:r>
            <a:r>
              <a:rPr lang="it-IT" sz="2400" dirty="0">
                <a:latin typeface="+mj-lt"/>
              </a:rPr>
              <a:t> in cui i nodi vengono </a:t>
            </a:r>
            <a:r>
              <a:rPr lang="it-IT" sz="2400" dirty="0" err="1">
                <a:latin typeface="+mj-lt"/>
              </a:rPr>
              <a:t>ri</a:t>
            </a:r>
            <a:r>
              <a:rPr lang="it-IT" sz="2400" dirty="0">
                <a:latin typeface="+mj-lt"/>
              </a:rPr>
              <a:t>-assegnati alle partizioni</a:t>
            </a:r>
          </a:p>
        </p:txBody>
      </p:sp>
      <p:pic>
        <p:nvPicPr>
          <p:cNvPr id="8" name="Immagine 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BC4E36D-A1A4-43EC-8AFA-B00C5D1D0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76" y="1996073"/>
            <a:ext cx="3610268" cy="50682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A74A6B9-3BF4-4848-B261-E7B8C2439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43" y="2552511"/>
            <a:ext cx="3386134" cy="1025921"/>
          </a:xfrm>
          <a:prstGeom prst="rect">
            <a:avLst/>
          </a:prstGeom>
        </p:spPr>
      </p:pic>
      <p:pic>
        <p:nvPicPr>
          <p:cNvPr id="12" name="Immagine 11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BFB8427F-BF18-47E8-9DD8-DE48F7706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702" y="2002883"/>
            <a:ext cx="3610268" cy="48047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D24093C-2DBD-48E5-9D1D-66AFED678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7816" y="2559464"/>
            <a:ext cx="3416041" cy="1025921"/>
          </a:xfrm>
          <a:prstGeom prst="rect">
            <a:avLst/>
          </a:prstGeom>
        </p:spPr>
      </p:pic>
      <p:pic>
        <p:nvPicPr>
          <p:cNvPr id="16" name="Immagine 15" descr="Immagine che contiene disegnando, piatto&#10;&#10;Descrizione generata automaticamente">
            <a:extLst>
              <a:ext uri="{FF2B5EF4-FFF2-40B4-BE49-F238E27FC236}">
                <a16:creationId xmlns:a16="http://schemas.microsoft.com/office/drawing/2014/main" id="{E4DB30D2-94EE-453E-8B71-AB126B215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902" y="4198708"/>
            <a:ext cx="6658319" cy="2240703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28E77B1-33D2-49E2-9344-3FD7AE5F926D}"/>
              </a:ext>
            </a:extLst>
          </p:cNvPr>
          <p:cNvCxnSpPr/>
          <p:nvPr/>
        </p:nvCxnSpPr>
        <p:spPr>
          <a:xfrm>
            <a:off x="3826277" y="5335480"/>
            <a:ext cx="1074197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30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Conclusione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Immagine 3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613BC514-7C74-495E-AE56-8F25E3C3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7" y="1341788"/>
            <a:ext cx="4814481" cy="5516212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B21A5B-7AE9-40F4-ADD6-75293333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8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4B723D-9E40-4A56-8AEA-92FA5D413B25}"/>
              </a:ext>
            </a:extLst>
          </p:cNvPr>
          <p:cNvSpPr txBox="1"/>
          <p:nvPr/>
        </p:nvSpPr>
        <p:spPr>
          <a:xfrm>
            <a:off x="95774" y="1064844"/>
            <a:ext cx="9112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 startAt="3"/>
            </a:pPr>
            <a:r>
              <a:rPr lang="it-IT" sz="2000" b="1" dirty="0">
                <a:solidFill>
                  <a:srgbClr val="7030A0"/>
                </a:solidFill>
                <a:latin typeface="+mj-lt"/>
              </a:rPr>
              <a:t>Convergenza</a:t>
            </a:r>
            <a:r>
              <a:rPr lang="it-IT" sz="2000" dirty="0">
                <a:latin typeface="+mj-lt"/>
              </a:rPr>
              <a:t> per valutare la qualità della partizione finale e dell’</a:t>
            </a:r>
            <a:r>
              <a:rPr lang="it-IT" sz="2000" i="1" dirty="0" err="1">
                <a:latin typeface="+mj-lt"/>
              </a:rPr>
              <a:t>overlapping</a:t>
            </a:r>
            <a:endParaRPr lang="it-IT" sz="2000" i="1" dirty="0">
              <a:latin typeface="+mj-lt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D20F44-4D50-4BC0-AEB9-989003522628}"/>
              </a:ext>
            </a:extLst>
          </p:cNvPr>
          <p:cNvSpPr txBox="1"/>
          <p:nvPr/>
        </p:nvSpPr>
        <p:spPr>
          <a:xfrm>
            <a:off x="5339316" y="2364106"/>
            <a:ext cx="36044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+mj-lt"/>
              </a:rPr>
              <a:t>MTGO possiede l’abilità di individuare un insieme di </a:t>
            </a:r>
            <a:r>
              <a:rPr lang="it-IT" sz="2000" dirty="0">
                <a:solidFill>
                  <a:srgbClr val="00B050"/>
                </a:solidFill>
                <a:latin typeface="+mj-lt"/>
              </a:rPr>
              <a:t>termini GO</a:t>
            </a:r>
            <a:r>
              <a:rPr lang="it-IT" sz="2000" dirty="0">
                <a:latin typeface="+mj-lt"/>
              </a:rPr>
              <a:t> fornendo un’interpretazione biologica significativa della PPIN (proprietà assente negli altri algoritmi allo stato dell’arte).</a:t>
            </a:r>
          </a:p>
          <a:p>
            <a:pPr algn="just"/>
            <a:endParaRPr lang="it-IT" sz="2000" dirty="0">
              <a:latin typeface="+mj-lt"/>
            </a:endParaRPr>
          </a:p>
          <a:p>
            <a:r>
              <a:rPr lang="it-IT" sz="1600" b="1" dirty="0">
                <a:latin typeface="+mj-lt"/>
              </a:rPr>
              <a:t>NUMERO DI CITAZIONI </a:t>
            </a:r>
            <a:r>
              <a:rPr lang="it-IT" sz="2000" dirty="0">
                <a:latin typeface="+mj-lt"/>
              </a:rPr>
              <a:t>= </a:t>
            </a:r>
            <a:r>
              <a:rPr lang="it-IT" sz="2000" b="1" dirty="0">
                <a:solidFill>
                  <a:srgbClr val="7030A0"/>
                </a:solidFill>
                <a:latin typeface="+mj-lt"/>
              </a:rPr>
              <a:t>13 </a:t>
            </a:r>
          </a:p>
          <a:p>
            <a:r>
              <a:rPr lang="it-IT" sz="1600" dirty="0">
                <a:latin typeface="+mj-lt"/>
              </a:rPr>
              <a:t>                                </a:t>
            </a:r>
            <a:endParaRPr lang="it-IT" sz="2000" dirty="0">
              <a:latin typeface="+mj-lt"/>
            </a:endParaRPr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2495EAB-F2F8-4385-BA56-9279CD49DD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93" t="5448" r="16847" b="54855"/>
          <a:stretch/>
        </p:blipFill>
        <p:spPr>
          <a:xfrm>
            <a:off x="7362922" y="4829452"/>
            <a:ext cx="1361978" cy="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9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25584D-A3D3-46FC-938B-C0A80560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517E88-54CE-41A1-BAFC-F56EEBCC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9</a:t>
            </a:fld>
            <a:endParaRPr lang="en-US" alt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599F956-0042-46C9-8CB4-82B2C82F45E9}"/>
                  </a:ext>
                </a:extLst>
              </p:cNvPr>
              <p:cNvSpPr txBox="1"/>
              <p:nvPr/>
            </p:nvSpPr>
            <p:spPr>
              <a:xfrm>
                <a:off x="75452" y="1750416"/>
                <a:ext cx="8993096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400" dirty="0">
                    <a:latin typeface="+mj-lt"/>
                  </a:rPr>
                  <a:t>Metodo per l’</a:t>
                </a:r>
                <a:r>
                  <a:rPr lang="it-IT" sz="2400" dirty="0">
                    <a:solidFill>
                      <a:srgbClr val="FF0000"/>
                    </a:solidFill>
                    <a:latin typeface="+mj-lt"/>
                  </a:rPr>
                  <a:t>allineamento di più PPIN</a:t>
                </a:r>
                <a:r>
                  <a:rPr lang="it-IT" sz="2400" dirty="0">
                    <a:latin typeface="+mj-lt"/>
                  </a:rPr>
                  <a:t>. 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r>
                  <a:rPr lang="it-IT" sz="2400" b="1" dirty="0">
                    <a:solidFill>
                      <a:srgbClr val="FF6600"/>
                    </a:solidFill>
                    <a:latin typeface="+mj-lt"/>
                  </a:rPr>
                  <a:t>Intuizione</a:t>
                </a:r>
                <a:r>
                  <a:rPr lang="it-IT" sz="2400" dirty="0">
                    <a:latin typeface="+mj-lt"/>
                  </a:rPr>
                  <a:t> = una proteina rappresenta una buona corrispondenza con una proteina in un’altra sequenza se le rispettive sequenze e i loro intorni topologici costituiscono una buona corrispondenza.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r>
                  <a:rPr lang="it-IT" sz="2400" dirty="0">
                    <a:latin typeface="+mj-lt"/>
                  </a:rPr>
                  <a:t>Rappresenta un </a:t>
                </a:r>
                <a:r>
                  <a:rPr lang="it-IT" sz="2400" i="1" dirty="0">
                    <a:latin typeface="+mj-lt"/>
                  </a:rPr>
                  <a:t>approccio di analisi comparativa </a:t>
                </a:r>
                <a:r>
                  <a:rPr lang="it-IT" sz="2400" dirty="0">
                    <a:latin typeface="+mj-lt"/>
                  </a:rPr>
                  <a:t>al GNA.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r>
                  <a:rPr lang="it-IT" sz="2000" dirty="0">
                    <a:solidFill>
                      <a:srgbClr val="00B050"/>
                    </a:solidFill>
                    <a:latin typeface="+mj-lt"/>
                  </a:rPr>
                  <a:t>Caso di GNA a coppie</a:t>
                </a:r>
              </a:p>
              <a:p>
                <a:pPr algn="just"/>
                <a:r>
                  <a:rPr lang="it-IT" sz="2400" dirty="0">
                    <a:solidFill>
                      <a:srgbClr val="00B050"/>
                    </a:solidFill>
                    <a:latin typeface="+mj-lt"/>
                  </a:rPr>
                  <a:t>Input</a:t>
                </a:r>
                <a:r>
                  <a:rPr lang="it-IT" sz="2400" dirty="0">
                    <a:latin typeface="+mj-lt"/>
                  </a:rPr>
                  <a:t>: due PPIN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400" dirty="0">
                    <a:latin typeface="+mj-lt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400" dirty="0">
                    <a:latin typeface="+mj-lt"/>
                  </a:rPr>
                  <a:t>, ogni arco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ⅇ</m:t>
                    </m:r>
                  </m:oMath>
                </a14:m>
                <a:r>
                  <a:rPr lang="it-IT" sz="2400" dirty="0">
                    <a:latin typeface="+mj-lt"/>
                  </a:rPr>
                  <a:t> può aver associato un peso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</m:d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>
                    <a:latin typeface="+mj-lt"/>
                  </a:rPr>
                  <a:t>(0 ≤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</m:d>
                  </m:oMath>
                </a14:m>
                <a:r>
                  <a:rPr lang="it-IT" sz="2400" dirty="0">
                    <a:latin typeface="+mj-lt"/>
                  </a:rPr>
                  <a:t> ≤ 1) e </a:t>
                </a:r>
                <a:r>
                  <a:rPr lang="it-IT" sz="2400" i="1" dirty="0" err="1">
                    <a:latin typeface="+mj-lt"/>
                  </a:rPr>
                  <a:t>similarity</a:t>
                </a:r>
                <a:r>
                  <a:rPr lang="it-IT" sz="2400" i="1" dirty="0">
                    <a:latin typeface="+mj-lt"/>
                  </a:rPr>
                  <a:t> </a:t>
                </a:r>
                <a:r>
                  <a:rPr lang="it-IT" sz="2400" i="1" dirty="0" err="1">
                    <a:latin typeface="+mj-lt"/>
                  </a:rPr>
                  <a:t>measure</a:t>
                </a:r>
                <a:r>
                  <a:rPr lang="it-IT" sz="2400" i="1" dirty="0">
                    <a:latin typeface="+mj-lt"/>
                  </a:rPr>
                  <a:t> </a:t>
                </a:r>
                <a:r>
                  <a:rPr lang="it-IT" sz="2400" dirty="0">
                    <a:latin typeface="+mj-lt"/>
                  </a:rPr>
                  <a:t>tra i nodi delle due reti.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599F956-0042-46C9-8CB4-82B2C82F4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2" y="1750416"/>
                <a:ext cx="8993096" cy="4154984"/>
              </a:xfrm>
              <a:prstGeom prst="rect">
                <a:avLst/>
              </a:prstGeom>
              <a:blipFill>
                <a:blip r:embed="rId2"/>
                <a:stretch>
                  <a:fillRect l="-1016" t="-1173" r="-1016" b="-8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886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GNET-template2">
  <a:themeElements>
    <a:clrScheme name="Lun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Luna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Lun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DEI_SCIENTIFIC_TEMPLATE_SLIDE.potx</Template>
  <TotalTime>4136</TotalTime>
  <Words>1038</Words>
  <Application>Microsoft Office PowerPoint</Application>
  <PresentationFormat>Presentazione su schermo (4:3)</PresentationFormat>
  <Paragraphs>149</Paragraphs>
  <Slides>18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Tw Cen MT</vt:lpstr>
      <vt:lpstr>Wingdings</vt:lpstr>
      <vt:lpstr>Wingdings 2</vt:lpstr>
      <vt:lpstr>SIGNET-template2</vt:lpstr>
      <vt:lpstr>Network Alignment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University of Padova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presentazione DEI</dc:title>
  <dc:creator>Stefano Ivancich</dc:creator>
  <cp:lastModifiedBy>STEFANO IVANCICH</cp:lastModifiedBy>
  <cp:revision>511</cp:revision>
  <dcterms:created xsi:type="dcterms:W3CDTF">2011-09-22T18:51:05Z</dcterms:created>
  <dcterms:modified xsi:type="dcterms:W3CDTF">2020-05-29T15:42:18Z</dcterms:modified>
</cp:coreProperties>
</file>