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C3F7-73FA-46F2-AE6F-622310857E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D322-52CC-4A39-9BCC-4466E15D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0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igentaste.berkeley.edu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hyperlink" Target="http://techinpink.com/2017/08/04/implementing-similarity-measures-cosine-similarity-versus-jaccard-similari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pubs.com/azureblue83/32785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63" y="83127"/>
            <a:ext cx="9649326" cy="4049017"/>
          </a:xfrm>
        </p:spPr>
        <p:txBody>
          <a:bodyPr>
            <a:normAutofit/>
          </a:bodyPr>
          <a:lstStyle/>
          <a:p>
            <a:r>
              <a:rPr lang="en-US" sz="3600" dirty="0"/>
              <a:t>Jester is a website that recommend jokes to you based on the ratings you've given to the jokes you've read. It is a research website created by UC Berkeley to study social information filtering.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5" y="2814637"/>
            <a:ext cx="5762978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2081428"/>
            <a:ext cx="112498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round(predict_ratings[[3]],3)</a:t>
            </a:r>
          </a:p>
          <a:p>
            <a:r>
              <a:rPr lang="en-US" dirty="0"/>
              <a:t>    1     2     3     4     9    10    22    24    25    30    33    34    37    44    46    51 </a:t>
            </a:r>
          </a:p>
          <a:p>
            <a:r>
              <a:rPr lang="en-US" dirty="0"/>
              <a:t>8.092 7.480 8.325 8.326 8.086 8.298 7.261 7.763 7.866 8.886 8.333 7.810 8.156 8.113 7.842 6.931 </a:t>
            </a:r>
          </a:p>
          <a:p>
            <a:r>
              <a:rPr lang="en-US" dirty="0"/>
              <a:t>   52    55    57    58    59    63    64    67    70    71    72    73    74    </a:t>
            </a:r>
            <a:r>
              <a:rPr lang="en-US" dirty="0">
                <a:highlight>
                  <a:srgbClr val="FFFF00"/>
                </a:highlight>
              </a:rPr>
              <a:t>75</a:t>
            </a:r>
            <a:r>
              <a:rPr lang="en-US" dirty="0"/>
              <a:t>    77    78 </a:t>
            </a:r>
          </a:p>
          <a:p>
            <a:r>
              <a:rPr lang="en-US" dirty="0"/>
              <a:t>7.291 8.434 5.261 7.782 7.987 7.410 8.141 8.648 8.409 8.156 8.833 8.657 8.803 </a:t>
            </a:r>
            <a:r>
              <a:rPr lang="en-US" dirty="0">
                <a:highlight>
                  <a:srgbClr val="FFFF00"/>
                </a:highlight>
              </a:rPr>
              <a:t>9.101</a:t>
            </a:r>
            <a:r>
              <a:rPr lang="en-US" dirty="0"/>
              <a:t> 8.602 8.608 </a:t>
            </a:r>
          </a:p>
          <a:p>
            <a:r>
              <a:rPr lang="en-US" dirty="0"/>
              <a:t>   79    81    82    83    84    85    86    87    88    89    91    92    93    95    96    97 </a:t>
            </a:r>
          </a:p>
          <a:p>
            <a:r>
              <a:rPr lang="en-US" dirty="0"/>
              <a:t>8.567 7.850 8.289 8.265 8.246 9.068 8.992 8.828 8.635 8.179 8.613 8.599 8.538 8.393 8.206 8.223 </a:t>
            </a:r>
          </a:p>
          <a:p>
            <a:r>
              <a:rPr lang="en-US" dirty="0"/>
              <a:t>   98    99   100 </a:t>
            </a:r>
          </a:p>
          <a:p>
            <a:r>
              <a:rPr lang="en-US" dirty="0"/>
              <a:t>7.869 8.201 7.239 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r>
              <a:rPr lang="en-US" dirty="0"/>
              <a:t> &lt;- max(predict_ratings[[3]])</a:t>
            </a:r>
          </a:p>
          <a:p>
            <a:r>
              <a:rPr lang="en-US" dirty="0"/>
              <a:t>&gt; </a:t>
            </a:r>
            <a:r>
              <a:rPr lang="en-US" dirty="0" err="1"/>
              <a:t>max_rating</a:t>
            </a:r>
            <a:endParaRPr lang="en-US" dirty="0"/>
          </a:p>
          <a:p>
            <a:r>
              <a:rPr lang="en-US" dirty="0"/>
              <a:t>[1] 9.101352</a:t>
            </a:r>
          </a:p>
          <a:p>
            <a:r>
              <a:rPr lang="en-US" dirty="0"/>
              <a:t>&gt; which(predict_ratings[[3]] == </a:t>
            </a:r>
            <a:r>
              <a:rPr lang="en-US" dirty="0" err="1"/>
              <a:t>max_rating</a:t>
            </a:r>
            <a:r>
              <a:rPr lang="en-US" dirty="0"/>
              <a:t>)</a:t>
            </a:r>
          </a:p>
          <a:p>
            <a:r>
              <a:rPr lang="en-US" dirty="0"/>
              <a:t>75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365" y="484909"/>
            <a:ext cx="96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For User #3, I will recommend Joke #75 to the user, since it has the highest predicted rating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24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7094" y="4356625"/>
            <a:ext cx="11057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24,983 rows and 101 columns.  Each row is a user. Each column is a joke ratings, except 1</a:t>
            </a:r>
            <a:r>
              <a:rPr lang="en-US" baseline="30000" dirty="0"/>
              <a:t>st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column gives the number of jokes rated by that user. The next 100 columns give the ratings for jokes 01 - 100.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real values ranging from -10.00 to +10.00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"99" corresponds to “not rated”.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4" y="442158"/>
            <a:ext cx="11057020" cy="3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45618"/>
            <a:ext cx="1001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into R, removing 1</a:t>
            </a:r>
            <a:r>
              <a:rPr lang="en-US" baseline="30000" dirty="0"/>
              <a:t>st</a:t>
            </a:r>
            <a:r>
              <a:rPr lang="en-US" dirty="0"/>
              <a:t> column, and replacing value “99” with “NA”: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367642"/>
            <a:ext cx="98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fill in the “NA” cells, with predict values, based on the jokes the user had rated before and on the rating of similar jokes (collaborative filtering).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 on the predict rating, we can predict if the user will like the joke or not, and recommend to the user the more favorable jokes.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61737"/>
            <a:ext cx="10864515" cy="4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93" y="2262899"/>
            <a:ext cx="9418320" cy="4041648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26" y="257656"/>
            <a:ext cx="8857347" cy="4026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25" y="4642009"/>
            <a:ext cx="11218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similarities between Joke #4 and all other 99 jokes. (A vector of 99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the similarities of those jokes the user never rated. (User #3 rated 49 jokes, so remove all other similarities except for the 49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the similarities, and choose the top N neighbors most similar to Joke #4.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the NA cell with weighted average of the N neighbors.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140" y="2611228"/>
            <a:ext cx="161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If I want to fill </a:t>
            </a:r>
          </a:p>
          <a:p>
            <a:r>
              <a:rPr lang="en-US" dirty="0"/>
              <a:t>the NA cell for</a:t>
            </a:r>
          </a:p>
          <a:p>
            <a:r>
              <a:rPr lang="en-US" dirty="0"/>
              <a:t>User #3, </a:t>
            </a:r>
          </a:p>
          <a:p>
            <a:r>
              <a:rPr lang="en-US" dirty="0"/>
              <a:t>Joke #4…</a:t>
            </a:r>
          </a:p>
        </p:txBody>
      </p:sp>
    </p:spTree>
    <p:extLst>
      <p:ext uri="{BB962C8B-B14F-4D97-AF65-F5344CB8AC3E}">
        <p14:creationId xmlns:p14="http://schemas.microsoft.com/office/powerpoint/2010/main" val="1239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1" y="1028885"/>
            <a:ext cx="11131057" cy="5193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97990" y="389620"/>
            <a:ext cx="107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similarity function, I used the cosine similarity. Below is the definition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18988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35279" y="373617"/>
            <a:ext cx="3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4"/>
              </a:rPr>
              <a:t>techinpink.com</a:t>
            </a:r>
            <a:endParaRPr lang="en-US" dirty="0"/>
          </a:p>
        </p:txBody>
      </p:sp>
      <p:pic>
        <p:nvPicPr>
          <p:cNvPr id="1026" name="Picture 2" descr="cos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898573"/>
            <a:ext cx="5096162" cy="39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/>
          </p:cNvPr>
          <p:cNvSpPr txBox="1"/>
          <p:nvPr/>
        </p:nvSpPr>
        <p:spPr>
          <a:xfrm>
            <a:off x="635279" y="4876727"/>
            <a:ext cx="270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Tigress = (7.5, 2.5)</a:t>
            </a:r>
          </a:p>
          <a:p>
            <a:r>
              <a:rPr lang="en-US" sz="2400" dirty="0"/>
              <a:t>Panda = (4, 10)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73015"/>
              </p:ext>
            </p:extLst>
          </p:nvPr>
        </p:nvGraphicFramePr>
        <p:xfrm>
          <a:off x="635279" y="5862164"/>
          <a:ext cx="4416302" cy="71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2641320" imgH="431640" progId="Equation.3">
                  <p:embed/>
                </p:oleObj>
              </mc:Choice>
              <mc:Fallback>
                <p:oleObj name="Equation" r:id="rId6" imgW="264132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279" y="5862164"/>
                        <a:ext cx="4416302" cy="71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09071" y="742949"/>
            <a:ext cx="367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Centered Cosine Similarity: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704" y="1362665"/>
            <a:ext cx="5811187" cy="20363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42315" y="3615395"/>
            <a:ext cx="55279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“centered cosine similarity”? </a:t>
            </a:r>
          </a:p>
          <a:p>
            <a:r>
              <a:rPr lang="en-US" sz="2800" dirty="0"/>
              <a:t>There is another name for it: Pearson Correlation. It is a value between -1 and 1 to measure the linearity of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67580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37583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8859" y="59320"/>
            <a:ext cx="97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plot(jester[,1],jester[,2], </a:t>
            </a:r>
            <a:r>
              <a:rPr lang="en-US" dirty="0" err="1"/>
              <a:t>xlab</a:t>
            </a:r>
            <a:r>
              <a:rPr lang="en-US" dirty="0"/>
              <a:t>="Joke #1 Ratings", </a:t>
            </a:r>
            <a:r>
              <a:rPr lang="en-US" dirty="0" err="1"/>
              <a:t>ylab</a:t>
            </a:r>
            <a:r>
              <a:rPr lang="en-US" dirty="0"/>
              <a:t>="Joke #2 Ratings")</a:t>
            </a:r>
          </a:p>
          <a:p>
            <a:r>
              <a:rPr lang="en-US" dirty="0"/>
              <a:t>&gt; sim(jester[,1],jester[,2])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0.3629353</a:t>
            </a:r>
          </a:p>
          <a:p>
            <a:r>
              <a:rPr lang="en-US" dirty="0"/>
              <a:t>&gt; plot(jester[,8],jester[,98], </a:t>
            </a:r>
            <a:r>
              <a:rPr lang="en-US" dirty="0" err="1"/>
              <a:t>xlab</a:t>
            </a:r>
            <a:r>
              <a:rPr lang="en-US" dirty="0"/>
              <a:t>="Joke #8 Ratings", </a:t>
            </a:r>
            <a:r>
              <a:rPr lang="en-US" dirty="0" err="1"/>
              <a:t>ylab</a:t>
            </a:r>
            <a:r>
              <a:rPr lang="en-US" dirty="0"/>
              <a:t>="Joke #98 Ratings")</a:t>
            </a:r>
          </a:p>
          <a:p>
            <a:r>
              <a:rPr lang="en-US" dirty="0"/>
              <a:t>&gt; sim(jester[,8],jester[,98])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-0.003671474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93" y="1896775"/>
            <a:ext cx="5335980" cy="487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125" y="1966051"/>
            <a:ext cx="5291566" cy="4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4471" y="471053"/>
            <a:ext cx="8127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Weighted Average</a:t>
            </a:r>
          </a:p>
          <a:p>
            <a:endParaRPr lang="en-US" sz="2400" u="sng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A user has rated Joke B thru F, but has not rated Joke A. Predict this user’s rating for Joke 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9" y="5327784"/>
            <a:ext cx="57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Joke A rating prediction = 5.558 / 0.87 = 6.4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03004"/>
              </p:ext>
            </p:extLst>
          </p:nvPr>
        </p:nvGraphicFramePr>
        <p:xfrm>
          <a:off x="879764" y="2808720"/>
          <a:ext cx="9441873" cy="2123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7291">
                  <a:extLst>
                    <a:ext uri="{9D8B030D-6E8A-4147-A177-3AD203B41FA5}">
                      <a16:colId xmlns:a16="http://schemas.microsoft.com/office/drawing/2014/main" val="1186069382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915706875"/>
                    </a:ext>
                  </a:extLst>
                </a:gridCol>
                <a:gridCol w="3147291">
                  <a:extLst>
                    <a:ext uri="{9D8B030D-6E8A-4147-A177-3AD203B41FA5}">
                      <a16:colId xmlns:a16="http://schemas.microsoft.com/office/drawing/2014/main" val="727965813"/>
                    </a:ext>
                  </a:extLst>
                </a:gridCol>
              </a:tblGrid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B) = 0.32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B Rating = 8.2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0.32x8.2 = 2.624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27102015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C) = 0.21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C Rating = 6.5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0.21x6.5 = 1.365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95788725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D) = 0.16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D Rating = 5.5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0.16x5.5 = 0.88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277601074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E) = 0.11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E Rating = 9.0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0.11x9.0 = 0.99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4175563822"/>
                  </a:ext>
                </a:extLst>
              </a:tr>
              <a:tr h="35006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2200" u="none" strike="noStrike">
                          <a:effectLst/>
                        </a:rPr>
                        <a:t>Sim(Joke A, Joke F) = 0.07</a:t>
                      </a:r>
                      <a:endParaRPr lang="pt-BR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Joke F Rating = -4.3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 0.07x-4.3 = -0.301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745913730"/>
                  </a:ext>
                </a:extLst>
              </a:tr>
              <a:tr h="3731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0.87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b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200" u="none" strike="noStrike" dirty="0">
                          <a:effectLst/>
                        </a:rPr>
                        <a:t>Sum = 5.558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ctr"/>
                </a:tc>
                <a:extLst>
                  <a:ext uri="{0D108BD9-81ED-4DB2-BD59-A6C34878D82A}">
                    <a16:rowId xmlns:a16="http://schemas.microsoft.com/office/drawing/2014/main" val="143212898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5519" y="6185016"/>
            <a:ext cx="547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Implementation: </a:t>
            </a:r>
            <a:r>
              <a:rPr lang="en-US" dirty="0">
                <a:hlinkClick r:id="rId2"/>
              </a:rPr>
              <a:t>http://rpubs.com/azureblue83/327856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1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69314"/>
            <a:ext cx="8053140" cy="2810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3247698"/>
            <a:ext cx="11174650" cy="30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788</Words>
  <Application>Microsoft Office PowerPoint</Application>
  <PresentationFormat>Widescreen</PresentationFormat>
  <Paragraphs>81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Equation</vt:lpstr>
      <vt:lpstr>Jester is a website that recommend jokes to you based on the ratings you've given to the jokes you've read. It is a research website created by UC Berkeley to study social information filtering.  </vt:lpstr>
      <vt:lpstr>PowerPoint Presentation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is a website that recommend jokes to you based on the ratings you've given to the jokes you've read. It is a research website created by UC Berkeley to study social information filtering.  </dc:title>
  <dc:creator>Yan, Jun (FTA)</dc:creator>
  <cp:lastModifiedBy>Yan, Jun (FTA)</cp:lastModifiedBy>
  <cp:revision>28</cp:revision>
  <dcterms:created xsi:type="dcterms:W3CDTF">2017-11-07T20:22:04Z</dcterms:created>
  <dcterms:modified xsi:type="dcterms:W3CDTF">2017-11-08T19:21:14Z</dcterms:modified>
</cp:coreProperties>
</file>