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7" r:id="rId5"/>
    <p:sldId id="266" r:id="rId6"/>
    <p:sldId id="258" r:id="rId7"/>
    <p:sldId id="263" r:id="rId8"/>
    <p:sldId id="257" r:id="rId9"/>
    <p:sldId id="275" r:id="rId10"/>
    <p:sldId id="273" r:id="rId11"/>
    <p:sldId id="274" r:id="rId12"/>
    <p:sldId id="272" r:id="rId13"/>
    <p:sldId id="261" r:id="rId14"/>
    <p:sldId id="260" r:id="rId15"/>
    <p:sldId id="262" r:id="rId16"/>
    <p:sldId id="269" r:id="rId17"/>
    <p:sldId id="278" r:id="rId18"/>
    <p:sldId id="277" r:id="rId19"/>
    <p:sldId id="271" r:id="rId20"/>
    <p:sldId id="270" r:id="rId21"/>
    <p:sldId id="276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quel Quaglia" initials="RQ" lastIdx="2" clrIdx="0">
    <p:extLst>
      <p:ext uri="{19B8F6BF-5375-455C-9EA6-DF929625EA0E}">
        <p15:presenceInfo xmlns:p15="http://schemas.microsoft.com/office/powerpoint/2012/main" userId="2c86135097ca74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1C207-350B-410F-BFBC-5B39BE923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68AC9-41D6-4087-8FC7-DD864F10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810F1-47D9-41EE-9E9C-1FC53934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9C7A0-91D0-4FBB-B886-0826EECF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D8EE8-BBB0-427D-86B7-4F255978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32995-CE4D-448D-ABAF-88F2F15B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EE5464-AC9E-4898-BE55-84453FC7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A2EC9-69BF-4557-B9D6-27637544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10137-B2C0-4149-9A74-DEC8EA2B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AA081-AC49-4396-943A-87DD7BCF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8E9B7-73E0-41AB-9E7E-E656F3987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B38CA6-C76B-4DFE-B743-BF6388502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5988D-9F1E-4870-8968-7123CE99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0B225-DC99-405C-9D64-3AFBA72B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4B81C-4FF0-483C-AED9-491B36B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AD850-C7BC-425B-99B0-B5848006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A6225-DAEA-4CB0-A517-7CA9DFF3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EC6CC-53F6-40E8-B2CD-967A65BD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B81DA-B480-425D-B345-A60EA77D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67982-8B9D-445B-8F13-E2FCBAA7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EEEA-7A3F-4098-B634-0524F19C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DA6150-2F2A-4E63-AF0F-1FABD8D5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EB648C-951F-4BDE-86F2-A47EDCC9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6EA04-FDD8-4BE6-8793-BE8A6B35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34554-5A94-4D60-BEBC-81623966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0076-74B0-4130-8E31-8502B3C0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1CAD5-CD40-4C4A-A9C2-DA27446FB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8EA1D0-E958-441C-8279-3F3B20D7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67A542-8236-45EC-A39F-C617AB66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B08C9-1F09-4534-B9E7-F6A9E137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A2133-8C3A-472B-8663-2EE5C04A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F998-EADF-4E2A-8367-7AF5EA0F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44178-B5AE-4514-8D93-728449A2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593E60-C61B-4BC0-8A4C-E4B104D1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D37BD6-CEAF-4463-844A-205B1705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8826C4-8A53-4959-9A3B-23B3AF3EF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99FBAF-6577-44BC-9668-0E68D7AF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BCDC6D-89A1-458B-AB95-B5C1AB81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A7BCBB-7707-4171-91F2-28CA8FA2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8A4C2-045E-4A7B-8644-94F426E3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77BAD-FF71-48E7-A67D-B453906C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ABD30E-D4D1-4591-83FC-D3D85AEE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ED02FF-8622-4418-957D-84AD2F7B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45AA8B-DF54-425A-A7E9-5B63490D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FCBE60-2028-494B-BCBE-416A4B87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190236-591F-44EE-BE4D-5284E1A2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72E02-CA76-4293-9EED-67217234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11C1B-3BF0-45F9-A4F9-4FCC9257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76EA2-A5B9-4E6C-9025-A1A7EFF2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03253-266B-4874-A583-D349AC0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9B335-63A9-4595-8E57-4D215FC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498815-E266-4DEF-9290-4F5DB6F1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A51F2-EC10-4D4F-8C14-94BCA939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09EAF5-7684-4E82-9A34-FDB73E57F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BB339A-1CC0-46D5-AAD6-90372C49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1851D-3D2A-444C-AFC2-8AA72F93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D54624-85F5-4CB6-BB9A-1F7B2401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972CBC-3C5F-49B6-9A91-C213851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0BBA3B-4394-47AA-B712-404721E4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DAC85-5AFD-4E4E-B6F8-0A681D90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89F44-4FF2-4946-B0E7-00CBDFDC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6416-1B49-4FEC-A608-E18A5BEC0EC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12B71-E6DB-4C19-9589-4642D65F3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F62D7-6F15-4F0C-B745-C9E3CC72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6B28-EB87-45C7-959D-7902B44315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8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You Got Mail Stock Video Footage - 4K and HD Video Clips | Shutterstock">
            <a:extLst>
              <a:ext uri="{FF2B5EF4-FFF2-40B4-BE49-F238E27FC236}">
                <a16:creationId xmlns:a16="http://schemas.microsoft.com/office/drawing/2014/main" id="{915C30F7-0B1B-42E7-9862-84750CE7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9" y="401608"/>
            <a:ext cx="11294819" cy="605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B1FFC72-C6B0-4DCE-9A16-AC2761FAB6E6}"/>
              </a:ext>
            </a:extLst>
          </p:cNvPr>
          <p:cNvSpPr/>
          <p:nvPr/>
        </p:nvSpPr>
        <p:spPr>
          <a:xfrm>
            <a:off x="501162" y="843970"/>
            <a:ext cx="38390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Project 3: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BE892B-9447-421C-85DC-8C9DAFC58BF4}"/>
              </a:ext>
            </a:extLst>
          </p:cNvPr>
          <p:cNvSpPr txBox="1"/>
          <p:nvPr/>
        </p:nvSpPr>
        <p:spPr>
          <a:xfrm>
            <a:off x="5381297" y="225972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40709D8-2941-4075-A2EB-EF2D35A22655}"/>
              </a:ext>
            </a:extLst>
          </p:cNvPr>
          <p:cNvSpPr/>
          <p:nvPr/>
        </p:nvSpPr>
        <p:spPr>
          <a:xfrm>
            <a:off x="1824495" y="2321004"/>
            <a:ext cx="85953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600" b="1" i="0" u="none" strike="noStrike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</a:rPr>
              <a:t>You’ve Got an </a:t>
            </a:r>
            <a:r>
              <a:rPr lang="en-US" sz="6600" b="1" i="0" u="none" strike="noStrike" dirty="0" err="1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</a:rPr>
              <a:t>eMAIL</a:t>
            </a:r>
            <a:endParaRPr lang="en-US" sz="66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710CA5-E40A-473A-B1C0-4DA775E0CE0D}"/>
              </a:ext>
            </a:extLst>
          </p:cNvPr>
          <p:cNvSpPr txBox="1"/>
          <p:nvPr/>
        </p:nvSpPr>
        <p:spPr>
          <a:xfrm>
            <a:off x="9230431" y="4693779"/>
            <a:ext cx="1774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Presented by: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070C0"/>
              </a:solidFill>
              <a:effectLst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Raquel Quaglia</a:t>
            </a:r>
            <a:endParaRPr lang="en-US" b="0" dirty="0">
              <a:solidFill>
                <a:srgbClr val="0070C0"/>
              </a:solidFill>
              <a:effectLst/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Tyler Ryan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EFFD76-E2F4-4AC7-9FDE-6EA38D16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0" y="502944"/>
            <a:ext cx="7998802" cy="33795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D1B4D5-2675-4AFE-8244-CBFA4ED0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46" y="3077308"/>
            <a:ext cx="8651377" cy="350634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737A1AA-C672-466E-9453-206718AC0F76}"/>
              </a:ext>
            </a:extLst>
          </p:cNvPr>
          <p:cNvSpPr/>
          <p:nvPr/>
        </p:nvSpPr>
        <p:spPr>
          <a:xfrm>
            <a:off x="5715000" y="2268415"/>
            <a:ext cx="835269" cy="80889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B35AD3BD-9219-45E1-BD32-242E6521A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1" y="0"/>
            <a:ext cx="8938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73B3EA-9A20-423E-BEE8-74BFC7FE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83" y="4539635"/>
            <a:ext cx="9819321" cy="20467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A882E9-C89B-41B6-8DF1-8B15E74C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13" y="2409933"/>
            <a:ext cx="9862502" cy="20381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49BD5D6-7A8F-4463-9629-0222881A0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13" y="245191"/>
            <a:ext cx="9948863" cy="20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89A457C-9D3E-4C95-A14D-9676C61C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7" y="217109"/>
            <a:ext cx="8738012" cy="66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63322EB-245B-4A77-89B2-F05407733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0"/>
          <a:stretch/>
        </p:blipFill>
        <p:spPr>
          <a:xfrm>
            <a:off x="561606" y="196393"/>
            <a:ext cx="10595832" cy="231198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920AC71-D623-4783-90A3-7A2076A5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4" y="2342320"/>
            <a:ext cx="10488714" cy="244587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14C7302-F973-4DE4-AC10-9F02686F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39" y="4563864"/>
            <a:ext cx="10310183" cy="20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75AD3ED-5842-42B1-B0F2-069BA367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3" y="279314"/>
            <a:ext cx="10802451" cy="23221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93F708-BF28-4650-B600-94A37870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85" y="2450001"/>
            <a:ext cx="10802451" cy="21456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92F2AE-4560-465F-A562-C36FAB919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3" y="4578999"/>
            <a:ext cx="10681701" cy="21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FBF598-E39F-4507-B250-7B5E654E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7" y="4768117"/>
            <a:ext cx="10351173" cy="20898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D4B606-A7BC-4EE5-A3B5-019A092CA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1" y="2574991"/>
            <a:ext cx="10208275" cy="2054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1EA1A7-7A7D-4016-A04F-605BEB6A3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1" y="312793"/>
            <a:ext cx="10252931" cy="21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CA2F1B-4E65-4726-A2A9-03039EAB862B}"/>
              </a:ext>
            </a:extLst>
          </p:cNvPr>
          <p:cNvSpPr txBox="1"/>
          <p:nvPr/>
        </p:nvSpPr>
        <p:spPr>
          <a:xfrm>
            <a:off x="580292" y="1727590"/>
            <a:ext cx="10339754" cy="325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Ichimocu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Strategy is more recommended to be use in a short time frame (60 days/5 min) where it shows the cumulate returns most of the time is better than holding the position for the same time frame.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stocks with negative trend, the </a:t>
            </a:r>
            <a:r>
              <a:rPr lang="en-US" dirty="0" err="1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chimocu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strategy can mitigate the loss compared to the holding position </a:t>
            </a:r>
            <a:r>
              <a:rPr lang="en-US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r>
              <a:rPr lang="en-US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571DB8-C79A-4E27-92CF-CA6500751D98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204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8CEF5-9F4A-47F1-BDB9-A4D1B663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1" y="2766218"/>
            <a:ext cx="10957259" cy="1325563"/>
          </a:xfrm>
        </p:spPr>
        <p:txBody>
          <a:bodyPr/>
          <a:lstStyle/>
          <a:p>
            <a:pPr algn="ctr"/>
            <a:r>
              <a:rPr lang="en-US" dirty="0"/>
              <a:t>Back up …. Extra slides</a:t>
            </a:r>
          </a:p>
        </p:txBody>
      </p:sp>
    </p:spTree>
    <p:extLst>
      <p:ext uri="{BB962C8B-B14F-4D97-AF65-F5344CB8AC3E}">
        <p14:creationId xmlns:p14="http://schemas.microsoft.com/office/powerpoint/2010/main" val="32177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E0E82E-8DB8-4188-9147-B24D21F1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5" y="4619625"/>
            <a:ext cx="10906125" cy="2238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A66D4F-B33E-44EE-A393-D398DBEE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9" y="2447925"/>
            <a:ext cx="10848975" cy="2171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5F7971-56CA-436C-A8AE-88A000453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0" y="208085"/>
            <a:ext cx="10991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D9F191F-F588-4354-B3E3-6EF01BEC9048}"/>
              </a:ext>
            </a:extLst>
          </p:cNvPr>
          <p:cNvSpPr txBox="1"/>
          <p:nvPr/>
        </p:nvSpPr>
        <p:spPr>
          <a:xfrm>
            <a:off x="506874" y="290146"/>
            <a:ext cx="99823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Motivation</a:t>
            </a:r>
            <a:r>
              <a:rPr lang="en-US" sz="2400" u="sng" dirty="0"/>
              <a:t>:</a:t>
            </a:r>
          </a:p>
          <a:p>
            <a:endParaRPr lang="en-US" sz="2400" u="sng" dirty="0"/>
          </a:p>
          <a:p>
            <a:r>
              <a:rPr lang="en-US" dirty="0">
                <a:highlight>
                  <a:srgbClr val="FFFF00"/>
                </a:highlight>
              </a:rPr>
              <a:t>Machin learning</a:t>
            </a:r>
            <a:r>
              <a:rPr lang="en-US" b="0" i="0" dirty="0">
                <a:effectLst/>
                <a:highlight>
                  <a:srgbClr val="FFFF00"/>
                </a:highlight>
                <a:latin typeface="Montserrat"/>
              </a:rPr>
              <a:t>.</a:t>
            </a:r>
          </a:p>
          <a:p>
            <a:endParaRPr lang="en-US" dirty="0">
              <a:latin typeface="Montserrat"/>
            </a:endParaRPr>
          </a:p>
          <a:p>
            <a:endParaRPr lang="en-US" dirty="0">
              <a:latin typeface="Montserrat"/>
            </a:endParaRPr>
          </a:p>
          <a:p>
            <a:r>
              <a:rPr lang="en-US" dirty="0" err="1">
                <a:highlight>
                  <a:srgbClr val="FFFF00"/>
                </a:highlight>
                <a:latin typeface="Montserrat"/>
              </a:rPr>
              <a:t>Algo_Trading</a:t>
            </a:r>
            <a:endParaRPr lang="en-US" dirty="0">
              <a:highlight>
                <a:srgbClr val="FFFF00"/>
              </a:highlight>
              <a:latin typeface="Montserrat"/>
            </a:endParaRPr>
          </a:p>
          <a:p>
            <a:r>
              <a:rPr lang="en-US" dirty="0">
                <a:latin typeface="Montserrat"/>
              </a:rPr>
              <a:t>The strategy has been built using the Conversion and Base lines from the </a:t>
            </a:r>
            <a:r>
              <a:rPr lang="en-US" dirty="0" err="1">
                <a:latin typeface="Montserrat"/>
              </a:rPr>
              <a:t>Ichimocu</a:t>
            </a:r>
            <a:r>
              <a:rPr lang="en-US" dirty="0">
                <a:latin typeface="Montserrat"/>
              </a:rPr>
              <a:t> Cloud indicator.</a:t>
            </a:r>
          </a:p>
          <a:p>
            <a:r>
              <a:rPr lang="en-US" dirty="0">
                <a:latin typeface="Montserrat"/>
              </a:rPr>
              <a:t>To evaluate the strategy, we calculated Metrics Values and cumulative returns and compared them against the Strategy of Holding the Position for the same time frame.</a:t>
            </a:r>
          </a:p>
          <a:p>
            <a:endParaRPr lang="en-US" dirty="0">
              <a:latin typeface="Montserrat"/>
            </a:endParaRPr>
          </a:p>
          <a:p>
            <a:r>
              <a:rPr lang="en-US" u="sng" dirty="0">
                <a:latin typeface="Montserrat"/>
              </a:rPr>
              <a:t>Strategy evaluated</a:t>
            </a:r>
            <a:r>
              <a:rPr lang="en-US" dirty="0">
                <a:latin typeface="Montserrat"/>
              </a:rPr>
              <a:t>:</a:t>
            </a:r>
          </a:p>
          <a:p>
            <a:endParaRPr lang="en-US" dirty="0"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Ichimocu_trend</a:t>
            </a:r>
            <a:r>
              <a:rPr lang="en-US" dirty="0"/>
              <a:t>: </a:t>
            </a:r>
            <a:r>
              <a:rPr lang="en-US" dirty="0">
                <a:latin typeface="Montserrat"/>
              </a:rPr>
              <a:t>Conversion line &gt; Base line , Buy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ontserrat"/>
              </a:rPr>
              <a:t>Holding_Position</a:t>
            </a:r>
            <a:r>
              <a:rPr lang="en-US" dirty="0">
                <a:latin typeface="Montserrat"/>
              </a:rPr>
              <a:t> : Buy (sell at the end of period)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used Three different time frame:</a:t>
            </a:r>
          </a:p>
          <a:p>
            <a:r>
              <a:rPr lang="en-US" dirty="0"/>
              <a:t>				   60 days / 1 hour</a:t>
            </a:r>
          </a:p>
          <a:p>
            <a:r>
              <a:rPr lang="en-US" dirty="0"/>
              <a:t>				   6 months / 1 hour</a:t>
            </a:r>
          </a:p>
          <a:p>
            <a:r>
              <a:rPr lang="en-US" dirty="0"/>
              <a:t>				    5 years / 1 day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7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9D6B44-6D4A-4FC3-A051-CD2E78F1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8" y="474320"/>
            <a:ext cx="10177096" cy="2109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2EAB74-481D-4ACD-AD03-58E43A97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8" y="2422697"/>
            <a:ext cx="10230286" cy="21364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FBEF8D-075D-4C63-8C62-C072B5DF4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0" y="4521123"/>
            <a:ext cx="10203691" cy="20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2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B29BBF-E220-476C-93FB-C1C159A9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8" y="235127"/>
            <a:ext cx="10699873" cy="21746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B642F-6C2C-40D8-AEA9-E2F51832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7" y="2498590"/>
            <a:ext cx="10517125" cy="20924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E80B86-B577-4201-B249-2CB05979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7" y="4637616"/>
            <a:ext cx="10581087" cy="22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8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1FFC72-C6B0-4DCE-9A16-AC2761FAB6E6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7D83E3-5C86-4FC0-9408-07690CDCAB26}"/>
              </a:ext>
            </a:extLst>
          </p:cNvPr>
          <p:cNvSpPr txBox="1"/>
          <p:nvPr/>
        </p:nvSpPr>
        <p:spPr>
          <a:xfrm>
            <a:off x="4885678" y="882869"/>
            <a:ext cx="2185856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Machine Learning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5 Days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Prediction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2D29FB-1E66-4694-951C-BF329897A7C6}"/>
              </a:ext>
            </a:extLst>
          </p:cNvPr>
          <p:cNvSpPr txBox="1"/>
          <p:nvPr/>
        </p:nvSpPr>
        <p:spPr>
          <a:xfrm>
            <a:off x="1329107" y="2505883"/>
            <a:ext cx="269099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Will Go Up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2AD184-F828-4421-BE73-FB336B1307D8}"/>
              </a:ext>
            </a:extLst>
          </p:cNvPr>
          <p:cNvSpPr txBox="1"/>
          <p:nvPr/>
        </p:nvSpPr>
        <p:spPr>
          <a:xfrm>
            <a:off x="8012400" y="2559374"/>
            <a:ext cx="30099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Will Go Down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48AF0E-F3DE-4F06-A65D-5AABCC5856CA}"/>
              </a:ext>
            </a:extLst>
          </p:cNvPr>
          <p:cNvSpPr txBox="1"/>
          <p:nvPr/>
        </p:nvSpPr>
        <p:spPr>
          <a:xfrm>
            <a:off x="482561" y="3367536"/>
            <a:ext cx="155711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Buy and Hold for 5 Days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D50583-1294-486C-BC0E-F4481D022BC5}"/>
              </a:ext>
            </a:extLst>
          </p:cNvPr>
          <p:cNvSpPr txBox="1"/>
          <p:nvPr/>
        </p:nvSpPr>
        <p:spPr>
          <a:xfrm>
            <a:off x="5200046" y="3571991"/>
            <a:ext cx="155711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Trade Stock with </a:t>
            </a:r>
            <a:r>
              <a:rPr lang="en-US" sz="12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Ichimoku</a:t>
            </a:r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Strategy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C38A238-39CB-4A4D-883A-480A69F3610D}"/>
              </a:ext>
            </a:extLst>
          </p:cNvPr>
          <p:cNvCxnSpPr>
            <a:cxnSpLocks/>
          </p:cNvCxnSpPr>
          <p:nvPr/>
        </p:nvCxnSpPr>
        <p:spPr>
          <a:xfrm>
            <a:off x="6096000" y="3177358"/>
            <a:ext cx="1" cy="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FDFEF81-90AF-4801-961D-12184A591C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0978" y="2225153"/>
            <a:ext cx="3437623" cy="421884"/>
          </a:xfrm>
          <a:prstGeom prst="bentConnector3">
            <a:avLst>
              <a:gd name="adj1" fmla="val 1003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7AC0BF7E-8CC5-48B5-912D-024CC95BAC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1721700" y="2414631"/>
            <a:ext cx="492321" cy="14134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CDD4A1A-21E5-490B-B7EA-D336DD80A5B6}"/>
              </a:ext>
            </a:extLst>
          </p:cNvPr>
          <p:cNvSpPr txBox="1"/>
          <p:nvPr/>
        </p:nvSpPr>
        <p:spPr>
          <a:xfrm>
            <a:off x="5336778" y="5270928"/>
            <a:ext cx="2110685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Execute Strategy</a:t>
            </a:r>
            <a:endParaRPr lang="en-US" dirty="0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D2382098-E1AB-4FB8-81AF-7C870B44CABE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 rot="16200000" flipH="1">
            <a:off x="5566725" y="4445532"/>
            <a:ext cx="1237272" cy="4135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347F95F0-4670-4482-B1EC-7111F88FBB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5411" y="564697"/>
            <a:ext cx="409871" cy="3523491"/>
          </a:xfrm>
          <a:prstGeom prst="bentConnector3">
            <a:avLst>
              <a:gd name="adj1" fmla="val 26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393FD27-037C-4686-8A43-B06CB7287003}"/>
              </a:ext>
            </a:extLst>
          </p:cNvPr>
          <p:cNvSpPr txBox="1"/>
          <p:nvPr/>
        </p:nvSpPr>
        <p:spPr>
          <a:xfrm>
            <a:off x="9802848" y="3429000"/>
            <a:ext cx="155711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Waite for New Opportunity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63C887D-7E7A-4CEC-AEAC-924C9ED4CC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83438" y="2891905"/>
            <a:ext cx="609725" cy="5709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E322B0F2-21E7-4201-BB59-14E20AFAD7BE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758917" y="2044345"/>
            <a:ext cx="874119" cy="264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B95E665-1772-4DBD-A3F2-D9268C7EC62A}"/>
              </a:ext>
            </a:extLst>
          </p:cNvPr>
          <p:cNvSpPr txBox="1"/>
          <p:nvPr/>
        </p:nvSpPr>
        <p:spPr>
          <a:xfrm>
            <a:off x="3410672" y="2316485"/>
            <a:ext cx="48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Machine learning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D66DC9-6F20-4285-89A1-0EDAA652389F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430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71F0BC9-B52B-4A23-9AE5-C6187D4FB624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79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chimoku Cloud Indicator - How to trade Ichimoku Indicator?">
            <a:extLst>
              <a:ext uri="{FF2B5EF4-FFF2-40B4-BE49-F238E27FC236}">
                <a16:creationId xmlns:a16="http://schemas.microsoft.com/office/drawing/2014/main" id="{CDE4E7C5-05F8-4A2D-B58E-1441E080B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5775" r="6072" b="12304"/>
          <a:stretch/>
        </p:blipFill>
        <p:spPr bwMode="auto">
          <a:xfrm>
            <a:off x="0" y="791304"/>
            <a:ext cx="11968659" cy="52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F2C52A-984D-4847-92DC-E5BED7BD5711}"/>
              </a:ext>
            </a:extLst>
          </p:cNvPr>
          <p:cNvSpPr txBox="1"/>
          <p:nvPr/>
        </p:nvSpPr>
        <p:spPr>
          <a:xfrm>
            <a:off x="6172199" y="5572125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a Japanese technical analysis technique.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2" name="Picture 4" descr="Female Ninja With Katana Sword Royalty Free Cliparts, Vectors, And Stock  Illustration. Image 51044082.">
            <a:extLst>
              <a:ext uri="{FF2B5EF4-FFF2-40B4-BE49-F238E27FC236}">
                <a16:creationId xmlns:a16="http://schemas.microsoft.com/office/drawing/2014/main" id="{AD845AB8-3DA4-42B8-B4AB-BDD49E6A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191" y="569090"/>
            <a:ext cx="7636251" cy="571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emale ninja agent | Free SVG">
            <a:extLst>
              <a:ext uri="{FF2B5EF4-FFF2-40B4-BE49-F238E27FC236}">
                <a16:creationId xmlns:a16="http://schemas.microsoft.com/office/drawing/2014/main" id="{BBD3E30C-564B-4471-A598-A086B74F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11" y="994732"/>
            <a:ext cx="2667246" cy="486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5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chimoku Cloud | Technical analysis charts">
            <a:extLst>
              <a:ext uri="{FF2B5EF4-FFF2-40B4-BE49-F238E27FC236}">
                <a16:creationId xmlns:a16="http://schemas.microsoft.com/office/drawing/2014/main" id="{0F6A17D6-3612-4B93-801B-0E65E3C1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31" y="677008"/>
            <a:ext cx="6465778" cy="55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8764C49-8EC2-4BDD-A86D-D415C2840E6D}"/>
              </a:ext>
            </a:extLst>
          </p:cNvPr>
          <p:cNvSpPr txBox="1"/>
          <p:nvPr/>
        </p:nvSpPr>
        <p:spPr>
          <a:xfrm>
            <a:off x="550983" y="778078"/>
            <a:ext cx="325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 err="1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Ichimoku</a:t>
            </a:r>
            <a:r>
              <a:rPr lang="en-US" sz="1800" b="1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Cloud, </a:t>
            </a:r>
            <a:r>
              <a:rPr lang="en-US" sz="140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sz="1400" dirty="0" err="1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Goichi</a:t>
            </a:r>
            <a:r>
              <a:rPr lang="en-US" sz="140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Hosoda in 1960</a:t>
            </a:r>
            <a:endParaRPr lang="en-US" sz="14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C6FB47-D862-4E77-9B71-704D00E27AB0}"/>
              </a:ext>
            </a:extLst>
          </p:cNvPr>
          <p:cNvSpPr txBox="1"/>
          <p:nvPr/>
        </p:nvSpPr>
        <p:spPr>
          <a:xfrm>
            <a:off x="298938" y="1811271"/>
            <a:ext cx="45280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s a technical indicator </a:t>
            </a: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composed of five lines or calculations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Conversion and Base lines: a 9-period average, a 26-period average of high and low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Lagging Span, 26 closing price line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Leading Span A line, average of Base line and Close price, and Leading Span B line, </a:t>
            </a:r>
            <a:r>
              <a:rPr lang="en-US" sz="1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 52-period average of high price. The space between these two lines forms the Cloud. Used to forecast support and resistance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53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ex Trading Entry Exit Strategy Ichimoku Cloud Bitcoin Settings">
            <a:extLst>
              <a:ext uri="{FF2B5EF4-FFF2-40B4-BE49-F238E27FC236}">
                <a16:creationId xmlns:a16="http://schemas.microsoft.com/office/drawing/2014/main" id="{5C36148A-9869-4AB6-9ED5-ACB181E0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1351"/>
            <a:ext cx="10477500" cy="47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7E1673-FFDC-4789-8CA7-9E32A069C463}"/>
              </a:ext>
            </a:extLst>
          </p:cNvPr>
          <p:cNvSpPr txBox="1"/>
          <p:nvPr/>
        </p:nvSpPr>
        <p:spPr>
          <a:xfrm>
            <a:off x="914400" y="644997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Strategy: </a:t>
            </a:r>
            <a:r>
              <a:rPr lang="en-US" sz="2800" dirty="0" err="1">
                <a:solidFill>
                  <a:srgbClr val="FF00FF"/>
                </a:solidFill>
              </a:rPr>
              <a:t>Tenkan</a:t>
            </a:r>
            <a:r>
              <a:rPr lang="en-US" sz="2800" dirty="0">
                <a:solidFill>
                  <a:srgbClr val="FF00FF"/>
                </a:solidFill>
              </a:rPr>
              <a:t> line </a:t>
            </a: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Kijun</a:t>
            </a:r>
            <a:r>
              <a:rPr lang="en-US" sz="2800" dirty="0">
                <a:solidFill>
                  <a:srgbClr val="FF0000"/>
                </a:solidFill>
              </a:rPr>
              <a:t> Line</a:t>
            </a:r>
            <a:r>
              <a:rPr lang="en-US" sz="2800" dirty="0"/>
              <a:t>, Buy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412F15C-A1CC-42D0-837F-611950581C97}"/>
              </a:ext>
            </a:extLst>
          </p:cNvPr>
          <p:cNvSpPr txBox="1"/>
          <p:nvPr/>
        </p:nvSpPr>
        <p:spPr>
          <a:xfrm>
            <a:off x="4835768" y="1055576"/>
            <a:ext cx="644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dirty="0"/>
              <a:t>Strategy: </a:t>
            </a:r>
            <a:r>
              <a:rPr lang="en-US" sz="2800" dirty="0" err="1">
                <a:solidFill>
                  <a:srgbClr val="FF00FF"/>
                </a:solidFill>
              </a:rPr>
              <a:t>Tenkan</a:t>
            </a:r>
            <a:r>
              <a:rPr lang="en-US" sz="2800" dirty="0">
                <a:solidFill>
                  <a:srgbClr val="FF00FF"/>
                </a:solidFill>
              </a:rPr>
              <a:t> line </a:t>
            </a:r>
            <a:r>
              <a:rPr lang="en-US" sz="2800" dirty="0"/>
              <a:t>&lt; </a:t>
            </a:r>
            <a:r>
              <a:rPr lang="en-US" sz="2800" dirty="0" err="1">
                <a:solidFill>
                  <a:srgbClr val="FF0000"/>
                </a:solidFill>
              </a:rPr>
              <a:t>Kijun</a:t>
            </a:r>
            <a:r>
              <a:rPr lang="en-US" sz="2800" dirty="0">
                <a:solidFill>
                  <a:srgbClr val="FF0000"/>
                </a:solidFill>
              </a:rPr>
              <a:t> Line </a:t>
            </a:r>
            <a:r>
              <a:rPr lang="en-US" sz="2800" dirty="0"/>
              <a:t>, Sell</a:t>
            </a:r>
          </a:p>
        </p:txBody>
      </p:sp>
    </p:spTree>
    <p:extLst>
      <p:ext uri="{BB962C8B-B14F-4D97-AF65-F5344CB8AC3E}">
        <p14:creationId xmlns:p14="http://schemas.microsoft.com/office/powerpoint/2010/main" val="37687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6489FAA-376B-4A90-9EB5-85B3C9D8D751}"/>
              </a:ext>
            </a:extLst>
          </p:cNvPr>
          <p:cNvSpPr txBox="1"/>
          <p:nvPr/>
        </p:nvSpPr>
        <p:spPr>
          <a:xfrm>
            <a:off x="5596304" y="1552368"/>
            <a:ext cx="6224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Indicator: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Technical Analysis Library for Python, ta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import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from ta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add_all_ta_features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To get: </a:t>
            </a:r>
            <a:r>
              <a:rPr lang="en-US" sz="1800" dirty="0" err="1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Tenkan</a:t>
            </a:r>
            <a:r>
              <a:rPr lang="en-US" sz="18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trend_ichimoku_a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	            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Kijun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trend_ichimoku_b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7F4774-6CF0-42D2-BCEE-F8D65A0C51D6}"/>
              </a:ext>
            </a:extLst>
          </p:cNvPr>
          <p:cNvSpPr txBox="1"/>
          <p:nvPr/>
        </p:nvSpPr>
        <p:spPr>
          <a:xfrm>
            <a:off x="962014" y="1910440"/>
            <a:ext cx="48973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Data: 	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Yahoo! Finance Library                                                          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yfinance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to get: Date, Close, High, Low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7774B6-D574-4F64-89FD-0F669DA96B73}"/>
              </a:ext>
            </a:extLst>
          </p:cNvPr>
          <p:cNvSpPr txBox="1"/>
          <p:nvPr/>
        </p:nvSpPr>
        <p:spPr>
          <a:xfrm>
            <a:off x="729761" y="4318236"/>
            <a:ext cx="10893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 condition on the Code: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Strategy: (</a:t>
            </a:r>
            <a:r>
              <a:rPr lang="en-US" sz="1800" dirty="0" err="1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Tenkan</a:t>
            </a:r>
            <a:r>
              <a:rPr lang="en-US" sz="18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Kijun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Buy, Sell)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signals_df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']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np.where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signals_df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trend_ichimoku_a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'] &gt;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signals_df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trend_ichimoku_b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'], 1.0, 0.0)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Backtest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Cumulate Returns - Metrics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E79640-023A-4A52-B95A-CE4929D4F63B}"/>
              </a:ext>
            </a:extLst>
          </p:cNvPr>
          <p:cNvSpPr txBox="1"/>
          <p:nvPr/>
        </p:nvSpPr>
        <p:spPr>
          <a:xfrm>
            <a:off x="613264" y="931096"/>
            <a:ext cx="609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Ichimoku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Cloud Strategy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55C37E-B715-407F-98C2-4DCC50948123}"/>
              </a:ext>
            </a:extLst>
          </p:cNvPr>
          <p:cNvSpPr/>
          <p:nvPr/>
        </p:nvSpPr>
        <p:spPr>
          <a:xfrm>
            <a:off x="3410672" y="105642"/>
            <a:ext cx="50313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32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32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886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3813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3813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7979</TotalTime>
  <Words>519</Words>
  <Application>Microsoft Office PowerPoint</Application>
  <PresentationFormat>Panorámica</PresentationFormat>
  <Paragraphs>76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DokChampa</vt:lpstr>
      <vt:lpstr>Montserrat</vt:lpstr>
      <vt:lpstr>Open Sans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Back up …. Extra slides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Raquel Quaglia</dc:creator>
  <cp:lastModifiedBy>Raquel Quaglia</cp:lastModifiedBy>
  <cp:revision>89</cp:revision>
  <dcterms:created xsi:type="dcterms:W3CDTF">2021-04-17T01:59:22Z</dcterms:created>
  <dcterms:modified xsi:type="dcterms:W3CDTF">2021-06-12T16:46:46Z</dcterms:modified>
</cp:coreProperties>
</file>