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DokChampa" panose="020B0604020202020204" pitchFamily="34" charset="-34"/>
      <p:regular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60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cdb87a2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dfcdb87a2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cdb87a26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dfcdb87a26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fcdb87a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dfcdb87a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fcdb87a26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dfcdb87a26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fcdb87a26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dfcdb87a26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cdb87a26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dfcdb87a26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cdb87a26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dfcdb87a26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cdb87a26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dfcdb87a26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fcdb87a26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dfcdb87a26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fcdb87a26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dfcdb87a26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fcdb87a26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dfcdb87a26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cdb87a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fcdb87a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cdb87a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cdb87a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cdb87a26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dfcdb87a26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cdb87a2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cdb87a2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cdb87a2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cdb87a2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cdb87a2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cdb87a2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cdb87a2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fcdb87a2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cdb87a2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cdb87a2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 descr="You Got Mail Stock Video Footage - 4K and HD Video Clips | Shutter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864" y="301206"/>
            <a:ext cx="8471114" cy="454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375872" y="632978"/>
            <a:ext cx="287926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Project 3:</a:t>
            </a:r>
            <a:endParaRPr sz="1100"/>
          </a:p>
        </p:txBody>
      </p:sp>
      <p:sp>
        <p:nvSpPr>
          <p:cNvPr id="137" name="Google Shape;137;p26"/>
          <p:cNvSpPr txBox="1"/>
          <p:nvPr/>
        </p:nvSpPr>
        <p:spPr>
          <a:xfrm>
            <a:off x="4035973" y="1694793"/>
            <a:ext cx="138548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1368371" y="1740753"/>
            <a:ext cx="644647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You’ve Got an eMAIL</a:t>
            </a:r>
            <a:endParaRPr sz="5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6922823" y="3520334"/>
            <a:ext cx="133113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Raquel Quaglia</a:t>
            </a:r>
            <a:endParaRPr sz="1400" b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Tyler Ryan</a:t>
            </a:r>
            <a:br>
              <a:rPr lang="en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/>
              <a:t>Email</a:t>
            </a:r>
            <a:endParaRPr sz="4100" dirty="0"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This takes in the new pictures and sends them to the account specified in the env file created by the user.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Here is an example of the actual message on the left and a picture on the right:</a:t>
            </a:r>
            <a:endParaRPr sz="1800"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 r="61056"/>
          <a:stretch/>
        </p:blipFill>
        <p:spPr>
          <a:xfrm>
            <a:off x="232116" y="2370124"/>
            <a:ext cx="3298875" cy="2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 rotWithShape="1">
          <a:blip r:embed="rId4">
            <a:alphaModFix/>
          </a:blip>
          <a:srcRect l="6" r="32237" b="-1895"/>
          <a:stretch/>
        </p:blipFill>
        <p:spPr>
          <a:xfrm>
            <a:off x="3404382" y="2370125"/>
            <a:ext cx="5683348" cy="2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F173B5C-7024-43E5-A972-5093A1D337AF}"/>
              </a:ext>
            </a:extLst>
          </p:cNvPr>
          <p:cNvGrpSpPr/>
          <p:nvPr/>
        </p:nvGrpSpPr>
        <p:grpSpPr>
          <a:xfrm>
            <a:off x="926925" y="0"/>
            <a:ext cx="7452987" cy="5143500"/>
            <a:chOff x="-1946031" y="-81998"/>
            <a:chExt cx="6439031" cy="4996762"/>
          </a:xfrm>
        </p:grpSpPr>
        <p:pic>
          <p:nvPicPr>
            <p:cNvPr id="6" name="Picture 2" descr="iPhone 13: What to expect from Apple&amp;#39;s next phone — leaks, rumors, more">
              <a:extLst>
                <a:ext uri="{FF2B5EF4-FFF2-40B4-BE49-F238E27FC236}">
                  <a16:creationId xmlns:a16="http://schemas.microsoft.com/office/drawing/2014/main" id="{E1D0845F-7E34-46BB-A3A1-FDAB30BA1D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1" t="3250" r="19661" b="8725"/>
            <a:stretch/>
          </p:blipFill>
          <p:spPr bwMode="auto">
            <a:xfrm>
              <a:off x="-1946031" y="-81998"/>
              <a:ext cx="6439031" cy="499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 descr="Interfaz de usuario gráfica, Gráfico, Histograma&#10;&#10;Descripción generada automáticamente">
              <a:extLst>
                <a:ext uri="{FF2B5EF4-FFF2-40B4-BE49-F238E27FC236}">
                  <a16:creationId xmlns:a16="http://schemas.microsoft.com/office/drawing/2014/main" id="{A20825BA-10A7-4908-B4B8-14D3FF2F8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237"/>
            <a:stretch/>
          </p:blipFill>
          <p:spPr>
            <a:xfrm>
              <a:off x="400875" y="990845"/>
              <a:ext cx="1917525" cy="3034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967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 descr="Ichimoku Cloud Indicator - How to trade Ichimoku Indicator?"/>
          <p:cNvPicPr preferRelativeResize="0"/>
          <p:nvPr/>
        </p:nvPicPr>
        <p:blipFill rotWithShape="1">
          <a:blip r:embed="rId3">
            <a:alphaModFix/>
          </a:blip>
          <a:srcRect l="999" t="5775" r="6071" b="12303"/>
          <a:stretch/>
        </p:blipFill>
        <p:spPr>
          <a:xfrm>
            <a:off x="0" y="593478"/>
            <a:ext cx="8976494" cy="39565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4629149" y="4179094"/>
            <a:ext cx="43791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a Japanese technical analysis technique.</a:t>
            </a:r>
            <a:endParaRPr sz="14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5" descr="Female Ninja With Katana Sword Royalty Free Cliparts, Vectors, And Stock  Illustration. Image 51044082."/>
          <p:cNvPicPr preferRelativeResize="0"/>
          <p:nvPr/>
        </p:nvPicPr>
        <p:blipFill rotWithShape="1">
          <a:blip r:embed="rId4">
            <a:alphaModFix amt="8000"/>
          </a:blip>
          <a:srcRect/>
          <a:stretch/>
        </p:blipFill>
        <p:spPr>
          <a:xfrm>
            <a:off x="-507143" y="426817"/>
            <a:ext cx="5727188" cy="428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 descr="Female ninja agent | Free SVG"/>
          <p:cNvPicPr preferRelativeResize="0"/>
          <p:nvPr/>
        </p:nvPicPr>
        <p:blipFill rotWithShape="1">
          <a:blip r:embed="rId5">
            <a:alphaModFix amt="6000"/>
          </a:blip>
          <a:srcRect/>
          <a:stretch/>
        </p:blipFill>
        <p:spPr>
          <a:xfrm>
            <a:off x="6745283" y="746049"/>
            <a:ext cx="2000435" cy="365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696679" y="0"/>
            <a:ext cx="7307838" cy="5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2600" b="1" u="sng" dirty="0" err="1">
                <a:solidFill>
                  <a:schemeClr val="dk1"/>
                </a:solidFill>
                <a:latin typeface="Calibri"/>
                <a:cs typeface="Calibri"/>
                <a:sym typeface="Montserrat"/>
              </a:rPr>
              <a:t>Algo_Trading</a:t>
            </a:r>
            <a:r>
              <a:rPr lang="en" sz="260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</a:t>
            </a:r>
            <a:endParaRPr sz="2600" b="1" u="sng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b="1" dirty="0">
                <a:latin typeface="Montserrat"/>
              </a:rPr>
              <a:t>Ichimoku Clouds:</a:t>
            </a:r>
          </a:p>
          <a:p>
            <a:r>
              <a:rPr lang="en-US" dirty="0">
                <a:latin typeface="Montserrat"/>
              </a:rPr>
              <a:t>Is a technical indicator, that can be used as support and resistance levels, as well as momentum and trend direction.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strategy has been built using the Conversion and Base lines from the Ichimoku Cloud indicator.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evaluate the strategy, we calculated Metrics Values and cumulative returns and compared them against the Strategy of Holding the Position for the same time frame.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Strategy evaluated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Ichimocu_trend: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Conversion line &gt; Base line , Buy</a:t>
            </a:r>
            <a:endParaRPr sz="1100" dirty="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Holding_Position : Buy (sell at the end of period)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used Three different time frame: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60 days / 1 hour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6 months / 1 hour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5 years / 1 day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7" descr="Ichimoku Cloud | Technical analysis char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2298" y="507756"/>
            <a:ext cx="4849334" cy="413458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413237" y="583558"/>
            <a:ext cx="244206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The Ichimoku Cloud, </a:t>
            </a:r>
            <a:r>
              <a:rPr lang="en" sz="11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developed by Goichi Hosoda in 1960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224203" y="1358453"/>
            <a:ext cx="3396029" cy="302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a technical indicator </a:t>
            </a: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composed of five lines or calculations </a:t>
            </a:r>
            <a:endParaRPr sz="1100"/>
          </a:p>
          <a:p>
            <a:pPr marL="215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Conversion and Base lines: a 9-period average, a 26-period average of high and low prices.</a:t>
            </a:r>
            <a:endParaRPr sz="1100"/>
          </a:p>
          <a:p>
            <a:pPr marL="215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Lagging Span, 26 closing price line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/>
          </a:p>
          <a:p>
            <a:pPr marL="215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Leading Span A line, average of Base line and Close price, and Leading Span B line, a 52-period average of high price. The space between these two lines forms the Cloud. Used to forecast support and resistance price. </a:t>
            </a:r>
            <a:endParaRPr sz="1100"/>
          </a:p>
          <a:p>
            <a:pPr marL="215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 descr="Forex Trading Entry Exit Strategy Ichimoku Cloud Bitcoin Setting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298513"/>
            <a:ext cx="7858125" cy="357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685800" y="483748"/>
            <a:ext cx="611505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</a:t>
            </a:r>
            <a:r>
              <a:rPr lang="en" sz="21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Tenkan line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Kijun Line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Buy</a:t>
            </a:r>
            <a:endParaRPr sz="1100"/>
          </a:p>
        </p:txBody>
      </p:sp>
      <p:sp>
        <p:nvSpPr>
          <p:cNvPr id="232" name="Google Shape;232;p38"/>
          <p:cNvSpPr txBox="1"/>
          <p:nvPr/>
        </p:nvSpPr>
        <p:spPr>
          <a:xfrm>
            <a:off x="3626826" y="791682"/>
            <a:ext cx="483137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0" indent="-3365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</a:t>
            </a:r>
            <a:r>
              <a:rPr lang="en" sz="21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Tenkan line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Kijun Line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Sell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4197228" y="1164276"/>
            <a:ext cx="4668715" cy="154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Indicator: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Technical Analysis Library for Python, ta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import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ta import add_all_ta_features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 get: </a:t>
            </a:r>
            <a:r>
              <a:rPr lang="en" sz="14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Tenkan line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'trend_ichimoku_a’,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	             </a:t>
            </a: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Kijun Line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'trend_ichimoku_b'</a:t>
            </a:r>
            <a:endParaRPr sz="1100"/>
          </a:p>
        </p:txBody>
      </p:sp>
      <p:sp>
        <p:nvSpPr>
          <p:cNvPr id="238" name="Google Shape;238;p39"/>
          <p:cNvSpPr txBox="1"/>
          <p:nvPr/>
        </p:nvSpPr>
        <p:spPr>
          <a:xfrm>
            <a:off x="721510" y="1432830"/>
            <a:ext cx="3672986" cy="11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	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Yahoo! Finance Library                                                                  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import yfinance as yf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 get: Date, Close, High, Low</a:t>
            </a:r>
            <a:endParaRPr sz="1100"/>
          </a:p>
        </p:txBody>
      </p:sp>
      <p:sp>
        <p:nvSpPr>
          <p:cNvPr id="239" name="Google Shape;239;p39"/>
          <p:cNvSpPr txBox="1"/>
          <p:nvPr/>
        </p:nvSpPr>
        <p:spPr>
          <a:xfrm>
            <a:off x="547321" y="3238677"/>
            <a:ext cx="8170253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condition on the Code: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Strategy: (</a:t>
            </a:r>
            <a:r>
              <a:rPr lang="en" sz="14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Tenkan line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Kijun Line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Buy, Sell)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signals_df['trend_ichimoku'] = np.where(signals_df['trend_ichimoku_a'] &gt; signals_df['trend_ichimoku_b'], 1.0, 0.0)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Backtest - Cumulate Returns - Metrics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100"/>
          </a:p>
        </p:txBody>
      </p:sp>
      <p:sp>
        <p:nvSpPr>
          <p:cNvPr id="240" name="Google Shape;240;p39"/>
          <p:cNvSpPr txBox="1"/>
          <p:nvPr/>
        </p:nvSpPr>
        <p:spPr>
          <a:xfrm>
            <a:off x="459948" y="698322"/>
            <a:ext cx="457309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The Ichimoku Cloud Strategy </a:t>
            </a:r>
            <a:endParaRPr sz="15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2558004" y="79232"/>
            <a:ext cx="377352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You’ve got an eMail</a:t>
            </a:r>
            <a:endParaRPr sz="2400" b="1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915" y="377208"/>
            <a:ext cx="5999101" cy="253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8435" y="2307981"/>
            <a:ext cx="6488533" cy="262976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/>
          <p:nvPr/>
        </p:nvSpPr>
        <p:spPr>
          <a:xfrm>
            <a:off x="4286250" y="1701311"/>
            <a:ext cx="626452" cy="606670"/>
          </a:xfrm>
          <a:prstGeom prst="rect">
            <a:avLst/>
          </a:prstGeom>
          <a:noFill/>
          <a:ln w="28575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 descr="Interfaz de usuario gráfica, Gráfic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0221" y="0"/>
            <a:ext cx="6703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62" y="3404726"/>
            <a:ext cx="7364491" cy="153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85" y="1807450"/>
            <a:ext cx="7396877" cy="15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6285" y="183893"/>
            <a:ext cx="7461647" cy="154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600" b="1" u="sng"/>
              <a:t>Motivation</a:t>
            </a:r>
            <a:r>
              <a:rPr lang="en" sz="2600" u="sng"/>
              <a:t>:</a:t>
            </a:r>
            <a:endParaRPr sz="4100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Create a simple way to keep track of your favorite stocks and some of their basic indicators without having to look them up yourself and give a default strategy you can use.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The original idea I had: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Keep track of a list of stocks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Set up some indicators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Email me a list of stocks that set off the indicators in a dataframe format.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55" y="209485"/>
            <a:ext cx="8101838" cy="174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589" y="1837501"/>
            <a:ext cx="8101838" cy="160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155" y="3434249"/>
            <a:ext cx="8011276" cy="163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733" y="3576088"/>
            <a:ext cx="7763380" cy="156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771" y="1931243"/>
            <a:ext cx="7656206" cy="154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771" y="234595"/>
            <a:ext cx="7689699" cy="159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CA2F1B-4E65-4726-A2A9-03039EAB862B}"/>
              </a:ext>
            </a:extLst>
          </p:cNvPr>
          <p:cNvSpPr txBox="1"/>
          <p:nvPr/>
        </p:nvSpPr>
        <p:spPr>
          <a:xfrm>
            <a:off x="435219" y="1295693"/>
            <a:ext cx="7754816" cy="251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2600" b="1" u="sng" dirty="0">
                <a:solidFill>
                  <a:schemeClr val="dk1"/>
                </a:solidFill>
                <a:latin typeface="Calibri"/>
                <a:cs typeface="Calibri"/>
              </a:rPr>
              <a:t>Conclusions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Ichimoku Strategy is more recommended to be use in a short time frame (60 days/5 min) where it shows the cumulate returns most of the time is better than holding the position for the same time frame.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stocks with negative trend, the </a:t>
            </a:r>
            <a:r>
              <a:rPr lang="en-US" sz="105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Ichimoku</a:t>
            </a:r>
            <a:r>
              <a:rPr lang="en-US" sz="135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can mitigate the loss compared to the holding position </a:t>
            </a:r>
            <a:r>
              <a:rPr lang="en-US" sz="105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r>
              <a:rPr lang="en-US" sz="135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571DB8-C79A-4E27-92CF-CA6500751D98}"/>
              </a:ext>
            </a:extLst>
          </p:cNvPr>
          <p:cNvSpPr/>
          <p:nvPr/>
        </p:nvSpPr>
        <p:spPr>
          <a:xfrm>
            <a:off x="2558005" y="79232"/>
            <a:ext cx="3773522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4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You’ve</a:t>
            </a:r>
            <a:r>
              <a:rPr lang="es-ES" sz="24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24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got</a:t>
            </a:r>
            <a:r>
              <a:rPr lang="es-ES" sz="24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24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an</a:t>
            </a:r>
            <a:r>
              <a:rPr lang="es-ES" sz="2400" b="1" dirty="0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 </a:t>
            </a:r>
            <a:r>
              <a:rPr lang="es-ES" sz="2400" b="1" dirty="0" err="1">
                <a:ln w="66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DokChampa" panose="020B0502040204020203" pitchFamily="34" charset="-34"/>
                <a:cs typeface="DokChampa" panose="020B0502040204020203" pitchFamily="34" charset="-34"/>
              </a:rPr>
              <a:t>eMail</a:t>
            </a:r>
            <a:endParaRPr lang="es-ES" sz="2400" b="1" dirty="0">
              <a:ln w="66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DokChampa" panose="020B0502040204020203" pitchFamily="34" charset="-34"/>
              <a:cs typeface="DokChampa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204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8CEF5-9F4A-47F1-BDB9-A4D1B663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04" y="2074664"/>
            <a:ext cx="8217944" cy="994172"/>
          </a:xfrm>
        </p:spPr>
        <p:txBody>
          <a:bodyPr/>
          <a:lstStyle/>
          <a:p>
            <a:pPr algn="ctr"/>
            <a:r>
              <a:rPr lang="en-US" dirty="0"/>
              <a:t>Back up …. Other Strategies</a:t>
            </a:r>
          </a:p>
        </p:txBody>
      </p:sp>
    </p:spTree>
    <p:extLst>
      <p:ext uri="{BB962C8B-B14F-4D97-AF65-F5344CB8AC3E}">
        <p14:creationId xmlns:p14="http://schemas.microsoft.com/office/powerpoint/2010/main" val="120290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F1D82AFC-C45D-4417-857B-2A8E6801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43000"/>
            <a:ext cx="4686300" cy="344285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E9EA83F-6837-43D0-8C12-2CE2EC24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22" y="1842655"/>
            <a:ext cx="3634628" cy="144303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1FEA786-758A-4FEE-92CD-8A381240D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17127"/>
            <a:ext cx="3545842" cy="162552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DC57BE7-CC59-4C78-B5B2-0D5564DBC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322" y="3363949"/>
            <a:ext cx="3806078" cy="1435894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CC2224A-5C2A-49D8-82E4-BE09FE5C6DC5}"/>
              </a:ext>
            </a:extLst>
          </p:cNvPr>
          <p:cNvSpPr txBox="1"/>
          <p:nvPr/>
        </p:nvSpPr>
        <p:spPr>
          <a:xfrm>
            <a:off x="650632" y="217127"/>
            <a:ext cx="4222505" cy="702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05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Moving Average: 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calculates the average of a selected range of prices, usually closing prices, by the number of periods in that range. A simple moving average is a technical indicator that can aid in determining if an asset price will continue or if it will reverse a bull or bear trend.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3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654A3C1-18C5-43D2-8D8A-00250F8FFEA0}"/>
              </a:ext>
            </a:extLst>
          </p:cNvPr>
          <p:cNvGrpSpPr/>
          <p:nvPr/>
        </p:nvGrpSpPr>
        <p:grpSpPr>
          <a:xfrm>
            <a:off x="283389" y="843302"/>
            <a:ext cx="4976797" cy="4095116"/>
            <a:chOff x="697056" y="465859"/>
            <a:chExt cx="9220643" cy="547312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A60BB2B-BD5D-4C14-8DE5-49EE601A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056" y="465859"/>
              <a:ext cx="9220643" cy="5473123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6899879-135B-4435-8A59-C04ADBEF2F3F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18" y="4729018"/>
              <a:ext cx="809798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57662A0-BC42-4256-93BA-F96A9D7CB128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18" y="5277072"/>
              <a:ext cx="8097982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35EA81A3-593A-4C90-96C1-025371A4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11" y="338229"/>
            <a:ext cx="3007519" cy="14073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EA1A697-453A-4815-8F19-790860B6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776" y="1767253"/>
            <a:ext cx="3000375" cy="138588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76CD5D9-7B54-481D-95D9-4570021DA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632" y="3142700"/>
            <a:ext cx="3014663" cy="14001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3D0A10B-8276-4C28-8C5C-26B042EF429D}"/>
              </a:ext>
            </a:extLst>
          </p:cNvPr>
          <p:cNvSpPr txBox="1"/>
          <p:nvPr/>
        </p:nvSpPr>
        <p:spPr>
          <a:xfrm>
            <a:off x="586163" y="147053"/>
            <a:ext cx="4573098" cy="75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35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Ultimate </a:t>
            </a:r>
            <a:r>
              <a:rPr lang="en-US" sz="1350" b="1" dirty="0" err="1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Oscilator</a:t>
            </a:r>
            <a:r>
              <a:rPr lang="en-US" sz="135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combines short-term, intermediate-term, and long-term price action into one </a:t>
            </a:r>
            <a:r>
              <a:rPr lang="en-US" sz="900" b="1" dirty="0">
                <a:solidFill>
                  <a:srgbClr val="202124"/>
                </a:solidFill>
                <a:latin typeface="Roboto" panose="02000000000000000000" pitchFamily="2" charset="0"/>
              </a:rPr>
              <a:t>oscillator</a:t>
            </a:r>
            <a:r>
              <a:rPr lang="en-US" sz="900" dirty="0">
                <a:solidFill>
                  <a:srgbClr val="202124"/>
                </a:solidFill>
                <a:latin typeface="Roboto" panose="02000000000000000000" pitchFamily="2" charset="0"/>
              </a:rPr>
              <a:t>. It attempts to give overbought and oversold readings, potential buy and sell signals, and confirmations of price action as well as divergences that might warn of future price reversals.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9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Gráfico, Histograma&#10;&#10;Descripción generada automáticamente">
            <a:extLst>
              <a:ext uri="{FF2B5EF4-FFF2-40B4-BE49-F238E27FC236}">
                <a16:creationId xmlns:a16="http://schemas.microsoft.com/office/drawing/2014/main" id="{A28D8481-18C2-4C40-B7CA-1A9D1B78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27" y="343042"/>
            <a:ext cx="2610591" cy="46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/>
              <a:t>General Overview</a:t>
            </a:r>
            <a:endParaRPr sz="4100"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Pull in the data from library/API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dataframe/json request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 and Send to ARIMA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Predicted Close appended to actual close.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Send predictions to get analyzed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basic moving average indicators dataframe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Create a graph and save it locally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new saved files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 saved files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Based off this result, you can use the given strategy we came up with.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/>
          <p:nvPr/>
        </p:nvSpPr>
        <p:spPr>
          <a:xfrm>
            <a:off x="2558004" y="79232"/>
            <a:ext cx="3773522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You’ve got </a:t>
            </a:r>
            <a:r>
              <a:rPr lang="en" sz="2400" b="1">
                <a:solidFill>
                  <a:srgbClr val="92D050"/>
                </a:solidFill>
              </a:rPr>
              <a:t>Mail</a:t>
            </a:r>
            <a:endParaRPr sz="2400" b="1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664250" y="662150"/>
            <a:ext cx="1639500" cy="5001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Strategy Inception</a:t>
            </a:r>
            <a:endParaRPr sz="1100"/>
          </a:p>
        </p:txBody>
      </p:sp>
      <p:sp>
        <p:nvSpPr>
          <p:cNvPr id="158" name="Google Shape;158;p29"/>
          <p:cNvSpPr txBox="1"/>
          <p:nvPr/>
        </p:nvSpPr>
        <p:spPr>
          <a:xfrm>
            <a:off x="996825" y="2133001"/>
            <a:ext cx="2018400" cy="284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Stock Price</a:t>
            </a:r>
            <a:r>
              <a:rPr lang="en" b="1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" sz="1400" b="1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Goes Up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6150400" y="1925370"/>
            <a:ext cx="2257500" cy="2847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Stock Price</a:t>
            </a:r>
            <a:r>
              <a:rPr lang="en" b="1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 Drops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7417496" y="3797452"/>
            <a:ext cx="1167900" cy="484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Stay vigilant. This is the time to think about buying.</a:t>
            </a:r>
            <a:endParaRPr sz="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4102047" y="2398656"/>
            <a:ext cx="1167900" cy="3462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Trade Stock with Ichimoku Strategy</a:t>
            </a:r>
            <a:endParaRPr sz="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9"/>
          <p:cNvCxnSpPr/>
          <p:nvPr/>
        </p:nvCxnSpPr>
        <p:spPr>
          <a:xfrm flipH="1">
            <a:off x="3069025" y="1162262"/>
            <a:ext cx="1598400" cy="99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29"/>
          <p:cNvCxnSpPr>
            <a:stCxn id="157" idx="2"/>
            <a:endCxn id="159" idx="1"/>
          </p:cNvCxnSpPr>
          <p:nvPr/>
        </p:nvCxnSpPr>
        <p:spPr>
          <a:xfrm rot="-5400000" flipH="1">
            <a:off x="4864550" y="781700"/>
            <a:ext cx="905400" cy="16665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4" name="Google Shape;164;p29"/>
          <p:cNvSpPr txBox="1"/>
          <p:nvPr/>
        </p:nvSpPr>
        <p:spPr>
          <a:xfrm>
            <a:off x="996836" y="2852325"/>
            <a:ext cx="1167900" cy="346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Wait for New Opportunity</a:t>
            </a:r>
            <a:endParaRPr sz="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9"/>
          <p:cNvCxnSpPr/>
          <p:nvPr/>
        </p:nvCxnSpPr>
        <p:spPr>
          <a:xfrm rot="-5400000" flipH="1">
            <a:off x="7355400" y="2289550"/>
            <a:ext cx="592800" cy="458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29"/>
          <p:cNvCxnSpPr>
            <a:endCxn id="161" idx="3"/>
          </p:cNvCxnSpPr>
          <p:nvPr/>
        </p:nvCxnSpPr>
        <p:spPr>
          <a:xfrm flipH="1">
            <a:off x="5269947" y="2221056"/>
            <a:ext cx="2008800" cy="350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29"/>
          <p:cNvCxnSpPr/>
          <p:nvPr/>
        </p:nvCxnSpPr>
        <p:spPr>
          <a:xfrm rot="-5400000" flipH="1">
            <a:off x="1506886" y="2432246"/>
            <a:ext cx="457200" cy="4281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29"/>
          <p:cNvSpPr txBox="1"/>
          <p:nvPr/>
        </p:nvSpPr>
        <p:spPr>
          <a:xfrm>
            <a:off x="6331525" y="2827725"/>
            <a:ext cx="2445600" cy="5001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4813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Stock Price Drops Below the Moving Averages.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 rot="-5400000" flipH="1">
            <a:off x="7772861" y="3354796"/>
            <a:ext cx="457200" cy="4281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29"/>
          <p:cNvSpPr txBox="1"/>
          <p:nvPr/>
        </p:nvSpPr>
        <p:spPr>
          <a:xfrm>
            <a:off x="965794" y="3282850"/>
            <a:ext cx="1806900" cy="48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Why? If I got emailed every time it thought the stock price was to go up, I’d pull my hair out.</a:t>
            </a:r>
            <a:endParaRPr sz="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/>
              <a:t>Data Collection and Preprocessing</a:t>
            </a:r>
            <a:endParaRPr sz="41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450" y="3326275"/>
            <a:ext cx="3722549" cy="17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Stocks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</a:t>
            </a:r>
            <a:r>
              <a:rPr lang="en" sz="1800"/>
              <a:t>finance.</a:t>
            </a:r>
            <a:endParaRPr sz="180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Preprocessing pretty much done as is.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Cryptocurrencies 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Coin API</a:t>
            </a:r>
            <a:endParaRPr sz="1800"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Required url manipulation, api_key, and constantly looking at their documentation.</a:t>
            </a:r>
            <a:endParaRPr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a very limited number of calls per day.</a:t>
            </a:r>
            <a:endParaRPr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odd time zones.</a:t>
            </a:r>
            <a:endParaRPr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Gives way too much data for a simple call.</a:t>
            </a:r>
            <a:endParaRPr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general pain to use.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0" y="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/>
              <a:t>ARIMA</a:t>
            </a:r>
            <a:endParaRPr sz="4100"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ARIMA order: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 = Auto-Regressive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lags the model uses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= Integrated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many times the data has been differenced (Stationarity)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 = Moving Averages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 of the moving average window.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list of orders is given to the the machine and ran. The order that produces the lowest Akaike Information Criterea (AIC) will be the one used.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/>
              <a:t>ARIMA Cont.</a:t>
            </a:r>
            <a:endParaRPr sz="4100"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model trains on the first 80% of the data and tests on the last 20%.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Since percentages go in they also come out of this model.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fix this we found the cumulative returns and multiplied them by the price at the start of the period to find the actual returns.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predicted prices were then appended to the actual prices to create a single dataframe.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ensure the model performed well, in addition to the AIC, we tracked the Root Mean Squared Error (RMSE).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/>
              <a:t>Default Analysis</a:t>
            </a:r>
            <a:endParaRPr sz="4100"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purpose of a default analysis is  to give the end user a a general idea of the performance of the stock.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This adds two columns to the current close only dataframe we have now: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50 day moving average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100 day moving average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turns them into matplotlib graphs and saves them locally to your computer.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is the result of the number crunching without the graphs.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shows the RMSE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7;p33">
            <a:extLst>
              <a:ext uri="{FF2B5EF4-FFF2-40B4-BE49-F238E27FC236}">
                <a16:creationId xmlns:a16="http://schemas.microsoft.com/office/drawing/2014/main" id="{8614476A-6AA7-49E9-8D4E-851E66D18C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2317" y="1101535"/>
            <a:ext cx="653415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05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1150</Words>
  <Application>Microsoft Office PowerPoint</Application>
  <PresentationFormat>Presentación en pantalla (16:9)</PresentationFormat>
  <Paragraphs>130</Paragraphs>
  <Slides>26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Times New Roman</vt:lpstr>
      <vt:lpstr>Montserrat</vt:lpstr>
      <vt:lpstr>Roboto</vt:lpstr>
      <vt:lpstr>Open Sans</vt:lpstr>
      <vt:lpstr>Calibri</vt:lpstr>
      <vt:lpstr>Verdana</vt:lpstr>
      <vt:lpstr>DokChampa</vt:lpstr>
      <vt:lpstr>Arial</vt:lpstr>
      <vt:lpstr>Arial Rounded</vt:lpstr>
      <vt:lpstr>Tema de Office</vt:lpstr>
      <vt:lpstr>Presentación de PowerPoint</vt:lpstr>
      <vt:lpstr>Motivation:</vt:lpstr>
      <vt:lpstr>General Overview</vt:lpstr>
      <vt:lpstr>Presentación de PowerPoint</vt:lpstr>
      <vt:lpstr>Data Collection and Preprocessing</vt:lpstr>
      <vt:lpstr>ARIMA</vt:lpstr>
      <vt:lpstr>ARIMA Cont.</vt:lpstr>
      <vt:lpstr>Default Analysis</vt:lpstr>
      <vt:lpstr>Presentación de PowerPoint</vt:lpstr>
      <vt:lpstr>Email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Back up …. Other Strategies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Raquel Quaglia</cp:lastModifiedBy>
  <cp:revision>3</cp:revision>
  <dcterms:modified xsi:type="dcterms:W3CDTF">2021-06-14T22:10:24Z</dcterms:modified>
</cp:coreProperties>
</file>