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1"/>
  </p:notes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6" r:id="rId9"/>
    <p:sldId id="262" r:id="rId10"/>
    <p:sldId id="263" r:id="rId11"/>
    <p:sldId id="267" r:id="rId12"/>
    <p:sldId id="268" r:id="rId13"/>
    <p:sldId id="269" r:id="rId14"/>
    <p:sldId id="270" r:id="rId15"/>
    <p:sldId id="273" r:id="rId16"/>
    <p:sldId id="271" r:id="rId17"/>
    <p:sldId id="272" r:id="rId18"/>
    <p:sldId id="284" r:id="rId19"/>
    <p:sldId id="274" r:id="rId20"/>
    <p:sldId id="275" r:id="rId21"/>
    <p:sldId id="279" r:id="rId22"/>
    <p:sldId id="286" r:id="rId23"/>
    <p:sldId id="285" r:id="rId24"/>
    <p:sldId id="287" r:id="rId25"/>
    <p:sldId id="280" r:id="rId26"/>
    <p:sldId id="276" r:id="rId27"/>
    <p:sldId id="289" r:id="rId28"/>
    <p:sldId id="288" r:id="rId29"/>
    <p:sldId id="290" r:id="rId30"/>
    <p:sldId id="283" r:id="rId31"/>
    <p:sldId id="278" r:id="rId32"/>
    <p:sldId id="277" r:id="rId33"/>
    <p:sldId id="292" r:id="rId34"/>
    <p:sldId id="291" r:id="rId35"/>
    <p:sldId id="281" r:id="rId36"/>
    <p:sldId id="294" r:id="rId37"/>
    <p:sldId id="282" r:id="rId38"/>
    <p:sldId id="293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1C1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740" autoAdjust="0"/>
  </p:normalViewPr>
  <p:slideViewPr>
    <p:cSldViewPr snapToGrid="0">
      <p:cViewPr>
        <p:scale>
          <a:sx n="100" d="100"/>
          <a:sy n="100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508A6-945D-4C84-81B6-4D96D3B423C5}" type="datetimeFigureOut">
              <a:rPr lang="en-US" smtClean="0"/>
              <a:t>25-Oct-20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6B68B-01DA-4994-924D-EE33C518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B68B-01DA-4994-924D-EE33C51830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83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B68B-01DA-4994-924D-EE33C51830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41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B68B-01DA-4994-924D-EE33C51830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97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B68B-01DA-4994-924D-EE33C51830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65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B68B-01DA-4994-924D-EE33C51830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97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B68B-01DA-4994-924D-EE33C51830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57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B68B-01DA-4994-924D-EE33C51830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22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B68B-01DA-4994-924D-EE33C51830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39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B68B-01DA-4994-924D-EE33C51830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16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B68B-01DA-4994-924D-EE33C51830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12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B68B-01DA-4994-924D-EE33C51830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80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B68B-01DA-4994-924D-EE33C51830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73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B68B-01DA-4994-924D-EE33C51830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47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B68B-01DA-4994-924D-EE33C51830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2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B68B-01DA-4994-924D-EE33C51830D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21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B68B-01DA-4994-924D-EE33C51830D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54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B68B-01DA-4994-924D-EE33C51830D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B68B-01DA-4994-924D-EE33C51830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8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B68B-01DA-4994-924D-EE33C51830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724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B68B-01DA-4994-924D-EE33C51830D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857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B68B-01DA-4994-924D-EE33C51830D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638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B68B-01DA-4994-924D-EE33C51830D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2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B68B-01DA-4994-924D-EE33C51830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051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B68B-01DA-4994-924D-EE33C51830D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497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B68B-01DA-4994-924D-EE33C51830D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770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B68B-01DA-4994-924D-EE33C51830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670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B68B-01DA-4994-924D-EE33C51830D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64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B68B-01DA-4994-924D-EE33C51830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63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B68B-01DA-4994-924D-EE33C51830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54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B68B-01DA-4994-924D-EE33C51830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92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B68B-01DA-4994-924D-EE33C51830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53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B68B-01DA-4994-924D-EE33C51830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2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B68B-01DA-4994-924D-EE33C51830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8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25-Oct-20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1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25-Oct-20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4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25-Oct-20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5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25-Oct-20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7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25-Oct-20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9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25-Oct-20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25-Oct-20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5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25-Oct-20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2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25-Oct-20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8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25-Oct-20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5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25-Oct-20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2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25-Oct-20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9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hyperlink" Target="http://www.sthda.com/english/articles/40-regression-analysis/167-simple-linear-regression-in-r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articles/40-regression-analysis/168-multiple-linear-regression-in-r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two-way-anova-test-in-r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611B9-0A66-475A-BCD9-24DB3B8E2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latin typeface="Lato" panose="020F0502020204030203" pitchFamily="34" charset="0"/>
                <a:cs typeface="Lato" panose="020F0502020204030203" pitchFamily="34" charset="0"/>
              </a:rPr>
              <a:t>Summary 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Statistics</a:t>
            </a:r>
            <a:endParaRPr lang="en-US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01BEB-58A4-44E4-823B-E0137C615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593" y="4745736"/>
            <a:ext cx="6251111" cy="1572768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Andreea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Toca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FDFF9"/>
          </a:solidFill>
          <a:ln w="38100" cap="rnd">
            <a:solidFill>
              <a:srgbClr val="3FDFF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547D4DE-15B6-4E77-A3C8-0F23188DA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06" r="1876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168485-9E12-4AEF-8867-95E6EF3D0DD7}"/>
              </a:ext>
            </a:extLst>
          </p:cNvPr>
          <p:cNvSpPr/>
          <p:nvPr/>
        </p:nvSpPr>
        <p:spPr>
          <a:xfrm>
            <a:off x="5297593" y="4365625"/>
            <a:ext cx="6251111" cy="98426"/>
          </a:xfrm>
          <a:prstGeom prst="rect">
            <a:avLst/>
          </a:prstGeom>
          <a:solidFill>
            <a:srgbClr val="1C1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48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7C946-3A14-4780-AFB4-42BFC451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Informal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803AD-C9B3-4534-B391-56CA532BF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Frequency table</a:t>
            </a:r>
            <a:endParaRPr lang="en-US" sz="2000" dirty="0"/>
          </a:p>
          <a:p>
            <a:pPr lvl="1"/>
            <a:r>
              <a:rPr lang="en-US" sz="1800" dirty="0"/>
              <a:t>Data: categorical, discrete (if it has a fix number of options)</a:t>
            </a:r>
          </a:p>
          <a:p>
            <a:pPr lvl="1"/>
            <a:r>
              <a:rPr lang="en-US" sz="1800" dirty="0"/>
              <a:t>Two way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If you already have the counts, you can use </a:t>
            </a:r>
            <a:r>
              <a:rPr lang="en-US" sz="1800" dirty="0" err="1">
                <a:solidFill>
                  <a:srgbClr val="1C1CFE"/>
                </a:solidFill>
              </a:rPr>
              <a:t>rbind</a:t>
            </a:r>
            <a:r>
              <a:rPr lang="en-US" sz="1800" dirty="0">
                <a:solidFill>
                  <a:srgbClr val="1C1CFE"/>
                </a:solidFill>
              </a:rPr>
              <a:t>() </a:t>
            </a:r>
            <a:r>
              <a:rPr lang="en-US" sz="1800" dirty="0"/>
              <a:t>or </a:t>
            </a:r>
            <a:r>
              <a:rPr lang="en-US" sz="1800" dirty="0" err="1">
                <a:solidFill>
                  <a:srgbClr val="1C1CFE"/>
                </a:solidFill>
              </a:rPr>
              <a:t>cbind</a:t>
            </a:r>
            <a:r>
              <a:rPr lang="en-US" sz="1800" dirty="0">
                <a:solidFill>
                  <a:srgbClr val="1C1CFE"/>
                </a:solidFill>
              </a:rPr>
              <a:t>()</a:t>
            </a:r>
          </a:p>
          <a:p>
            <a:pPr lvl="1"/>
            <a:r>
              <a:rPr lang="en-US" sz="1800" dirty="0"/>
              <a:t>If you think it is more useful to see the counts based on the vector index, use </a:t>
            </a:r>
            <a:r>
              <a:rPr lang="en-US" sz="1800" dirty="0">
                <a:solidFill>
                  <a:srgbClr val="1C1CFE"/>
                </a:solidFill>
              </a:rPr>
              <a:t>tabulate()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Be careful at overinterpreting</a:t>
            </a:r>
            <a:endParaRPr lang="en-US" sz="1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903990-0754-40D7-863D-ECBE36CF7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043" y="2902424"/>
            <a:ext cx="2951922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with(Computers, table(speed, ram))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ram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speed 2   4   8   16  24 32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25  73  320 100 73  0  0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33  153 951 586 251 92 0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50  73  383 360 129 49 0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66  73  492 983 390 84 6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75  11  13  54  20  16 8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100 11  77  237 133 56 2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7C3078-002F-4C70-9197-58FC68AC8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522" y="5110514"/>
            <a:ext cx="2539157" cy="6155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 = 100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dice = sample(1:6,n,replace=T)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tabulate(dice)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000" dirty="0">
                <a:latin typeface="Lucida Console" panose="020B0609040504020204" pitchFamily="49" charset="0"/>
              </a:rPr>
              <a:t>[1] 23 7 18 12 11 29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C2E9FD-CDC1-4EA9-BC42-C09F05C91CE8}"/>
              </a:ext>
            </a:extLst>
          </p:cNvPr>
          <p:cNvSpPr txBox="1"/>
          <p:nvPr/>
        </p:nvSpPr>
        <p:spPr>
          <a:xfrm>
            <a:off x="6720801" y="3350694"/>
            <a:ext cx="1488922" cy="7617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              </a:t>
            </a:r>
            <a:r>
              <a:rPr lang="en-US" sz="1000" dirty="0">
                <a:latin typeface="Lucida Console" panose="020B0609040504020204" pitchFamily="49" charset="0"/>
              </a:rPr>
              <a:t>4  6  8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US      33 13 12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Europe  7  7  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Asia    7  10 1</a:t>
            </a:r>
          </a:p>
        </p:txBody>
      </p:sp>
    </p:spTree>
    <p:extLst>
      <p:ext uri="{BB962C8B-B14F-4D97-AF65-F5344CB8AC3E}">
        <p14:creationId xmlns:p14="http://schemas.microsoft.com/office/powerpoint/2010/main" val="2213114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4490-049B-44AD-98F0-D285DA83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81D37-9FC5-47D4-B66D-8BA58B3DB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Tests: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effectLst/>
              </a:rPr>
              <a:t>Shapiro-Wilk Test</a:t>
            </a:r>
          </a:p>
          <a:p>
            <a:pPr lvl="2"/>
            <a:r>
              <a:rPr lang="en-US" dirty="0"/>
              <a:t>H</a:t>
            </a:r>
            <a:r>
              <a:rPr lang="en-US" sz="1200" dirty="0"/>
              <a:t>0 </a:t>
            </a:r>
            <a:r>
              <a:rPr lang="en-US" dirty="0"/>
              <a:t>: data are normally distributed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Decision: p-value = 0.232 &gt; 0.05, we can not reject the null hypothesis that the data is normally distributed</a:t>
            </a:r>
          </a:p>
          <a:p>
            <a:pPr lvl="2"/>
            <a:r>
              <a:rPr lang="en-US" dirty="0"/>
              <a:t>Conclusion: the data provide no evidence against normality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FCC3B7-C70F-4C11-BF58-359529F91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245" y="3429000"/>
            <a:ext cx="3614599" cy="846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shapiro.test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normtemp$temperature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 Shapiro-Wilk normality test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data: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normtemp$temperature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W = 0.98658, p-value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0.2332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8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4490-049B-44AD-98F0-D285DA83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81D37-9FC5-47D4-B66D-8BA58B3DB2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3501032"/>
              </a:xfrm>
            </p:spPr>
            <p:txBody>
              <a:bodyPr/>
              <a:lstStyle/>
              <a:p>
                <a:r>
                  <a:rPr lang="en-US" sz="2400" dirty="0"/>
                  <a:t>Data do not look normal?</a:t>
                </a:r>
              </a:p>
              <a:p>
                <a:pPr lvl="1"/>
                <a:r>
                  <a:rPr lang="en-US" sz="2000" dirty="0"/>
                  <a:t>Try: </a:t>
                </a:r>
              </a:p>
              <a:p>
                <a:pPr lvl="2"/>
                <a:r>
                  <a:rPr lang="en-US" sz="1800" i="0" dirty="0">
                    <a:solidFill>
                      <a:schemeClr val="tx1"/>
                    </a:solidFill>
                    <a:effectLst/>
                  </a:rPr>
                  <a:t>square-root for moderate skew</a:t>
                </a:r>
              </a:p>
              <a:p>
                <a:pPr lvl="2"/>
                <a:r>
                  <a:rPr lang="en-US" sz="1800" i="0" dirty="0">
                    <a:solidFill>
                      <a:schemeClr val="tx1"/>
                    </a:solidFill>
                    <a:effectLst/>
                  </a:rPr>
                  <a:t>log for greater skew</a:t>
                </a:r>
                <a:r>
                  <a:rPr lang="en-US" sz="1800" dirty="0">
                    <a:solidFill>
                      <a:schemeClr val="tx1"/>
                    </a:solidFill>
                  </a:rPr>
                  <a:t> and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 positive data</a:t>
                </a:r>
              </a:p>
              <a:p>
                <a:pPr lvl="2"/>
                <a:endParaRPr lang="en-US" i="0" dirty="0">
                  <a:solidFill>
                    <a:schemeClr val="tx1"/>
                  </a:solidFill>
                  <a:effectLst/>
                </a:endParaRPr>
              </a:p>
              <a:p>
                <a:pPr lvl="2"/>
                <a:r>
                  <a:rPr lang="en-US" sz="1800" dirty="0">
                    <a:solidFill>
                      <a:schemeClr val="tx1"/>
                    </a:solidFill>
                  </a:rPr>
                  <a:t>Note: transform the data back when interpreting</a:t>
                </a: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sqrt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data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result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⇒  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result</m:t>
                        </m:r>
                      </m:e>
                      <m:sup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data</m:t>
                            </m:r>
                          </m:e>
                        </m:d>
                      </m:e>
                    </m:func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result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⇒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result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3"/>
                <a:endParaRPr lang="en-US" dirty="0"/>
              </a:p>
              <a:p>
                <a:pPr marL="1371600" lvl="3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81D37-9FC5-47D4-B66D-8BA58B3DB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3501032"/>
              </a:xfrm>
              <a:blipFill>
                <a:blip r:embed="rId3"/>
                <a:stretch>
                  <a:fillRect l="-812" t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119738F-B93D-43ED-A681-DEA1ED8EB93B}"/>
              </a:ext>
            </a:extLst>
          </p:cNvPr>
          <p:cNvSpPr txBox="1"/>
          <p:nvPr/>
        </p:nvSpPr>
        <p:spPr>
          <a:xfrm>
            <a:off x="838200" y="5430416"/>
            <a:ext cx="10515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Still not satisfied?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>
                <a:solidFill>
                  <a:srgbClr val="00B0F0"/>
                </a:solidFill>
              </a:rPr>
              <a:t>bootstrap</a:t>
            </a:r>
            <a:r>
              <a:rPr lang="en-US" dirty="0"/>
              <a:t> to construct a hypothesis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>
                <a:solidFill>
                  <a:srgbClr val="0070C0"/>
                </a:solidFill>
              </a:rPr>
              <a:t>non-parametric tests</a:t>
            </a:r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C046E64E-B2A8-4936-825F-A1EE66B71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034" y="3193540"/>
            <a:ext cx="3575734" cy="297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9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ECD9-8640-483B-9F7D-DD8901EB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Data Analysis </a:t>
            </a:r>
            <a:r>
              <a:rPr lang="en-US" sz="2400" dirty="0">
                <a:latin typeface="+mn-lt"/>
              </a:rPr>
              <a:t>- parametric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2593A-10D5-40E3-80DF-3BBA769101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One sample t-test</a:t>
            </a:r>
          </a:p>
          <a:p>
            <a:pPr lvl="1"/>
            <a:r>
              <a:rPr lang="en-US" sz="1600" dirty="0"/>
              <a:t>Assumptions:</a:t>
            </a:r>
          </a:p>
          <a:p>
            <a:pPr lvl="2"/>
            <a:r>
              <a:rPr lang="en-US" sz="1200" dirty="0"/>
              <a:t>Number of groups = 1</a:t>
            </a:r>
          </a:p>
          <a:p>
            <a:pPr lvl="2"/>
            <a:r>
              <a:rPr lang="en-US" sz="1200" dirty="0"/>
              <a:t>Normal distribution – histogram/boxplot</a:t>
            </a:r>
          </a:p>
          <a:p>
            <a:pPr lvl="2"/>
            <a:r>
              <a:rPr lang="en-US" sz="1200" dirty="0"/>
              <a:t>Large dataset</a:t>
            </a:r>
          </a:p>
          <a:p>
            <a:pPr lvl="2"/>
            <a:r>
              <a:rPr lang="en-US" sz="1200" dirty="0"/>
              <a:t>Data: continuous</a:t>
            </a:r>
          </a:p>
          <a:p>
            <a:pPr lvl="1"/>
            <a:r>
              <a:rPr lang="en-US" sz="1600" dirty="0"/>
              <a:t>*t-test is robust to deviations from normality</a:t>
            </a:r>
          </a:p>
          <a:p>
            <a:pPr lvl="1"/>
            <a:r>
              <a:rPr lang="en-US" sz="1600" dirty="0"/>
              <a:t>RQ: </a:t>
            </a:r>
          </a:p>
          <a:p>
            <a:pPr lvl="2"/>
            <a:r>
              <a:rPr lang="en-US" sz="1200" dirty="0"/>
              <a:t>Is the mean = to x?</a:t>
            </a:r>
          </a:p>
          <a:p>
            <a:pPr lvl="2"/>
            <a:r>
              <a:rPr lang="en-US" sz="1200" dirty="0"/>
              <a:t>Is there evidence that the mean price of Computers is greater than 50? </a:t>
            </a:r>
          </a:p>
          <a:p>
            <a:pPr lvl="1"/>
            <a:r>
              <a:rPr lang="en-US" sz="1600" dirty="0"/>
              <a:t>H</a:t>
            </a:r>
            <a:r>
              <a:rPr lang="en-US" sz="1200" dirty="0"/>
              <a:t>0</a:t>
            </a:r>
            <a:r>
              <a:rPr lang="en-US" sz="1600" dirty="0"/>
              <a:t>: the true mean = x</a:t>
            </a:r>
          </a:p>
          <a:p>
            <a:pPr lvl="1"/>
            <a:r>
              <a:rPr lang="en-US" sz="1600" dirty="0"/>
              <a:t>H</a:t>
            </a:r>
            <a:r>
              <a:rPr lang="en-US" sz="1100" dirty="0"/>
              <a:t>A</a:t>
            </a:r>
            <a:r>
              <a:rPr lang="en-US" sz="1600" dirty="0"/>
              <a:t>: the true mean ≠ x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C674B9-D3B6-4582-85DB-FE259E937022}"/>
              </a:ext>
            </a:extLst>
          </p:cNvPr>
          <p:cNvSpPr txBox="1"/>
          <p:nvPr/>
        </p:nvSpPr>
        <p:spPr>
          <a:xfrm>
            <a:off x="6639340" y="2394692"/>
            <a:ext cx="4714459" cy="2123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1C1CFE"/>
                </a:solidFill>
                <a:latin typeface="Lucida Console" panose="020B0609040504020204" pitchFamily="49" charset="0"/>
              </a:rPr>
              <a:t>&gt; </a:t>
            </a:r>
            <a:r>
              <a:rPr lang="en-US" sz="11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t.test</a:t>
            </a:r>
            <a:r>
              <a:rPr lang="en-US" sz="1100" dirty="0">
                <a:solidFill>
                  <a:srgbClr val="1C1CFE"/>
                </a:solidFill>
                <a:latin typeface="Lucida Console" panose="020B0609040504020204" pitchFamily="49" charset="0"/>
              </a:rPr>
              <a:t>(Computers$price, mu=50)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One Sample t-test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data:  Computers$price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t = 295.53, df = 6258, p-value &lt; 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2.2e-16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alternative hypothesis: true mean is not equal to 50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95 percent confidence interval: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2205.185 2233.968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sample estimates: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mean of x 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2219.577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B87A3B-E4AB-4F8D-BD10-F4D9A0DA0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5769" y="1943397"/>
            <a:ext cx="5181600" cy="425196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1800" dirty="0"/>
              <a:t>R code: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Decision: p-value &lt; 2.2e-16 &lt; 0.05, we reject the null hypothesis</a:t>
            </a:r>
          </a:p>
          <a:p>
            <a:pPr marL="0" indent="0">
              <a:buNone/>
            </a:pPr>
            <a:r>
              <a:rPr lang="en-US" sz="1600" dirty="0"/>
              <a:t>Conclusion: the data don’t provide enough evidence that the mean price of the computers is 50</a:t>
            </a:r>
          </a:p>
        </p:txBody>
      </p:sp>
    </p:spTree>
    <p:extLst>
      <p:ext uri="{BB962C8B-B14F-4D97-AF65-F5344CB8AC3E}">
        <p14:creationId xmlns:p14="http://schemas.microsoft.com/office/powerpoint/2010/main" val="3536053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7E94-7820-49A6-A208-7EEB7EF0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 Data Analysis </a:t>
            </a:r>
            <a:r>
              <a:rPr lang="en-US" sz="2000" dirty="0">
                <a:latin typeface="+mn-lt"/>
              </a:rPr>
              <a:t>– </a:t>
            </a:r>
            <a:r>
              <a:rPr lang="en-US" sz="2400" dirty="0">
                <a:latin typeface="+mn-lt"/>
              </a:rPr>
              <a:t>parametric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E043-7D70-4F0C-A9D4-D33DF9C0D8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Two sample t-test</a:t>
            </a:r>
          </a:p>
          <a:p>
            <a:pPr lvl="1"/>
            <a:r>
              <a:rPr lang="en-US" sz="1600" dirty="0"/>
              <a:t>Assumptions</a:t>
            </a:r>
          </a:p>
          <a:p>
            <a:pPr lvl="2"/>
            <a:r>
              <a:rPr lang="en-US" sz="1200" dirty="0"/>
              <a:t>Number of groups = 2</a:t>
            </a:r>
          </a:p>
          <a:p>
            <a:pPr lvl="2"/>
            <a:r>
              <a:rPr lang="en-US" sz="1200" dirty="0"/>
              <a:t>Groups are independent</a:t>
            </a:r>
          </a:p>
          <a:p>
            <a:pPr lvl="2"/>
            <a:r>
              <a:rPr lang="en-US" sz="1200" dirty="0"/>
              <a:t>Normal distribution – boxplot</a:t>
            </a:r>
          </a:p>
          <a:p>
            <a:pPr lvl="2"/>
            <a:r>
              <a:rPr lang="en-US" sz="1200" dirty="0"/>
              <a:t>Large dataset</a:t>
            </a:r>
          </a:p>
          <a:p>
            <a:pPr lvl="2"/>
            <a:r>
              <a:rPr lang="en-US" sz="1200" dirty="0"/>
              <a:t>Equal variance: </a:t>
            </a:r>
            <a:r>
              <a:rPr lang="en-US" sz="1200" dirty="0" err="1"/>
              <a:t>sd</a:t>
            </a:r>
            <a:r>
              <a:rPr lang="en-US" sz="1200" dirty="0"/>
              <a:t> approximately equal* </a:t>
            </a:r>
          </a:p>
          <a:p>
            <a:pPr lvl="2"/>
            <a:r>
              <a:rPr lang="en-US" sz="1200" dirty="0"/>
              <a:t>Data: continuous</a:t>
            </a:r>
          </a:p>
          <a:p>
            <a:pPr lvl="1"/>
            <a:r>
              <a:rPr lang="en-US" sz="1600" dirty="0"/>
              <a:t>RQ:</a:t>
            </a:r>
          </a:p>
          <a:p>
            <a:pPr lvl="2"/>
            <a:r>
              <a:rPr lang="en-US" sz="1200" dirty="0"/>
              <a:t> Is there a significant difference in Z between X &amp; Y?</a:t>
            </a:r>
          </a:p>
          <a:p>
            <a:pPr lvl="2"/>
            <a:r>
              <a:rPr lang="en-US" sz="1200" dirty="0"/>
              <a:t>Is there a significant difference in price between Computers premium and non-premium?</a:t>
            </a:r>
          </a:p>
          <a:p>
            <a:pPr lvl="1"/>
            <a:r>
              <a:rPr lang="en-US" sz="1600" dirty="0"/>
              <a:t>H0: mean1 = mean2</a:t>
            </a:r>
          </a:p>
          <a:p>
            <a:pPr lvl="1"/>
            <a:r>
              <a:rPr lang="en-US" sz="1600" dirty="0"/>
              <a:t>HA: mean1 ≠ mean2</a:t>
            </a:r>
            <a:endParaRPr lang="en-US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66977-8AC8-4A19-85D1-D32D103C27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 code: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Decision: p-value = 0.1223 &gt; 0.05, we do not reject the null hypothesis of equal means</a:t>
            </a:r>
          </a:p>
          <a:p>
            <a:r>
              <a:rPr lang="en-US" sz="1600" dirty="0"/>
              <a:t>Conclusion: Data do not provide sufficient evidence for a difference in price due to multimedia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BDA72-C8CD-42C3-8AFA-CD387EBE741F}"/>
              </a:ext>
            </a:extLst>
          </p:cNvPr>
          <p:cNvSpPr txBox="1"/>
          <p:nvPr/>
        </p:nvSpPr>
        <p:spPr>
          <a:xfrm>
            <a:off x="6380922" y="2305615"/>
            <a:ext cx="5262979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&gt; yes &lt;- Computers$price[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Computers$multi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 == "yes"]</a:t>
            </a:r>
          </a:p>
          <a:p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&gt; no &lt;- Computers$price[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Computers$multi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 == "no"]</a:t>
            </a:r>
          </a:p>
          <a:p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&gt; 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t.test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(yes, no)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Welch Two Sample t-test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data:  yes and no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t = -1.5463, df = 1356.5, p-value = 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0.1223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alternative hypothesis: true difference in means is not equal to 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95 percent confidence interval: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-63.324997   7.498555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sample estimates: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mean of x mean of y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2195.557  2223.470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CF0D4-279D-419A-8546-99D5DFDDC35A}"/>
              </a:ext>
            </a:extLst>
          </p:cNvPr>
          <p:cNvSpPr txBox="1"/>
          <p:nvPr/>
        </p:nvSpPr>
        <p:spPr>
          <a:xfrm>
            <a:off x="985406" y="6149940"/>
            <a:ext cx="8541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Lato Light" panose="020F0502020204030203" pitchFamily="34" charset="0"/>
              <a:buChar char="*"/>
            </a:pPr>
            <a:r>
              <a:rPr lang="en-US" sz="1200" dirty="0"/>
              <a:t>The course did not stress too much this assumption</a:t>
            </a:r>
          </a:p>
          <a:p>
            <a:pPr marL="285750" indent="-285750">
              <a:buFont typeface="Lato Light" panose="020F0502020204030203" pitchFamily="34" charset="0"/>
              <a:buChar char="*"/>
            </a:pPr>
            <a:r>
              <a:rPr lang="en-US" sz="1200" dirty="0"/>
              <a:t>When you look at the boxplots, check to see if the boxes are similar for the two groups</a:t>
            </a:r>
          </a:p>
          <a:p>
            <a:pPr marL="285750" indent="-285750">
              <a:buFont typeface="Lato Light" panose="020F0502020204030203" pitchFamily="34" charset="0"/>
              <a:buChar char="*"/>
            </a:pPr>
            <a:r>
              <a:rPr lang="en-US" sz="1200" dirty="0"/>
              <a:t>Calculate </a:t>
            </a:r>
            <a:r>
              <a:rPr lang="en-US" sz="1200" dirty="0" err="1"/>
              <a:t>sd</a:t>
            </a:r>
            <a:r>
              <a:rPr lang="en-US" sz="1200" dirty="0"/>
              <a:t> for each groups and see if they are similar, they don’t have to be exactly the same for the assumption to hold</a:t>
            </a:r>
          </a:p>
        </p:txBody>
      </p:sp>
    </p:spTree>
    <p:extLst>
      <p:ext uri="{BB962C8B-B14F-4D97-AF65-F5344CB8AC3E}">
        <p14:creationId xmlns:p14="http://schemas.microsoft.com/office/powerpoint/2010/main" val="1804174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7E94-7820-49A6-A208-7EEB7EF0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 Data Analysis </a:t>
            </a:r>
            <a:r>
              <a:rPr lang="en-US" sz="2000" dirty="0">
                <a:latin typeface="+mn-lt"/>
              </a:rPr>
              <a:t>– </a:t>
            </a:r>
            <a:r>
              <a:rPr lang="en-US" sz="2400" dirty="0">
                <a:latin typeface="+mn-lt"/>
              </a:rPr>
              <a:t>non-parametric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E043-7D70-4F0C-A9D4-D33DF9C0D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36208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Wilcoxon Rank-Sum</a:t>
            </a:r>
          </a:p>
          <a:p>
            <a:pPr lvl="1"/>
            <a:r>
              <a:rPr lang="en-US" sz="1600" dirty="0"/>
              <a:t>Assumptions</a:t>
            </a:r>
          </a:p>
          <a:p>
            <a:pPr lvl="2"/>
            <a:r>
              <a:rPr lang="en-US" sz="1200" dirty="0"/>
              <a:t>Number of groups = 2</a:t>
            </a:r>
          </a:p>
          <a:p>
            <a:pPr lvl="2"/>
            <a:r>
              <a:rPr lang="en-US" sz="1200" dirty="0"/>
              <a:t>Groups are independent</a:t>
            </a:r>
          </a:p>
          <a:p>
            <a:pPr lvl="2"/>
            <a:r>
              <a:rPr lang="en-US" sz="1200" dirty="0"/>
              <a:t>Data: continuous</a:t>
            </a:r>
          </a:p>
          <a:p>
            <a:pPr lvl="1"/>
            <a:r>
              <a:rPr lang="en-US" sz="1600" dirty="0"/>
              <a:t>RQ:</a:t>
            </a:r>
          </a:p>
          <a:p>
            <a:pPr lvl="2"/>
            <a:r>
              <a:rPr lang="en-US" sz="1200" dirty="0"/>
              <a:t> Is there a significant difference in Z between X &amp; Y?</a:t>
            </a:r>
          </a:p>
          <a:p>
            <a:pPr lvl="2"/>
            <a:r>
              <a:rPr lang="en-US" sz="1200" dirty="0"/>
              <a:t>Is there a significant difference in price between Computers with multimedia and without multimedia?</a:t>
            </a:r>
          </a:p>
          <a:p>
            <a:pPr lvl="1"/>
            <a:r>
              <a:rPr lang="en-US" sz="1600" dirty="0"/>
              <a:t>H0: mean1 = mean2</a:t>
            </a:r>
          </a:p>
          <a:p>
            <a:pPr lvl="1"/>
            <a:r>
              <a:rPr lang="en-US" sz="1600" dirty="0"/>
              <a:t>HA: mean1 ≠ mean2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66977-8AC8-4A19-85D1-D32D103C27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 code: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Decision: p-value = 0.7854 &gt; 0.05, we do not reject the null hypothesis of equal means</a:t>
            </a:r>
          </a:p>
          <a:p>
            <a:r>
              <a:rPr lang="en-US" sz="1600" dirty="0"/>
              <a:t>Conclusion: Data do not provide sufficient evidence for a difference in price due to multimedia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BDA72-C8CD-42C3-8AFA-CD387EBE741F}"/>
              </a:ext>
            </a:extLst>
          </p:cNvPr>
          <p:cNvSpPr txBox="1"/>
          <p:nvPr/>
        </p:nvSpPr>
        <p:spPr>
          <a:xfrm>
            <a:off x="6475541" y="2259449"/>
            <a:ext cx="4878259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&gt; 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wilcox.test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(yes, no)</a:t>
            </a:r>
          </a:p>
          <a:p>
            <a:endParaRPr lang="en-US" sz="1000" dirty="0">
              <a:solidFill>
                <a:srgbClr val="1C1CFE"/>
              </a:solidFill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Wilcoxon rank sum test with continuity correction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data:  yes and no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W = 2337501, p-value = 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0.7854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alternative hypothesis: true location shift is not equal to 0</a:t>
            </a:r>
          </a:p>
        </p:txBody>
      </p:sp>
    </p:spTree>
    <p:extLst>
      <p:ext uri="{BB962C8B-B14F-4D97-AF65-F5344CB8AC3E}">
        <p14:creationId xmlns:p14="http://schemas.microsoft.com/office/powerpoint/2010/main" val="231284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7E94-7820-49A6-A208-7EEB7EF0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Data Analysis </a:t>
            </a:r>
            <a:r>
              <a:rPr lang="en-US" sz="2400" dirty="0">
                <a:latin typeface="+mn-lt"/>
              </a:rPr>
              <a:t>- parametric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E043-7D70-4F0C-A9D4-D33DF9C0D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3"/>
            <a:ext cx="5181600" cy="5037947"/>
          </a:xfrm>
        </p:spPr>
        <p:txBody>
          <a:bodyPr>
            <a:normAutofit fontScale="62500" lnSpcReduction="20000"/>
          </a:bodyPr>
          <a:lstStyle/>
          <a:p>
            <a:r>
              <a:rPr lang="en-US" sz="5100" b="1" dirty="0">
                <a:solidFill>
                  <a:srgbClr val="0070C0"/>
                </a:solidFill>
              </a:rPr>
              <a:t>Paired t-test</a:t>
            </a:r>
          </a:p>
          <a:p>
            <a:pPr lvl="1"/>
            <a:r>
              <a:rPr lang="en-US" sz="2600" dirty="0"/>
              <a:t>Assumptions:</a:t>
            </a:r>
          </a:p>
          <a:p>
            <a:pPr lvl="2"/>
            <a:r>
              <a:rPr lang="en-US" sz="2200" dirty="0"/>
              <a:t>Number of groups = 2  from 1 sample </a:t>
            </a:r>
          </a:p>
          <a:p>
            <a:pPr lvl="2"/>
            <a:r>
              <a:rPr lang="en-US" sz="2200" dirty="0"/>
              <a:t>Groups are dependent</a:t>
            </a:r>
          </a:p>
          <a:p>
            <a:pPr lvl="2"/>
            <a:r>
              <a:rPr lang="en-US" sz="2200" dirty="0"/>
              <a:t>The mean is taken for the same variable</a:t>
            </a:r>
          </a:p>
          <a:p>
            <a:pPr lvl="2"/>
            <a:r>
              <a:rPr lang="en-US" sz="2200" b="0" i="0" u="none" strike="noStrike" dirty="0">
                <a:solidFill>
                  <a:srgbClr val="424242"/>
                </a:solidFill>
                <a:effectLst/>
              </a:rPr>
              <a:t>Most common and effective type of pairing is </a:t>
            </a:r>
            <a:r>
              <a:rPr lang="en-US" sz="2200" b="1" i="0" u="none" strike="noStrike" dirty="0">
                <a:solidFill>
                  <a:srgbClr val="424242"/>
                </a:solidFill>
                <a:effectLst/>
              </a:rPr>
              <a:t>self-pairing</a:t>
            </a:r>
            <a:r>
              <a:rPr lang="en-US" sz="2200" b="0" i="0" u="none" strike="noStrike" dirty="0">
                <a:solidFill>
                  <a:srgbClr val="424242"/>
                </a:solidFill>
                <a:effectLst/>
              </a:rPr>
              <a:t>, a single subject being evaluated in two different conditions</a:t>
            </a:r>
          </a:p>
          <a:p>
            <a:pPr lvl="2"/>
            <a:r>
              <a:rPr lang="en-US" sz="2200" dirty="0">
                <a:solidFill>
                  <a:srgbClr val="424242"/>
                </a:solidFill>
              </a:rPr>
              <a:t>Normal distribution / large dataset</a:t>
            </a:r>
          </a:p>
          <a:p>
            <a:pPr lvl="2"/>
            <a:r>
              <a:rPr lang="en-US" sz="2400" dirty="0"/>
              <a:t>Equal variance (see slide 14)</a:t>
            </a:r>
            <a:endParaRPr lang="en-US" sz="2200" dirty="0"/>
          </a:p>
          <a:p>
            <a:pPr lvl="2"/>
            <a:r>
              <a:rPr lang="en-US" sz="2200" dirty="0"/>
              <a:t>Data : numerical </a:t>
            </a:r>
          </a:p>
          <a:p>
            <a:pPr lvl="2"/>
            <a:r>
              <a:rPr lang="en-US" sz="2400" dirty="0"/>
              <a:t>length(group1) = length(group2)</a:t>
            </a:r>
            <a:endParaRPr lang="en-US" sz="2200" dirty="0"/>
          </a:p>
          <a:p>
            <a:pPr lvl="1"/>
            <a:r>
              <a:rPr lang="en-US" sz="2600" dirty="0"/>
              <a:t>RQ: </a:t>
            </a:r>
          </a:p>
          <a:p>
            <a:pPr lvl="2"/>
            <a:r>
              <a:rPr lang="en-US" sz="2200" dirty="0"/>
              <a:t>Is there a significant difference in X at A and B?</a:t>
            </a:r>
          </a:p>
          <a:p>
            <a:pPr lvl="2"/>
            <a:r>
              <a:rPr lang="en-US" sz="2200" dirty="0"/>
              <a:t>Is there a significant difference in weight of mice before the treatment and after the treatment?</a:t>
            </a:r>
          </a:p>
          <a:p>
            <a:pPr lvl="1"/>
            <a:r>
              <a:rPr lang="en-US" sz="2600" dirty="0"/>
              <a:t>H</a:t>
            </a:r>
            <a:r>
              <a:rPr lang="en-US" sz="1900" dirty="0"/>
              <a:t>0</a:t>
            </a:r>
            <a:r>
              <a:rPr lang="en-US" sz="2600" dirty="0"/>
              <a:t>: </a:t>
            </a:r>
            <a:r>
              <a:rPr lang="en-US" dirty="0"/>
              <a:t>mean1 = mean2</a:t>
            </a:r>
          </a:p>
          <a:p>
            <a:pPr lvl="1"/>
            <a:r>
              <a:rPr lang="en-US" sz="2600" dirty="0"/>
              <a:t>H</a:t>
            </a:r>
            <a:r>
              <a:rPr lang="en-US" sz="1900" dirty="0"/>
              <a:t>A</a:t>
            </a:r>
            <a:r>
              <a:rPr lang="en-US" sz="2600" dirty="0"/>
              <a:t>: </a:t>
            </a:r>
            <a:r>
              <a:rPr lang="en-US" dirty="0"/>
              <a:t>mean1 ≠ mean2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5E923C0-5ECF-4121-9B41-66A092F163C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334" y="2075242"/>
            <a:ext cx="2785310" cy="289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8040D8-9DA0-4F3E-8AB4-52D4A1AA58AA}"/>
              </a:ext>
            </a:extLst>
          </p:cNvPr>
          <p:cNvSpPr txBox="1"/>
          <p:nvPr/>
        </p:nvSpPr>
        <p:spPr>
          <a:xfrm>
            <a:off x="7126334" y="5121577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code: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3B990C-4064-4A9F-854E-5A5E8F0C69E5}"/>
              </a:ext>
            </a:extLst>
          </p:cNvPr>
          <p:cNvSpPr txBox="1"/>
          <p:nvPr/>
        </p:nvSpPr>
        <p:spPr>
          <a:xfrm>
            <a:off x="7345018" y="5669026"/>
            <a:ext cx="3770243" cy="553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&gt; 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t.test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(weight ~ groups, paired = TRUE</a:t>
            </a:r>
            <a:r>
              <a:rPr lang="en-US" sz="1000" dirty="0"/>
              <a:t>)</a:t>
            </a:r>
          </a:p>
          <a:p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&gt; 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t.test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(condition1, contition2, paired = TRUE</a:t>
            </a:r>
            <a:r>
              <a:rPr lang="en-US" sz="1000" dirty="0"/>
              <a:t>)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93839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7E94-7820-49A6-A208-7EEB7EF0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Data Analysis</a:t>
            </a:r>
            <a:r>
              <a:rPr lang="en-US" sz="54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– non-parametric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E043-7D70-4F0C-A9D4-D33DF9C0D8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Wilcoxon Signed-Rank</a:t>
            </a:r>
          </a:p>
          <a:p>
            <a:pPr lvl="1"/>
            <a:r>
              <a:rPr lang="en-US" sz="1800" dirty="0"/>
              <a:t>Assumptions</a:t>
            </a:r>
          </a:p>
          <a:p>
            <a:pPr lvl="2"/>
            <a:r>
              <a:rPr lang="en-US" sz="1800" dirty="0"/>
              <a:t>Number of groups = 2 from 1 sample</a:t>
            </a:r>
          </a:p>
          <a:p>
            <a:pPr lvl="2"/>
            <a:r>
              <a:rPr lang="en-US" sz="1800" dirty="0"/>
              <a:t>Groups are dependent (paired)</a:t>
            </a:r>
          </a:p>
          <a:p>
            <a:pPr lvl="2"/>
            <a:r>
              <a:rPr lang="en-US" sz="1800" dirty="0"/>
              <a:t>Data: numerical</a:t>
            </a:r>
          </a:p>
          <a:p>
            <a:pPr lvl="2"/>
            <a:r>
              <a:rPr lang="en-US" sz="1800" dirty="0"/>
              <a:t>length(group1) = length(group2)</a:t>
            </a:r>
          </a:p>
          <a:p>
            <a:pPr lvl="1"/>
            <a:r>
              <a:rPr lang="en-US" sz="1800" dirty="0"/>
              <a:t>RQ: </a:t>
            </a:r>
          </a:p>
          <a:p>
            <a:pPr lvl="2"/>
            <a:r>
              <a:rPr lang="en-US" sz="1400" dirty="0"/>
              <a:t>Is there a significant difference in X at A and B?</a:t>
            </a:r>
          </a:p>
          <a:p>
            <a:pPr lvl="1"/>
            <a:r>
              <a:rPr lang="en-US" sz="1800" dirty="0"/>
              <a:t>H</a:t>
            </a:r>
            <a:r>
              <a:rPr lang="en-US" sz="1400" dirty="0"/>
              <a:t>0</a:t>
            </a:r>
            <a:r>
              <a:rPr lang="en-US" sz="1800" dirty="0"/>
              <a:t>: mean1 = mean2</a:t>
            </a:r>
          </a:p>
          <a:p>
            <a:pPr lvl="1"/>
            <a:r>
              <a:rPr lang="en-US" sz="1800" dirty="0"/>
              <a:t>H</a:t>
            </a:r>
            <a:r>
              <a:rPr lang="en-US" sz="1400" dirty="0"/>
              <a:t>A</a:t>
            </a:r>
            <a:r>
              <a:rPr lang="en-US" sz="1800" dirty="0"/>
              <a:t>: mean1 ≠ mean2</a:t>
            </a:r>
            <a:endParaRPr lang="en-US" sz="1600" dirty="0"/>
          </a:p>
          <a:p>
            <a:pPr lvl="1"/>
            <a:endParaRPr lang="en-US" sz="2200" dirty="0"/>
          </a:p>
          <a:p>
            <a:pPr marL="914400" lvl="2" indent="0">
              <a:buNone/>
            </a:pPr>
            <a:r>
              <a:rPr lang="en-US" sz="2000" dirty="0"/>
              <a:t> </a:t>
            </a:r>
          </a:p>
          <a:p>
            <a:pPr marL="914400" lvl="2" indent="0">
              <a:buNone/>
            </a:pPr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  <a:p>
            <a:pPr lvl="2"/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66977-8AC8-4A19-85D1-D32D103C27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R code: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7D987-4E28-4BDC-9AB3-FC1E953F88BD}"/>
              </a:ext>
            </a:extLst>
          </p:cNvPr>
          <p:cNvSpPr txBox="1"/>
          <p:nvPr/>
        </p:nvSpPr>
        <p:spPr>
          <a:xfrm>
            <a:off x="6510131" y="2385627"/>
            <a:ext cx="4214191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&gt; 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wilcox.test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(condition1, condition2, paired = TRUE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4808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7E94-7820-49A6-A208-7EEB7EF0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Data </a:t>
            </a:r>
            <a:r>
              <a:rPr lang="en-US"/>
              <a:t>Analysis</a:t>
            </a:r>
            <a:r>
              <a:rPr lang="en-US" sz="5400">
                <a:latin typeface="+mn-lt"/>
              </a:rPr>
              <a:t> </a:t>
            </a:r>
            <a:r>
              <a:rPr lang="en-US" sz="2400">
                <a:latin typeface="+mn-lt"/>
              </a:rPr>
              <a:t>–parametric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E043-7D70-4F0C-A9D4-D33DF9C0D8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Pearson’s correlation coefficient</a:t>
            </a:r>
          </a:p>
          <a:p>
            <a:pPr lvl="1"/>
            <a:r>
              <a:rPr lang="en-US" sz="1800" dirty="0"/>
              <a:t>Assumptions</a:t>
            </a:r>
          </a:p>
          <a:p>
            <a:pPr lvl="2"/>
            <a:r>
              <a:rPr lang="en-US" sz="1800" dirty="0"/>
              <a:t>Number of groups = 2</a:t>
            </a:r>
          </a:p>
          <a:p>
            <a:pPr lvl="2"/>
            <a:r>
              <a:rPr lang="en-US" sz="1800" dirty="0"/>
              <a:t>Groups are dependent (paired)</a:t>
            </a:r>
          </a:p>
          <a:p>
            <a:pPr lvl="2"/>
            <a:r>
              <a:rPr lang="en-US" sz="1800" dirty="0"/>
              <a:t>Absence of outliers</a:t>
            </a:r>
          </a:p>
          <a:p>
            <a:pPr lvl="2"/>
            <a:r>
              <a:rPr lang="en-US" sz="1800" dirty="0"/>
              <a:t>Data: continuous</a:t>
            </a:r>
          </a:p>
          <a:p>
            <a:pPr lvl="1"/>
            <a:r>
              <a:rPr lang="en-US" sz="1800" dirty="0"/>
              <a:t>RQ: </a:t>
            </a:r>
          </a:p>
          <a:p>
            <a:pPr lvl="2"/>
            <a:r>
              <a:rPr lang="en-US" sz="1400" dirty="0"/>
              <a:t>Are A and B correlated?</a:t>
            </a:r>
          </a:p>
          <a:p>
            <a:pPr lvl="1"/>
            <a:r>
              <a:rPr lang="en-US" sz="1800" dirty="0"/>
              <a:t>H</a:t>
            </a:r>
            <a:r>
              <a:rPr lang="en-US" sz="1400" dirty="0"/>
              <a:t>0</a:t>
            </a:r>
            <a:r>
              <a:rPr lang="en-US" sz="1800" dirty="0"/>
              <a:t>: A and B are independent</a:t>
            </a:r>
          </a:p>
          <a:p>
            <a:pPr lvl="1"/>
            <a:r>
              <a:rPr lang="en-US" sz="1800" dirty="0"/>
              <a:t>H</a:t>
            </a:r>
            <a:r>
              <a:rPr lang="en-US" sz="1400" dirty="0"/>
              <a:t>A</a:t>
            </a:r>
            <a:r>
              <a:rPr lang="en-US" sz="1800" dirty="0"/>
              <a:t>: A and B are dependent</a:t>
            </a:r>
            <a:endParaRPr lang="en-US" sz="1600" dirty="0"/>
          </a:p>
          <a:p>
            <a:pPr lvl="1"/>
            <a:endParaRPr lang="en-US" sz="2200" dirty="0"/>
          </a:p>
          <a:p>
            <a:pPr marL="914400" lvl="2" indent="0">
              <a:buNone/>
            </a:pPr>
            <a:r>
              <a:rPr lang="en-US" sz="2000" dirty="0"/>
              <a:t> </a:t>
            </a:r>
          </a:p>
          <a:p>
            <a:pPr marL="914400" lvl="2" indent="0">
              <a:buNone/>
            </a:pPr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  <a:p>
            <a:pPr lvl="2"/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66977-8AC8-4A19-85D1-D32D103C27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R code: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Decision: p-value &lt; 2.2e-16 &lt; 0.05, we reject the null hypothesis of independence</a:t>
            </a:r>
          </a:p>
          <a:p>
            <a:r>
              <a:rPr lang="en-US" sz="1600" dirty="0"/>
              <a:t>Conclusion: There is sufficient evidence for positive correlation between BMI and blood pressure. The correlation coefficient of 0.727 shows strong dependency. </a:t>
            </a:r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8F120-7C14-445A-9C44-F9EDF8C3CF2C}"/>
              </a:ext>
            </a:extLst>
          </p:cNvPr>
          <p:cNvSpPr txBox="1"/>
          <p:nvPr/>
        </p:nvSpPr>
        <p:spPr>
          <a:xfrm>
            <a:off x="6291470" y="2248866"/>
            <a:ext cx="4647426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&gt; with(fat, 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cor.test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body.fat,BMI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, method = "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pearson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"))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Pearson's product-moment correlation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data:  </a:t>
            </a:r>
            <a:r>
              <a:rPr lang="en-US" sz="1000" dirty="0" err="1">
                <a:latin typeface="Lucida Console" panose="020B0609040504020204" pitchFamily="49" charset="0"/>
              </a:rPr>
              <a:t>body.fat</a:t>
            </a:r>
            <a:r>
              <a:rPr lang="en-US" sz="1000" dirty="0">
                <a:latin typeface="Lucida Console" panose="020B0609040504020204" pitchFamily="49" charset="0"/>
              </a:rPr>
              <a:t> and BMI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t = 16.789, df = 250, p-value &lt; 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2.2e-16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alternative hypothesis: true correlation is not equal to 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95 percent confidence interval: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0.6641703 0.7812826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sample estimates: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</a:t>
            </a:r>
            <a:r>
              <a:rPr lang="en-US" sz="1000" dirty="0" err="1">
                <a:latin typeface="Lucida Console" panose="020B0609040504020204" pitchFamily="49" charset="0"/>
              </a:rPr>
              <a:t>cor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0.7279942</a:t>
            </a:r>
          </a:p>
        </p:txBody>
      </p:sp>
    </p:spTree>
    <p:extLst>
      <p:ext uri="{BB962C8B-B14F-4D97-AF65-F5344CB8AC3E}">
        <p14:creationId xmlns:p14="http://schemas.microsoft.com/office/powerpoint/2010/main" val="3466015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7E94-7820-49A6-A208-7EEB7EF0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Data Analysis</a:t>
            </a:r>
            <a:r>
              <a:rPr lang="en-US" sz="54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– non-parametric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E043-7D70-4F0C-A9D4-D33DF9C0D8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Chi-squared goodness of fit</a:t>
            </a:r>
          </a:p>
          <a:p>
            <a:pPr lvl="1"/>
            <a:r>
              <a:rPr lang="en-US" sz="1800" dirty="0"/>
              <a:t>Assumptions</a:t>
            </a:r>
          </a:p>
          <a:p>
            <a:pPr lvl="2"/>
            <a:r>
              <a:rPr lang="en-US" sz="1800" dirty="0"/>
              <a:t>Number of groups = 1</a:t>
            </a:r>
          </a:p>
          <a:p>
            <a:pPr lvl="2"/>
            <a:r>
              <a:rPr lang="en-US" sz="1800" dirty="0"/>
              <a:t>At least 5 observations in each level</a:t>
            </a:r>
          </a:p>
          <a:p>
            <a:pPr lvl="2"/>
            <a:r>
              <a:rPr lang="en-US" sz="1800" dirty="0"/>
              <a:t>Data: categorical </a:t>
            </a:r>
          </a:p>
          <a:p>
            <a:pPr lvl="1"/>
            <a:r>
              <a:rPr lang="en-US" sz="1800" dirty="0"/>
              <a:t>RQ: </a:t>
            </a:r>
          </a:p>
          <a:p>
            <a:pPr lvl="2"/>
            <a:r>
              <a:rPr lang="en-US" sz="1400" dirty="0"/>
              <a:t>Does the data match the given frequency?</a:t>
            </a:r>
          </a:p>
          <a:p>
            <a:pPr lvl="2"/>
            <a:r>
              <a:rPr lang="en-US" sz="1400" dirty="0"/>
              <a:t>Is the data consistent with a specified distribution?</a:t>
            </a:r>
          </a:p>
          <a:p>
            <a:pPr lvl="1"/>
            <a:r>
              <a:rPr lang="en-US" sz="1800" dirty="0"/>
              <a:t>H</a:t>
            </a:r>
            <a:r>
              <a:rPr lang="en-US" sz="1400" dirty="0"/>
              <a:t>0</a:t>
            </a:r>
            <a:r>
              <a:rPr lang="en-US" sz="1800" dirty="0"/>
              <a:t>: the data </a:t>
            </a:r>
            <a:r>
              <a:rPr lang="en-US" sz="1800" dirty="0" err="1"/>
              <a:t>matche</a:t>
            </a:r>
            <a:r>
              <a:rPr lang="en-US" sz="1800" dirty="0"/>
              <a:t> the given freq.</a:t>
            </a:r>
          </a:p>
          <a:p>
            <a:pPr lvl="1"/>
            <a:r>
              <a:rPr lang="en-US" sz="1800" dirty="0"/>
              <a:t>H</a:t>
            </a:r>
            <a:r>
              <a:rPr lang="en-US" sz="1400" dirty="0"/>
              <a:t>A</a:t>
            </a:r>
            <a:r>
              <a:rPr lang="en-US" sz="1800" dirty="0"/>
              <a:t>: the data don’t match the given freq.</a:t>
            </a:r>
          </a:p>
          <a:p>
            <a:pPr lvl="1"/>
            <a:endParaRPr lang="en-US" sz="2200" dirty="0"/>
          </a:p>
          <a:p>
            <a:pPr marL="914400" lvl="2" indent="0">
              <a:buNone/>
            </a:pPr>
            <a:r>
              <a:rPr lang="en-US" sz="2000" dirty="0"/>
              <a:t> </a:t>
            </a:r>
          </a:p>
          <a:p>
            <a:pPr marL="914400" lvl="2" indent="0">
              <a:buNone/>
            </a:pPr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  <a:p>
            <a:pPr lvl="2"/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66977-8AC8-4A19-85D1-D32D103C27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R code: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Decision: the p-value is 8.803e-07 which is  &lt; 0.05, we reject the null hypothesis</a:t>
            </a:r>
          </a:p>
          <a:p>
            <a:r>
              <a:rPr lang="en-US" sz="1600" dirty="0"/>
              <a:t>Conclusion: the colors are significantly not commonly distributed.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7D987-4E28-4BDC-9AB3-FC1E953F88BD}"/>
              </a:ext>
            </a:extLst>
          </p:cNvPr>
          <p:cNvSpPr txBox="1"/>
          <p:nvPr/>
        </p:nvSpPr>
        <p:spPr>
          <a:xfrm>
            <a:off x="6510131" y="2385627"/>
            <a:ext cx="4214191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&gt; tulip &lt;- c(81, 50, 27)</a:t>
            </a:r>
          </a:p>
          <a:p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&gt; res &lt;- 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chisq.test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(tulip, p = c(1/3, 1/3, 1/3))</a:t>
            </a:r>
          </a:p>
          <a:p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&gt; res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Chi-squared test for given probabilities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data:  tulip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X-squared = 27.886, df = 2, p-value = 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8.803e-07</a:t>
            </a:r>
          </a:p>
        </p:txBody>
      </p:sp>
    </p:spTree>
    <p:extLst>
      <p:ext uri="{BB962C8B-B14F-4D97-AF65-F5344CB8AC3E}">
        <p14:creationId xmlns:p14="http://schemas.microsoft.com/office/powerpoint/2010/main" val="238720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F3C6-44E1-4605-BDA2-7A79C395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15ADDF7-BF2D-4B73-A372-BA477B4AF7B6}"/>
              </a:ext>
            </a:extLst>
          </p:cNvPr>
          <p:cNvGrpSpPr/>
          <p:nvPr/>
        </p:nvGrpSpPr>
        <p:grpSpPr>
          <a:xfrm>
            <a:off x="1598339" y="2450210"/>
            <a:ext cx="2425049" cy="2474141"/>
            <a:chOff x="1598339" y="2450210"/>
            <a:chExt cx="2425049" cy="2474141"/>
          </a:xfrm>
        </p:grpSpPr>
        <p:pic>
          <p:nvPicPr>
            <p:cNvPr id="7" name="Graphic 6" descr="Man and woman">
              <a:extLst>
                <a:ext uri="{FF2B5EF4-FFF2-40B4-BE49-F238E27FC236}">
                  <a16:creationId xmlns:a16="http://schemas.microsoft.com/office/drawing/2014/main" id="{1862CE2A-2721-49B8-BD99-0E80CB944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57821" y="245021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9CD4E0-07C4-4953-86C8-BBFFE11E6FB0}"/>
                </a:ext>
              </a:extLst>
            </p:cNvPr>
            <p:cNvSpPr txBox="1"/>
            <p:nvPr/>
          </p:nvSpPr>
          <p:spPr>
            <a:xfrm>
              <a:off x="1606655" y="3364610"/>
              <a:ext cx="2416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611F931-FD90-48C7-A428-47B352EFF31E}"/>
                </a:ext>
              </a:extLst>
            </p:cNvPr>
            <p:cNvSpPr txBox="1"/>
            <p:nvPr/>
          </p:nvSpPr>
          <p:spPr>
            <a:xfrm>
              <a:off x="1598339" y="3754800"/>
              <a:ext cx="241673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Categorical data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Factor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Numerical data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Discrete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Continuous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29B0E5-1784-462D-BAAC-AB049D5F06DF}"/>
              </a:ext>
            </a:extLst>
          </p:cNvPr>
          <p:cNvGrpSpPr/>
          <p:nvPr/>
        </p:nvGrpSpPr>
        <p:grpSpPr>
          <a:xfrm>
            <a:off x="4390657" y="2450210"/>
            <a:ext cx="2416733" cy="2429364"/>
            <a:chOff x="4390657" y="2450210"/>
            <a:chExt cx="2416733" cy="2429364"/>
          </a:xfrm>
        </p:grpSpPr>
        <p:pic>
          <p:nvPicPr>
            <p:cNvPr id="9" name="Graphic 8" descr="Bar chart">
              <a:extLst>
                <a:ext uri="{FF2B5EF4-FFF2-40B4-BE49-F238E27FC236}">
                  <a16:creationId xmlns:a16="http://schemas.microsoft.com/office/drawing/2014/main" id="{21415B47-DCFE-48DF-85EC-CBBF9ED2F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41823" y="2450210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D5FC8A-F4E4-43D3-8D67-5E1733DBE568}"/>
                </a:ext>
              </a:extLst>
            </p:cNvPr>
            <p:cNvSpPr txBox="1"/>
            <p:nvPr/>
          </p:nvSpPr>
          <p:spPr>
            <a:xfrm>
              <a:off x="4390657" y="3364610"/>
              <a:ext cx="2416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>
                <a:buNone/>
              </a:pPr>
              <a:r>
                <a:rPr lang="en-US" dirty="0"/>
                <a:t>Informal Data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939EF8-BE74-4CDB-B41A-AD7A22D35C58}"/>
                </a:ext>
              </a:extLst>
            </p:cNvPr>
            <p:cNvSpPr txBox="1"/>
            <p:nvPr/>
          </p:nvSpPr>
          <p:spPr>
            <a:xfrm>
              <a:off x="4390657" y="3710023"/>
              <a:ext cx="241673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Histogram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Boxplot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Scatterplot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Q-Q plot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Normality assumption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113DF6-ACF8-4A5A-8401-788F690B38D7}"/>
              </a:ext>
            </a:extLst>
          </p:cNvPr>
          <p:cNvGrpSpPr/>
          <p:nvPr/>
        </p:nvGrpSpPr>
        <p:grpSpPr>
          <a:xfrm>
            <a:off x="7558556" y="2426291"/>
            <a:ext cx="2416733" cy="3099614"/>
            <a:chOff x="7558556" y="2426291"/>
            <a:chExt cx="2416733" cy="3099614"/>
          </a:xfrm>
        </p:grpSpPr>
        <p:pic>
          <p:nvPicPr>
            <p:cNvPr id="11" name="Graphic 10" descr="Research">
              <a:extLst>
                <a:ext uri="{FF2B5EF4-FFF2-40B4-BE49-F238E27FC236}">
                  <a16:creationId xmlns:a16="http://schemas.microsoft.com/office/drawing/2014/main" id="{3BA21583-F4B2-4E2D-97CA-1AA7BC85B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09722" y="2426291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32E5B7-3C39-4A3D-863D-B2AFFE2D6A32}"/>
                </a:ext>
              </a:extLst>
            </p:cNvPr>
            <p:cNvSpPr txBox="1"/>
            <p:nvPr/>
          </p:nvSpPr>
          <p:spPr>
            <a:xfrm>
              <a:off x="7558556" y="3340691"/>
              <a:ext cx="24167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dirty="0"/>
                <a:t>Formal Analysis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01668A-A548-476E-BDB0-0145487FE644}"/>
                </a:ext>
              </a:extLst>
            </p:cNvPr>
            <p:cNvSpPr txBox="1"/>
            <p:nvPr/>
          </p:nvSpPr>
          <p:spPr>
            <a:xfrm>
              <a:off x="7558556" y="3710023"/>
              <a:ext cx="241673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400" dirty="0"/>
                <a:t>Statistical tests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1400" dirty="0"/>
                <a:t>T-test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1400" dirty="0"/>
                <a:t>Correlation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1400" dirty="0"/>
                <a:t>Chi-squared test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1400" dirty="0"/>
                <a:t>Linear model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1400" dirty="0" err="1"/>
                <a:t>Anova</a:t>
              </a:r>
              <a:endParaRPr lang="en-US" sz="1400" dirty="0"/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1400" dirty="0" err="1"/>
                <a:t>Ancova</a:t>
              </a:r>
              <a:endParaRPr lang="en-US" sz="1400" dirty="0"/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1400" dirty="0"/>
                <a:t>Logistic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568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7E94-7820-49A6-A208-7EEB7EF0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Data Analysis</a:t>
            </a:r>
            <a:r>
              <a:rPr lang="en-US" sz="54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– non-parametric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E043-7D70-4F0C-A9D4-D33DF9C0D8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>
                <a:solidFill>
                  <a:srgbClr val="0070C0"/>
                </a:solidFill>
              </a:rPr>
              <a:t>Chi-squared test for independence</a:t>
            </a:r>
          </a:p>
          <a:p>
            <a:pPr lvl="1"/>
            <a:r>
              <a:rPr lang="en-US" sz="1800" dirty="0"/>
              <a:t>Assumptions</a:t>
            </a:r>
          </a:p>
          <a:p>
            <a:pPr lvl="2"/>
            <a:r>
              <a:rPr lang="en-US" sz="1800" dirty="0"/>
              <a:t>Number of groups = 2</a:t>
            </a:r>
          </a:p>
          <a:p>
            <a:pPr lvl="2"/>
            <a:r>
              <a:rPr lang="en-US" sz="1800" dirty="0"/>
              <a:t>Groups are independent</a:t>
            </a:r>
          </a:p>
          <a:p>
            <a:pPr lvl="2"/>
            <a:r>
              <a:rPr lang="en-US" sz="1800" dirty="0"/>
              <a:t>At least 5 observations in each level</a:t>
            </a:r>
          </a:p>
          <a:p>
            <a:pPr lvl="2"/>
            <a:r>
              <a:rPr lang="en-US" sz="1800" dirty="0"/>
              <a:t>Frequency table</a:t>
            </a:r>
          </a:p>
          <a:p>
            <a:pPr lvl="2"/>
            <a:r>
              <a:rPr lang="en-US" sz="1800" dirty="0"/>
              <a:t>Data: categorical </a:t>
            </a:r>
          </a:p>
          <a:p>
            <a:pPr lvl="1"/>
            <a:r>
              <a:rPr lang="en-US" sz="1800" dirty="0"/>
              <a:t>RQ: </a:t>
            </a:r>
          </a:p>
          <a:p>
            <a:pPr lvl="2"/>
            <a:r>
              <a:rPr lang="en-US" sz="1400" dirty="0"/>
              <a:t>Are A and B independent of each other?</a:t>
            </a:r>
          </a:p>
          <a:p>
            <a:pPr lvl="1"/>
            <a:r>
              <a:rPr lang="en-US" sz="1800" dirty="0"/>
              <a:t>H</a:t>
            </a:r>
            <a:r>
              <a:rPr lang="en-US" sz="1400" dirty="0"/>
              <a:t>0</a:t>
            </a:r>
            <a:r>
              <a:rPr lang="en-US" sz="1800" dirty="0"/>
              <a:t>: A and B are independent</a:t>
            </a:r>
          </a:p>
          <a:p>
            <a:pPr lvl="1"/>
            <a:r>
              <a:rPr lang="en-US" sz="1800" dirty="0"/>
              <a:t>H</a:t>
            </a:r>
            <a:r>
              <a:rPr lang="en-US" sz="1400" dirty="0"/>
              <a:t>A</a:t>
            </a:r>
            <a:r>
              <a:rPr lang="en-US" sz="1800" dirty="0"/>
              <a:t>: A and B are dependent</a:t>
            </a:r>
          </a:p>
          <a:p>
            <a:pPr lvl="1"/>
            <a:r>
              <a:rPr lang="en-US" sz="1800" dirty="0"/>
              <a:t>Decision: </a:t>
            </a:r>
            <a:r>
              <a:rPr lang="en-US" sz="2000" dirty="0"/>
              <a:t> </a:t>
            </a:r>
            <a:r>
              <a:rPr lang="en-US" sz="1600" dirty="0"/>
              <a:t>Reject null hypothesis of independence lesions and locations</a:t>
            </a:r>
          </a:p>
          <a:p>
            <a:pPr lvl="1"/>
            <a:r>
              <a:rPr lang="en-US" sz="1600" dirty="0"/>
              <a:t>Conclusion: There is dependence in the data</a:t>
            </a:r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  <a:p>
            <a:pPr lvl="2"/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66977-8AC8-4A19-85D1-D32D103C27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/>
              <a:t>R code: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7D987-4E28-4BDC-9AB3-FC1E953F88BD}"/>
              </a:ext>
            </a:extLst>
          </p:cNvPr>
          <p:cNvSpPr txBox="1"/>
          <p:nvPr/>
        </p:nvSpPr>
        <p:spPr>
          <a:xfrm>
            <a:off x="6569766" y="2276297"/>
            <a:ext cx="4936434" cy="4247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C1CFE"/>
                </a:solidFill>
                <a:latin typeface="Lucida Console" panose="020B0609040504020204" pitchFamily="49" charset="0"/>
              </a:rPr>
              <a:t>&gt; </a:t>
            </a:r>
            <a:r>
              <a:rPr lang="en-US" sz="9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oral.lesion</a:t>
            </a:r>
            <a:endParaRPr lang="en-US" sz="900" dirty="0">
              <a:solidFill>
                <a:srgbClr val="1C1CFE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               Kerala Gujarat Andhra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Labial.Mucosa</a:t>
            </a:r>
            <a:r>
              <a:rPr lang="en-US" sz="900" dirty="0">
                <a:latin typeface="Lucida Console" panose="020B0609040504020204" pitchFamily="49" charset="0"/>
              </a:rPr>
              <a:t>       0       1      0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Buccal.Mucosa</a:t>
            </a:r>
            <a:r>
              <a:rPr lang="en-US" sz="900" dirty="0">
                <a:latin typeface="Lucida Console" panose="020B0609040504020204" pitchFamily="49" charset="0"/>
              </a:rPr>
              <a:t>       8       1      8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Commissure          0       1      0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Gingiva             0       1      0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Hard.Palate</a:t>
            </a:r>
            <a:r>
              <a:rPr lang="en-US" sz="900" dirty="0">
                <a:latin typeface="Lucida Console" panose="020B0609040504020204" pitchFamily="49" charset="0"/>
              </a:rPr>
              <a:t>         0       1      0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Soft.Palate</a:t>
            </a:r>
            <a:r>
              <a:rPr lang="en-US" sz="900" dirty="0">
                <a:latin typeface="Lucida Console" panose="020B0609040504020204" pitchFamily="49" charset="0"/>
              </a:rPr>
              <a:t>         0       1      0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Tongue              0       1      0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Floor.Mouth</a:t>
            </a:r>
            <a:r>
              <a:rPr lang="en-US" sz="900" dirty="0">
                <a:latin typeface="Lucida Console" panose="020B0609040504020204" pitchFamily="49" charset="0"/>
              </a:rPr>
              <a:t>         1       0      1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Alveolar.Ridge</a:t>
            </a:r>
            <a:r>
              <a:rPr lang="en-US" sz="900" dirty="0">
                <a:latin typeface="Lucida Console" panose="020B0609040504020204" pitchFamily="49" charset="0"/>
              </a:rPr>
              <a:t>      1       0      1</a:t>
            </a:r>
          </a:p>
          <a:p>
            <a:endParaRPr lang="en-US" sz="900" dirty="0">
              <a:solidFill>
                <a:srgbClr val="1C1CFE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1C1CFE"/>
                </a:solidFill>
                <a:latin typeface="Lucida Console" panose="020B0609040504020204" pitchFamily="49" charset="0"/>
              </a:rPr>
              <a:t>&gt; </a:t>
            </a:r>
            <a:r>
              <a:rPr lang="en-US" sz="9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chisq.test</a:t>
            </a:r>
            <a:r>
              <a:rPr lang="en-US" sz="900" dirty="0">
                <a:solidFill>
                  <a:srgbClr val="1C1CFE"/>
                </a:solidFill>
                <a:latin typeface="Lucida Console" panose="020B0609040504020204" pitchFamily="49" charset="0"/>
              </a:rPr>
              <a:t>(x=</a:t>
            </a:r>
            <a:r>
              <a:rPr lang="en-US" sz="9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oral.lesion</a:t>
            </a:r>
            <a:r>
              <a:rPr lang="en-US" sz="900" dirty="0">
                <a:solidFill>
                  <a:srgbClr val="1C1CFE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Pearson's Chi-squared test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data:  </a:t>
            </a:r>
            <a:r>
              <a:rPr lang="en-US" sz="900" dirty="0" err="1">
                <a:latin typeface="Lucida Console" panose="020B0609040504020204" pitchFamily="49" charset="0"/>
              </a:rPr>
              <a:t>oral.lesion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X-squared = 22.099, df = 16, p-value =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0.14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Warning message: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In </a:t>
            </a:r>
            <a:r>
              <a:rPr lang="en-US" sz="900" dirty="0" err="1">
                <a:latin typeface="Lucida Console" panose="020B0609040504020204" pitchFamily="49" charset="0"/>
              </a:rPr>
              <a:t>chisq.test</a:t>
            </a:r>
            <a:r>
              <a:rPr lang="en-US" sz="900" dirty="0">
                <a:latin typeface="Lucida Console" panose="020B0609040504020204" pitchFamily="49" charset="0"/>
              </a:rPr>
              <a:t>(x = </a:t>
            </a:r>
            <a:r>
              <a:rPr lang="en-US" sz="900" dirty="0" err="1">
                <a:latin typeface="Lucida Console" panose="020B0609040504020204" pitchFamily="49" charset="0"/>
              </a:rPr>
              <a:t>oral.lesion</a:t>
            </a:r>
            <a:r>
              <a:rPr lang="en-US" sz="900" dirty="0">
                <a:latin typeface="Lucida Console" panose="020B0609040504020204" pitchFamily="49" charset="0"/>
              </a:rPr>
              <a:t>) : Chi-squared approximation may be incorrect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1C1CFE"/>
                </a:solidFill>
                <a:latin typeface="Lucida Console" panose="020B0609040504020204" pitchFamily="49" charset="0"/>
              </a:rPr>
              <a:t>&gt; </a:t>
            </a:r>
            <a:r>
              <a:rPr lang="en-US" sz="9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chisq.test</a:t>
            </a:r>
            <a:r>
              <a:rPr lang="en-US" sz="900" dirty="0">
                <a:solidFill>
                  <a:srgbClr val="1C1CFE"/>
                </a:solidFill>
                <a:latin typeface="Lucida Console" panose="020B0609040504020204" pitchFamily="49" charset="0"/>
              </a:rPr>
              <a:t>(x=</a:t>
            </a:r>
            <a:r>
              <a:rPr lang="en-US" sz="9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oral.lesion</a:t>
            </a:r>
            <a:r>
              <a:rPr lang="en-US" sz="900" dirty="0">
                <a:solidFill>
                  <a:srgbClr val="1C1CFE"/>
                </a:solidFill>
                <a:latin typeface="Lucida Console" panose="020B0609040504020204" pitchFamily="49" charset="0"/>
              </a:rPr>
              <a:t>, </a:t>
            </a:r>
            <a:r>
              <a:rPr lang="en-US" sz="9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simulate.p.value</a:t>
            </a:r>
            <a:r>
              <a:rPr lang="en-US" sz="900" dirty="0">
                <a:solidFill>
                  <a:srgbClr val="1C1CFE"/>
                </a:solidFill>
                <a:latin typeface="Lucida Console" panose="020B0609040504020204" pitchFamily="49" charset="0"/>
              </a:rPr>
              <a:t> = TRUE)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Pearson's Chi-squared test with simulated p-value (based on 2000 replicates)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data:  </a:t>
            </a:r>
            <a:r>
              <a:rPr lang="en-US" sz="900" dirty="0" err="1">
                <a:latin typeface="Lucida Console" panose="020B0609040504020204" pitchFamily="49" charset="0"/>
              </a:rPr>
              <a:t>oral.lesion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X-squared = 22.099, df = NA, p-value =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0.03248</a:t>
            </a:r>
          </a:p>
        </p:txBody>
      </p:sp>
    </p:spTree>
    <p:extLst>
      <p:ext uri="{BB962C8B-B14F-4D97-AF65-F5344CB8AC3E}">
        <p14:creationId xmlns:p14="http://schemas.microsoft.com/office/powerpoint/2010/main" val="809016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7E94-7820-49A6-A208-7EEB7EF0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E043-7D70-4F0C-A9D4-D33DF9C0D8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Simple linear regression</a:t>
            </a:r>
          </a:p>
          <a:p>
            <a:pPr lvl="1"/>
            <a:r>
              <a:rPr lang="en-US" sz="1800" dirty="0"/>
              <a:t>Assumptions</a:t>
            </a:r>
          </a:p>
          <a:p>
            <a:pPr lvl="2"/>
            <a:r>
              <a:rPr lang="en-US" sz="1400" dirty="0"/>
              <a:t>Residuals have a constant variance</a:t>
            </a:r>
          </a:p>
          <a:p>
            <a:pPr lvl="2"/>
            <a:r>
              <a:rPr lang="en-US" sz="1400" dirty="0"/>
              <a:t>Residuals are approx. normally distributed</a:t>
            </a:r>
          </a:p>
          <a:p>
            <a:pPr lvl="2"/>
            <a:r>
              <a:rPr lang="en-US" sz="1400" dirty="0"/>
              <a:t>Residuals are independent</a:t>
            </a:r>
          </a:p>
          <a:p>
            <a:pPr lvl="2"/>
            <a:r>
              <a:rPr lang="en-US" sz="1400" dirty="0"/>
              <a:t>Linear relationship of data - scatterplot</a:t>
            </a:r>
          </a:p>
          <a:p>
            <a:pPr lvl="2"/>
            <a:r>
              <a:rPr lang="en-US" sz="1400" dirty="0"/>
              <a:t>Data: continuous</a:t>
            </a:r>
          </a:p>
          <a:p>
            <a:pPr lvl="1"/>
            <a:r>
              <a:rPr lang="en-US" sz="1800" dirty="0"/>
              <a:t>RQ: </a:t>
            </a:r>
          </a:p>
          <a:p>
            <a:pPr lvl="2"/>
            <a:r>
              <a:rPr lang="en-US" sz="1400" dirty="0"/>
              <a:t>Are X and Y linearly dependent?</a:t>
            </a:r>
          </a:p>
          <a:p>
            <a:pPr lvl="2"/>
            <a:r>
              <a:rPr lang="en-US" sz="1400" dirty="0"/>
              <a:t>Is there a significant effect of X on Y?</a:t>
            </a:r>
          </a:p>
          <a:p>
            <a:pPr lvl="1"/>
            <a:r>
              <a:rPr lang="en-US" sz="1800" dirty="0"/>
              <a:t>H</a:t>
            </a:r>
            <a:r>
              <a:rPr lang="en-US" sz="1400" dirty="0"/>
              <a:t>0</a:t>
            </a:r>
            <a:r>
              <a:rPr lang="en-US" sz="1800" dirty="0"/>
              <a:t>: </a:t>
            </a:r>
            <a:r>
              <a:rPr lang="en-US" sz="1600" dirty="0"/>
              <a:t>Y is not linearly dependent on variable X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H</a:t>
            </a:r>
            <a:r>
              <a:rPr lang="en-US" sz="1400" dirty="0"/>
              <a:t>A</a:t>
            </a:r>
            <a:r>
              <a:rPr lang="en-US" sz="1800" dirty="0"/>
              <a:t>: </a:t>
            </a:r>
            <a:r>
              <a:rPr lang="en-US" sz="1600" dirty="0"/>
              <a:t>Y is linearly dependent on variable X</a:t>
            </a:r>
            <a:endParaRPr lang="en-US" sz="2000" dirty="0"/>
          </a:p>
          <a:p>
            <a:pPr marL="914400" lvl="2" indent="0">
              <a:buNone/>
            </a:pPr>
            <a:r>
              <a:rPr lang="en-US" sz="2000" dirty="0"/>
              <a:t> </a:t>
            </a:r>
          </a:p>
          <a:p>
            <a:pPr marL="914400" lvl="2" indent="0">
              <a:buNone/>
            </a:pPr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  <a:p>
            <a:pPr lvl="2"/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9966977-8AC8-4A19-85D1-D32D103C277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𝑑𝑎𝑡𝑎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𝑝𝑟𝑒𝑑𝑐𝑖𝑡𝑒𝑑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sz="1900" b="1" dirty="0"/>
                  <a:t>Residuals</a:t>
                </a:r>
                <a:r>
                  <a:rPr lang="en-US" sz="1900" dirty="0"/>
                  <a:t> = variation in the dependent variable that isn’t explained by the independent variable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sz="1800" dirty="0"/>
                  <a:t>Uses an independent variable as a predictor to estimate the response variable (continuous)</a:t>
                </a:r>
              </a:p>
              <a:p>
                <a:pPr lvl="1"/>
                <a:r>
                  <a:rPr lang="en-US" sz="1800" dirty="0"/>
                  <a:t>We can interpret the data by scatterplots for correlation and boxplots for any outliers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9966977-8AC8-4A19-85D1-D32D103C2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r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47D8D1F-7FCF-4AE7-B200-D28C6D1763CD}"/>
              </a:ext>
            </a:extLst>
          </p:cNvPr>
          <p:cNvSpPr txBox="1"/>
          <p:nvPr/>
        </p:nvSpPr>
        <p:spPr>
          <a:xfrm>
            <a:off x="7391814" y="2638425"/>
            <a:ext cx="89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intercept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2FF113-45BF-419D-A8F1-84782512E41C}"/>
              </a:ext>
            </a:extLst>
          </p:cNvPr>
          <p:cNvSpPr txBox="1"/>
          <p:nvPr/>
        </p:nvSpPr>
        <p:spPr>
          <a:xfrm>
            <a:off x="8224230" y="2638424"/>
            <a:ext cx="1077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coefficient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B74101-8338-4C32-B874-267EF97530B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839075" y="2409825"/>
            <a:ext cx="0" cy="2286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085F8C-3D34-43D2-9B44-65FA1E95B2D3}"/>
              </a:ext>
            </a:extLst>
          </p:cNvPr>
          <p:cNvCxnSpPr>
            <a:cxnSpLocks/>
          </p:cNvCxnSpPr>
          <p:nvPr/>
        </p:nvCxnSpPr>
        <p:spPr>
          <a:xfrm>
            <a:off x="8591550" y="2409825"/>
            <a:ext cx="0" cy="2286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393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7E94-7820-49A6-A208-7EEB7EF0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Data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DE2CF-86CC-4CF9-8ECA-D87AA96A5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8808" y="2784150"/>
            <a:ext cx="5181600" cy="2056207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1C1CFE"/>
                </a:solidFill>
                <a:latin typeface="Lucida Console" panose="020B0609040504020204" pitchFamily="49" charset="0"/>
              </a:rPr>
              <a:t>&gt; data(</a:t>
            </a:r>
            <a:r>
              <a:rPr lang="en-US" sz="12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alaska.pipeline</a:t>
            </a:r>
            <a:r>
              <a:rPr lang="en-US" sz="1200" dirty="0">
                <a:solidFill>
                  <a:srgbClr val="1C1CFE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C1CFE"/>
                </a:solidFill>
                <a:latin typeface="Lucida Console" panose="020B0609040504020204" pitchFamily="49" charset="0"/>
              </a:rPr>
              <a:t>&gt; res = </a:t>
            </a:r>
            <a:r>
              <a:rPr lang="en-US" sz="12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lm</a:t>
            </a:r>
            <a:r>
              <a:rPr lang="en-US" sz="1200" dirty="0">
                <a:solidFill>
                  <a:srgbClr val="1C1CFE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lab.defect</a:t>
            </a:r>
            <a:r>
              <a:rPr lang="en-US" sz="1200" dirty="0">
                <a:solidFill>
                  <a:srgbClr val="1C1CFE"/>
                </a:solidFill>
                <a:latin typeface="Lucida Console" panose="020B0609040504020204" pitchFamily="49" charset="0"/>
              </a:rPr>
              <a:t> ~ </a:t>
            </a:r>
            <a:r>
              <a:rPr lang="en-US" sz="12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field.defect</a:t>
            </a:r>
            <a:r>
              <a:rPr lang="en-US" sz="1200" dirty="0">
                <a:solidFill>
                  <a:srgbClr val="1C1CFE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alaska.pipeline</a:t>
            </a:r>
            <a:r>
              <a:rPr lang="en-US" sz="1200" dirty="0">
                <a:solidFill>
                  <a:srgbClr val="1C1CFE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C1CFE"/>
                </a:solidFill>
                <a:latin typeface="Lucida Console" panose="020B0609040504020204" pitchFamily="49" charset="0"/>
              </a:rPr>
              <a:t>&gt; plot(res)</a:t>
            </a:r>
          </a:p>
          <a:p>
            <a:pPr marL="0" indent="0">
              <a:buNone/>
            </a:pP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1C1CFE"/>
                </a:solidFill>
                <a:latin typeface="Lucida Console" panose="020B0609040504020204" pitchFamily="49" charset="0"/>
              </a:rPr>
              <a:t>&gt; res.log = </a:t>
            </a:r>
            <a:r>
              <a:rPr lang="en-US" sz="12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lm</a:t>
            </a:r>
            <a:r>
              <a:rPr lang="en-US" sz="1200" dirty="0">
                <a:solidFill>
                  <a:srgbClr val="1C1CFE"/>
                </a:solidFill>
                <a:latin typeface="Lucida Console" panose="020B0609040504020204" pitchFamily="49" charset="0"/>
              </a:rPr>
              <a:t>(log(</a:t>
            </a:r>
            <a:r>
              <a:rPr lang="en-US" sz="12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lab.defect</a:t>
            </a:r>
            <a:r>
              <a:rPr lang="en-US" sz="1200" dirty="0">
                <a:solidFill>
                  <a:srgbClr val="1C1CFE"/>
                </a:solidFill>
                <a:latin typeface="Lucida Console" panose="020B0609040504020204" pitchFamily="49" charset="0"/>
              </a:rPr>
              <a:t>) ~ log(</a:t>
            </a:r>
            <a:r>
              <a:rPr lang="en-US" sz="12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field.defect</a:t>
            </a:r>
            <a:r>
              <a:rPr lang="en-US" sz="1200" dirty="0">
                <a:solidFill>
                  <a:srgbClr val="1C1CFE"/>
                </a:solidFill>
                <a:latin typeface="Lucida Console" panose="020B0609040504020204" pitchFamily="49" charset="0"/>
              </a:rPr>
              <a:t>), </a:t>
            </a:r>
            <a:r>
              <a:rPr lang="en-US" sz="12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alaska.pipeline</a:t>
            </a:r>
            <a:r>
              <a:rPr lang="en-US" sz="1200" dirty="0">
                <a:solidFill>
                  <a:srgbClr val="1C1CFE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C1CFE"/>
                </a:solidFill>
                <a:latin typeface="Lucida Console" panose="020B0609040504020204" pitchFamily="49" charset="0"/>
              </a:rPr>
              <a:t>&gt; par(</a:t>
            </a:r>
            <a:r>
              <a:rPr lang="en-US" sz="12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mfrow</a:t>
            </a:r>
            <a:r>
              <a:rPr lang="en-US" sz="1200" dirty="0">
                <a:solidFill>
                  <a:srgbClr val="1C1CFE"/>
                </a:solidFill>
                <a:latin typeface="Lucida Console" panose="020B0609040504020204" pitchFamily="49" charset="0"/>
              </a:rPr>
              <a:t>=c(2,2))   # set the plot panel to 2x2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C1CFE"/>
                </a:solidFill>
                <a:latin typeface="Lucida Console" panose="020B0609040504020204" pitchFamily="49" charset="0"/>
              </a:rPr>
              <a:t>&gt; plot(res.log)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C1CFE"/>
                </a:solidFill>
                <a:latin typeface="Lucida Console" panose="020B0609040504020204" pitchFamily="49" charset="0"/>
              </a:rPr>
              <a:t>&gt; par(</a:t>
            </a:r>
            <a:r>
              <a:rPr lang="en-US" sz="12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mfrow</a:t>
            </a:r>
            <a:r>
              <a:rPr lang="en-US" sz="1200" dirty="0">
                <a:solidFill>
                  <a:srgbClr val="1C1CFE"/>
                </a:solidFill>
                <a:latin typeface="Lucida Console" panose="020B0609040504020204" pitchFamily="49" charset="0"/>
              </a:rPr>
              <a:t>=c(1,1))   # set the plot panel back to 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B0D6F3-68D5-4475-9F99-F6416FCC7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1594" y="2674819"/>
            <a:ext cx="5181600" cy="2274868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observe increasing variance with increasing fitted values (residuals vs fitted)</a:t>
            </a:r>
          </a:p>
          <a:p>
            <a:r>
              <a:rPr lang="en-US" sz="2600" dirty="0"/>
              <a:t>this is against the assumption of constant variance in the linear model</a:t>
            </a:r>
          </a:p>
          <a:p>
            <a:endParaRPr lang="en-US" sz="2600" dirty="0"/>
          </a:p>
          <a:p>
            <a:r>
              <a:rPr lang="en-US" sz="2600" dirty="0"/>
              <a:t>log transform nicely solves the problem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285A5A-A978-4B76-9060-11D48446DADF}"/>
              </a:ext>
            </a:extLst>
          </p:cNvPr>
          <p:cNvSpPr txBox="1"/>
          <p:nvPr/>
        </p:nvSpPr>
        <p:spPr>
          <a:xfrm>
            <a:off x="1114425" y="5150445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For all tests that are performed through </a:t>
            </a:r>
            <a:r>
              <a:rPr lang="en-US" dirty="0" err="1"/>
              <a:t>lm</a:t>
            </a:r>
            <a:r>
              <a:rPr lang="en-US" dirty="0"/>
              <a:t> look for the residuals plot and assess the variance, normality, outliers</a:t>
            </a:r>
          </a:p>
        </p:txBody>
      </p:sp>
    </p:spTree>
    <p:extLst>
      <p:ext uri="{BB962C8B-B14F-4D97-AF65-F5344CB8AC3E}">
        <p14:creationId xmlns:p14="http://schemas.microsoft.com/office/powerpoint/2010/main" val="3424979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7E94-7820-49A6-A208-7EEB7EF0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Data Analysis</a:t>
            </a:r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3C9BF5DA-4A16-4BEA-95DC-E983AB57A3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18" y="1928813"/>
            <a:ext cx="5110764" cy="4252912"/>
          </a:xfrm>
        </p:spPr>
      </p:pic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3ADBD914-0E28-49C0-9C4D-C069B696AE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618" y="1928813"/>
            <a:ext cx="5110764" cy="425291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EDE67D-7E9D-4D76-94DA-0832BB8E5D01}"/>
              </a:ext>
            </a:extLst>
          </p:cNvPr>
          <p:cNvSpPr txBox="1"/>
          <p:nvPr/>
        </p:nvSpPr>
        <p:spPr>
          <a:xfrm>
            <a:off x="3076575" y="1928813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C1CFE"/>
                </a:solidFill>
                <a:latin typeface="Lucida Console" panose="020B0609040504020204" pitchFamily="49" charset="0"/>
              </a:rPr>
              <a:t>plot(res)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F912F-8E33-4365-AC8F-07081E528FBE}"/>
              </a:ext>
            </a:extLst>
          </p:cNvPr>
          <p:cNvSpPr txBox="1"/>
          <p:nvPr/>
        </p:nvSpPr>
        <p:spPr>
          <a:xfrm>
            <a:off x="8372474" y="1928812"/>
            <a:ext cx="1552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C1CFE"/>
                </a:solidFill>
                <a:latin typeface="Lucida Console" panose="020B0609040504020204" pitchFamily="49" charset="0"/>
              </a:rPr>
              <a:t>plot(res.log)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59856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7E94-7820-49A6-A208-7EEB7EF0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Data Analysis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417B441-675F-4A6E-BCC5-101663BD4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3111" y="2326300"/>
            <a:ext cx="5181600" cy="3089877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3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1C1CFE"/>
                </a:solidFill>
                <a:latin typeface="Lucida Console" panose="020B0609040504020204" pitchFamily="49" charset="0"/>
              </a:rPr>
              <a:t>&gt; with(marketing, plot(</a:t>
            </a:r>
            <a:r>
              <a:rPr lang="en-US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sales~youtube</a:t>
            </a:r>
            <a:r>
              <a:rPr lang="en-US" dirty="0">
                <a:solidFill>
                  <a:srgbClr val="1C1CFE"/>
                </a:solidFill>
                <a:latin typeface="Lucida Console" panose="020B060904050402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1C1CFE"/>
                </a:solidFill>
                <a:latin typeface="Lucida Console" panose="020B0609040504020204" pitchFamily="49" charset="0"/>
              </a:rPr>
              <a:t>&gt; model &lt;- </a:t>
            </a:r>
            <a:r>
              <a:rPr lang="en-US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lm</a:t>
            </a:r>
            <a:r>
              <a:rPr lang="en-US" dirty="0">
                <a:solidFill>
                  <a:srgbClr val="1C1CFE"/>
                </a:solidFill>
                <a:latin typeface="Lucida Console" panose="020B0609040504020204" pitchFamily="49" charset="0"/>
              </a:rPr>
              <a:t>(sales ~ </a:t>
            </a:r>
            <a:r>
              <a:rPr lang="en-US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youtube</a:t>
            </a:r>
            <a:r>
              <a:rPr lang="en-US" dirty="0">
                <a:solidFill>
                  <a:srgbClr val="1C1CFE"/>
                </a:solidFill>
                <a:latin typeface="Lucida Console" panose="020B0609040504020204" pitchFamily="49" charset="0"/>
              </a:rPr>
              <a:t>, data = marketing)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1C1CFE"/>
                </a:solidFill>
                <a:latin typeface="Lucida Console" panose="020B0609040504020204" pitchFamily="49" charset="0"/>
              </a:rPr>
              <a:t>&gt; summary(model)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lm</a:t>
            </a:r>
            <a:r>
              <a:rPr lang="en-US" dirty="0">
                <a:latin typeface="Lucida Console" panose="020B0609040504020204" pitchFamily="49" charset="0"/>
              </a:rPr>
              <a:t>(formula = sales ~ </a:t>
            </a:r>
            <a:r>
              <a:rPr lang="en-US" dirty="0" err="1">
                <a:latin typeface="Lucida Console" panose="020B0609040504020204" pitchFamily="49" charset="0"/>
              </a:rPr>
              <a:t>youtube</a:t>
            </a:r>
            <a:r>
              <a:rPr lang="en-US" dirty="0">
                <a:latin typeface="Lucida Console" panose="020B0609040504020204" pitchFamily="49" charset="0"/>
              </a:rPr>
              <a:t>, data = marketing)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Residuals: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Min       1Q   Median       3Q      Max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-10.0632  -2.3454  -0.2295   2.4805   8.6548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Coefficients: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Estimate Std. Error t value </a:t>
            </a:r>
            <a:r>
              <a:rPr lang="en-US" dirty="0" err="1">
                <a:latin typeface="Lucida Console" panose="020B0609040504020204" pitchFamily="49" charset="0"/>
              </a:rPr>
              <a:t>Pr</a:t>
            </a:r>
            <a:r>
              <a:rPr lang="en-US" dirty="0">
                <a:latin typeface="Lucida Console" panose="020B0609040504020204" pitchFamily="49" charset="0"/>
              </a:rPr>
              <a:t>(&gt;|t|)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4"/>
                </a:solidFill>
                <a:latin typeface="Lucida Console" panose="020B0609040504020204" pitchFamily="49" charset="0"/>
              </a:rPr>
              <a:t>(Intercept) 8.439112   0.549412   </a:t>
            </a:r>
            <a:r>
              <a:rPr lang="en-US" dirty="0">
                <a:latin typeface="Lucida Console" panose="020B0609040504020204" pitchFamily="49" charset="0"/>
              </a:rPr>
              <a:t>15.36</a:t>
            </a:r>
            <a:r>
              <a:rPr lang="en-US" dirty="0">
                <a:solidFill>
                  <a:schemeClr val="accent4"/>
                </a:solidFill>
                <a:latin typeface="Lucida Console" panose="020B0609040504020204" pitchFamily="49" charset="0"/>
              </a:rPr>
              <a:t>   &lt;2e-16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4"/>
                </a:solidFill>
                <a:latin typeface="Lucida Console" panose="020B0609040504020204" pitchFamily="49" charset="0"/>
              </a:rPr>
              <a:t>  </a:t>
            </a:r>
            <a:r>
              <a:rPr lang="en-US" dirty="0" err="1">
                <a:solidFill>
                  <a:schemeClr val="accent4"/>
                </a:solidFill>
                <a:latin typeface="Lucida Console" panose="020B0609040504020204" pitchFamily="49" charset="0"/>
              </a:rPr>
              <a:t>youtube</a:t>
            </a:r>
            <a:r>
              <a:rPr lang="en-US" dirty="0">
                <a:solidFill>
                  <a:schemeClr val="accent4"/>
                </a:solidFill>
                <a:latin typeface="Lucida Console" panose="020B0609040504020204" pitchFamily="49" charset="0"/>
              </a:rPr>
              <a:t>   0.047537   0.002691   </a:t>
            </a:r>
            <a:r>
              <a:rPr lang="en-US" dirty="0">
                <a:latin typeface="Lucida Console" panose="020B0609040504020204" pitchFamily="49" charset="0"/>
              </a:rPr>
              <a:t>17.67</a:t>
            </a:r>
            <a:r>
              <a:rPr lang="en-US" dirty="0">
                <a:solidFill>
                  <a:schemeClr val="accent4"/>
                </a:solidFill>
                <a:latin typeface="Lucida Console" panose="020B0609040504020204" pitchFamily="49" charset="0"/>
              </a:rPr>
              <a:t>   &lt;2e-16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Signif</a:t>
            </a:r>
            <a:r>
              <a:rPr lang="en-US" dirty="0"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Residual standard error: 3.91 on 198 degrees of freedom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4"/>
                </a:solidFill>
                <a:latin typeface="Lucida Console" panose="020B0609040504020204" pitchFamily="49" charset="0"/>
              </a:rPr>
              <a:t>Multiple R-squared:  0.6119,</a:t>
            </a:r>
            <a:r>
              <a:rPr lang="en-US" dirty="0">
                <a:latin typeface="Lucida Console" panose="020B0609040504020204" pitchFamily="49" charset="0"/>
              </a:rPr>
              <a:t>	Adjusted R-squared:  0.6099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4"/>
                </a:solidFill>
                <a:latin typeface="Lucida Console" panose="020B0609040504020204" pitchFamily="49" charset="0"/>
              </a:rPr>
              <a:t>F-statistic: </a:t>
            </a:r>
            <a:r>
              <a:rPr lang="en-US" dirty="0">
                <a:latin typeface="Lucida Console" panose="020B0609040504020204" pitchFamily="49" charset="0"/>
              </a:rPr>
              <a:t>312.1 on 1 and 198 DF,</a:t>
            </a:r>
            <a:r>
              <a:rPr lang="en-US" dirty="0">
                <a:solidFill>
                  <a:schemeClr val="accent4"/>
                </a:solidFill>
                <a:latin typeface="Lucida Console" panose="020B0609040504020204" pitchFamily="49" charset="0"/>
              </a:rPr>
              <a:t>  p-value: &lt; 2.2e-16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45CA0-D4BC-48E7-8D12-87030FE47B21}"/>
              </a:ext>
            </a:extLst>
          </p:cNvPr>
          <p:cNvSpPr txBox="1"/>
          <p:nvPr/>
        </p:nvSpPr>
        <p:spPr>
          <a:xfrm>
            <a:off x="4241194" y="5192250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</a:t>
            </a:r>
            <a:r>
              <a:rPr lang="en-US" sz="1000" dirty="0"/>
              <a:t>0</a:t>
            </a:r>
            <a:r>
              <a:rPr lang="en-US" sz="1400" dirty="0"/>
              <a:t>: B</a:t>
            </a:r>
            <a:r>
              <a:rPr lang="en-US" sz="1050" dirty="0"/>
              <a:t>1</a:t>
            </a:r>
            <a:r>
              <a:rPr lang="en-US" sz="1400" dirty="0"/>
              <a:t> = 0</a:t>
            </a:r>
          </a:p>
          <a:p>
            <a:r>
              <a:rPr lang="en-US" sz="1400" dirty="0"/>
              <a:t>H</a:t>
            </a:r>
            <a:r>
              <a:rPr lang="en-US" sz="1050" dirty="0"/>
              <a:t>A</a:t>
            </a:r>
            <a:r>
              <a:rPr lang="en-US" sz="1400" dirty="0"/>
              <a:t>: B</a:t>
            </a:r>
            <a:r>
              <a:rPr lang="en-US" sz="1050" dirty="0"/>
              <a:t>1</a:t>
            </a:r>
            <a:r>
              <a:rPr lang="en-US" sz="1400" dirty="0"/>
              <a:t> ≠ 0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2AB39F-6616-4F78-8181-9F3234AB1067}"/>
                  </a:ext>
                </a:extLst>
              </p:cNvPr>
              <p:cNvSpPr txBox="1"/>
              <p:nvPr/>
            </p:nvSpPr>
            <p:spPr>
              <a:xfrm>
                <a:off x="563412" y="5500069"/>
                <a:ext cx="1079038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Interpretation: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=0.6119⇒ </m:t>
                    </m:r>
                  </m:oMath>
                </a14:m>
                <a:r>
                  <a:rPr lang="en-US" sz="1200" dirty="0"/>
                  <a:t>61,11% of the variation in the data is explained by the regression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Check p-value of B</a:t>
                </a:r>
                <a:r>
                  <a:rPr lang="en-US" sz="1050" dirty="0"/>
                  <a:t>1</a:t>
                </a:r>
                <a:r>
                  <a:rPr lang="en-US" sz="1200" dirty="0"/>
                  <a:t>, but also the value of the estimate to determine if the estimate is truly important. When the estimate is 0 (not the case here), you can say that it is not important for the model            For the full interpretation of the estimates, check the link above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P-value for the </a:t>
                </a:r>
                <a:r>
                  <a:rPr lang="en-US" sz="1200" b="1" dirty="0"/>
                  <a:t>F-statistic</a:t>
                </a:r>
                <a:r>
                  <a:rPr lang="en-US" sz="1200" dirty="0"/>
                  <a:t> is &lt; 2.2e-16 &lt; 0.05, so we reject the null hypothesis that the variation in the response variable is not explained by the predictor variable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2AB39F-6616-4F78-8181-9F3234AB1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12" y="5500069"/>
                <a:ext cx="10790388" cy="1569660"/>
              </a:xfrm>
              <a:prstGeom prst="rect">
                <a:avLst/>
              </a:prstGeom>
              <a:blipFill>
                <a:blip r:embed="rId3"/>
                <a:stretch>
                  <a:fillRect l="-452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C4F36771-0EA6-474F-A013-3DEA65DA3E23}"/>
              </a:ext>
            </a:extLst>
          </p:cNvPr>
          <p:cNvGrpSpPr/>
          <p:nvPr/>
        </p:nvGrpSpPr>
        <p:grpSpPr>
          <a:xfrm>
            <a:off x="4883775" y="3851581"/>
            <a:ext cx="681598" cy="635889"/>
            <a:chOff x="4102725" y="3558574"/>
            <a:chExt cx="681598" cy="63588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F6705A-0A78-44E4-948A-8D06B8213BD0}"/>
                </a:ext>
              </a:extLst>
            </p:cNvPr>
            <p:cNvSpPr txBox="1"/>
            <p:nvPr/>
          </p:nvSpPr>
          <p:spPr>
            <a:xfrm>
              <a:off x="4102726" y="3721070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</a:t>
              </a:r>
              <a:r>
                <a:rPr lang="en-US" sz="1050" dirty="0"/>
                <a:t>0</a:t>
              </a:r>
              <a:r>
                <a:rPr lang="en-US" sz="1400" dirty="0"/>
                <a:t> = 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E79755-5AD2-4C9C-9DD1-9084D477DD3B}"/>
                </a:ext>
              </a:extLst>
            </p:cNvPr>
            <p:cNvSpPr txBox="1"/>
            <p:nvPr/>
          </p:nvSpPr>
          <p:spPr>
            <a:xfrm>
              <a:off x="4102725" y="3886686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</a:t>
              </a:r>
              <a:r>
                <a:rPr lang="en-US" sz="1050" dirty="0"/>
                <a:t>1</a:t>
              </a:r>
              <a:r>
                <a:rPr lang="en-US" sz="1400" dirty="0"/>
                <a:t> = 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3871DB0-674A-44F2-943B-5DBD2BDF1C7F}"/>
                </a:ext>
              </a:extLst>
            </p:cNvPr>
            <p:cNvSpPr txBox="1"/>
            <p:nvPr/>
          </p:nvSpPr>
          <p:spPr>
            <a:xfrm>
              <a:off x="4251375" y="3558574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</a:t>
              </a:r>
              <a:r>
                <a:rPr lang="en-US" sz="900" dirty="0"/>
                <a:t>0</a:t>
              </a:r>
              <a:endParaRPr lang="en-US" sz="14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6B61362-4632-415D-AA7D-3212442CCF73}"/>
              </a:ext>
            </a:extLst>
          </p:cNvPr>
          <p:cNvSpPr txBox="1"/>
          <p:nvPr/>
        </p:nvSpPr>
        <p:spPr>
          <a:xfrm>
            <a:off x="752475" y="1683425"/>
            <a:ext cx="534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21B34"/>
                </a:solidFill>
                <a:effectLst/>
              </a:rPr>
              <a:t>It contains the impact of three advertising medias (</a:t>
            </a:r>
            <a:r>
              <a:rPr lang="en-US" sz="1200" b="0" i="0" dirty="0" err="1">
                <a:solidFill>
                  <a:srgbClr val="021B34"/>
                </a:solidFill>
                <a:effectLst/>
              </a:rPr>
              <a:t>youtube</a:t>
            </a:r>
            <a:r>
              <a:rPr lang="en-US" sz="1200" b="0" i="0" dirty="0">
                <a:solidFill>
                  <a:srgbClr val="021B34"/>
                </a:solidFill>
                <a:effectLst/>
              </a:rPr>
              <a:t>, </a:t>
            </a:r>
            <a:r>
              <a:rPr lang="en-US" sz="1200" b="0" i="0" dirty="0" err="1">
                <a:solidFill>
                  <a:srgbClr val="021B34"/>
                </a:solidFill>
                <a:effectLst/>
              </a:rPr>
              <a:t>facebook</a:t>
            </a:r>
            <a:r>
              <a:rPr lang="en-US" sz="1200" b="0" i="0" dirty="0">
                <a:solidFill>
                  <a:srgbClr val="021B34"/>
                </a:solidFill>
                <a:effectLst/>
              </a:rPr>
              <a:t> and newspaper) on sales. Data are the advertising budget in thousands of dollars along with the sales ( </a:t>
            </a:r>
            <a:r>
              <a:rPr lang="en-US" sz="700" b="0" i="0" u="sng" dirty="0">
                <a:solidFill>
                  <a:srgbClr val="006CFF"/>
                </a:solidFill>
                <a:effectLst/>
                <a:latin typeface="source sans pro" panose="020B0503030403020204" pitchFamily="34" charset="0"/>
                <a:hlinkClick r:id="rId4"/>
              </a:rPr>
              <a:t>http://www.sthda.com/english/articles/40-regression-analysis/167-simple-linear-regression-in-r/</a:t>
            </a:r>
            <a:r>
              <a:rPr lang="en-US" sz="700" b="0" i="0" u="sng" dirty="0">
                <a:solidFill>
                  <a:srgbClr val="006CF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700" b="0" i="0" u="sng" dirty="0">
                <a:effectLst/>
              </a:rPr>
              <a:t> </a:t>
            </a:r>
            <a:r>
              <a:rPr lang="en-US" sz="1050" u="sng" dirty="0"/>
              <a:t>)</a:t>
            </a:r>
            <a:endParaRPr lang="en-US" sz="1200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C192318-A95A-4BDD-9CE1-7B566301BC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732" y="1849085"/>
            <a:ext cx="4566336" cy="379447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6C40A6-C467-471E-9019-F4995867419D}"/>
              </a:ext>
            </a:extLst>
          </p:cNvPr>
          <p:cNvCxnSpPr/>
          <p:nvPr/>
        </p:nvCxnSpPr>
        <p:spPr>
          <a:xfrm>
            <a:off x="3686175" y="6257925"/>
            <a:ext cx="2978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631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7E94-7820-49A6-A208-7EEB7EF0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Data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C1E043-7D70-4F0C-A9D4-D33DF9C0D8B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929224"/>
                <a:ext cx="11020425" cy="480479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Multiple linear regression</a:t>
                </a:r>
              </a:p>
              <a:p>
                <a:pPr lvl="1"/>
                <a:r>
                  <a:rPr lang="en-US" sz="1800" dirty="0"/>
                  <a:t>Assumptions</a:t>
                </a:r>
              </a:p>
              <a:p>
                <a:pPr lvl="2"/>
                <a:r>
                  <a:rPr lang="en-US" sz="1800" dirty="0"/>
                  <a:t>Number of groups = 3+</a:t>
                </a:r>
              </a:p>
              <a:p>
                <a:pPr lvl="2"/>
                <a:r>
                  <a:rPr lang="en-US" sz="1800" dirty="0"/>
                  <a:t>Groups are independent </a:t>
                </a:r>
              </a:p>
              <a:p>
                <a:pPr lvl="2"/>
                <a:r>
                  <a:rPr lang="en-US" sz="1800" dirty="0"/>
                  <a:t>Residuals have a constant variance</a:t>
                </a:r>
              </a:p>
              <a:p>
                <a:pPr lvl="2"/>
                <a:r>
                  <a:rPr lang="en-US" sz="1800" dirty="0"/>
                  <a:t>Residuals are approx. normally distributed</a:t>
                </a:r>
              </a:p>
              <a:p>
                <a:pPr lvl="2"/>
                <a:r>
                  <a:rPr lang="en-US" sz="1800" dirty="0"/>
                  <a:t>Residuals are independent</a:t>
                </a:r>
              </a:p>
              <a:p>
                <a:pPr lvl="2"/>
                <a:r>
                  <a:rPr lang="en-US" sz="1800" dirty="0"/>
                  <a:t>Absence of outliers in the data - boxplot</a:t>
                </a:r>
              </a:p>
              <a:p>
                <a:pPr lvl="2"/>
                <a:r>
                  <a:rPr lang="en-US" sz="1800" dirty="0"/>
                  <a:t>Data: continuous</a:t>
                </a:r>
              </a:p>
              <a:p>
                <a:pPr lvl="1"/>
                <a:r>
                  <a:rPr lang="en-US" sz="1800" dirty="0"/>
                  <a:t>RQ: </a:t>
                </a:r>
              </a:p>
              <a:p>
                <a:pPr lvl="2"/>
                <a:r>
                  <a:rPr lang="en-US" sz="1400" dirty="0"/>
                  <a:t>Is there a significant effect of X</a:t>
                </a:r>
                <a:r>
                  <a:rPr lang="en-US" sz="1200" dirty="0"/>
                  <a:t>1</a:t>
                </a:r>
                <a:r>
                  <a:rPr lang="en-US" sz="1400" dirty="0"/>
                  <a:t>, X</a:t>
                </a:r>
                <a:r>
                  <a:rPr lang="en-US" sz="1200" dirty="0"/>
                  <a:t>2</a:t>
                </a:r>
                <a:r>
                  <a:rPr lang="en-US" sz="1400" dirty="0"/>
                  <a:t>, … on Y?</a:t>
                </a:r>
              </a:p>
              <a:p>
                <a:pPr lvl="1"/>
                <a:r>
                  <a:rPr lang="en-US" sz="1800" dirty="0"/>
                  <a:t>H</a:t>
                </a:r>
                <a:r>
                  <a:rPr lang="en-US" sz="1400" dirty="0"/>
                  <a:t>0</a:t>
                </a:r>
                <a:r>
                  <a:rPr lang="en-US" sz="1800" dirty="0"/>
                  <a:t>: there is no significant effect of X</a:t>
                </a:r>
                <a:r>
                  <a:rPr lang="en-US" sz="1500" dirty="0"/>
                  <a:t>1</a:t>
                </a:r>
                <a:r>
                  <a:rPr lang="en-US" sz="1800" dirty="0"/>
                  <a:t>, X</a:t>
                </a:r>
                <a:r>
                  <a:rPr lang="en-US" sz="1500" dirty="0"/>
                  <a:t>2</a:t>
                </a:r>
                <a:r>
                  <a:rPr lang="en-US" sz="1800" dirty="0"/>
                  <a:t>, … on Y</a:t>
                </a:r>
              </a:p>
              <a:p>
                <a:pPr lvl="1"/>
                <a:r>
                  <a:rPr lang="en-US" sz="2000" dirty="0"/>
                  <a:t>Interpretation:</a:t>
                </a:r>
              </a:p>
              <a:p>
                <a:pPr lvl="2"/>
                <a:r>
                  <a:rPr lang="en-US" sz="1600" dirty="0"/>
                  <a:t>All mediums are significant, except the </a:t>
                </a:r>
                <a:r>
                  <a:rPr lang="en-US" sz="1600" i="1" dirty="0"/>
                  <a:t>newspaper</a:t>
                </a:r>
              </a:p>
              <a:p>
                <a:pPr lvl="2"/>
                <a:r>
                  <a:rPr lang="en-US" sz="1600" dirty="0"/>
                  <a:t>Adjusted</a:t>
                </a:r>
                <a:r>
                  <a:rPr lang="en-US" sz="1600" i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i="1" dirty="0"/>
                  <a:t> - </a:t>
                </a:r>
                <a:r>
                  <a:rPr lang="en-US" sz="1600" dirty="0"/>
                  <a:t>89,5% of the variation in the data is explained by the model</a:t>
                </a:r>
              </a:p>
              <a:p>
                <a:pPr lvl="2"/>
                <a:r>
                  <a:rPr lang="en-US" sz="1600" dirty="0"/>
                  <a:t>For the full interpretation of the coefficients: </a:t>
                </a:r>
                <a:r>
                  <a:rPr lang="en-US" sz="1000" dirty="0">
                    <a:hlinkClick r:id="rId3"/>
                  </a:rPr>
                  <a:t>http://www.sthda.com/english/articles/40-regression-analysis/168-multiple-linear-regression-in-r/</a:t>
                </a:r>
                <a:endParaRPr lang="en-US" sz="1100" dirty="0"/>
              </a:p>
              <a:p>
                <a:pPr marL="914400" lvl="2" indent="0">
                  <a:buNone/>
                </a:pPr>
                <a:endParaRPr lang="en-US" sz="2000" dirty="0"/>
              </a:p>
              <a:p>
                <a:pPr lvl="2"/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C1E043-7D70-4F0C-A9D4-D33DF9C0D8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929224"/>
                <a:ext cx="11020425" cy="4804791"/>
              </a:xfrm>
              <a:blipFill>
                <a:blip r:embed="rId4"/>
                <a:stretch>
                  <a:fillRect l="-885" t="-1901" b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9966977-8AC8-4A19-85D1-D32D103C277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1" y="1929225"/>
                <a:ext cx="5181600" cy="4251960"/>
              </a:xfrm>
            </p:spPr>
            <p:txBody>
              <a:bodyPr>
                <a:normAutofit fontScale="92500" lnSpcReduction="20000"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600" dirty="0" err="1">
                    <a:solidFill>
                      <a:srgbClr val="1C1CFE"/>
                    </a:solidFill>
                    <a:latin typeface="Lucida Console" panose="020B0609040504020204" pitchFamily="49" charset="0"/>
                    <a:ea typeface="Cambria Math" panose="02040503050406030204" pitchFamily="18" charset="0"/>
                  </a:rPr>
                  <a:t>lm</a:t>
                </a:r>
                <a:r>
                  <a:rPr lang="en-US" sz="1600" dirty="0">
                    <a:solidFill>
                      <a:srgbClr val="1C1CFE"/>
                    </a:solidFill>
                    <a:latin typeface="Lucida Console" panose="020B0609040504020204" pitchFamily="49" charset="0"/>
                    <a:ea typeface="Cambria Math" panose="02040503050406030204" pitchFamily="18" charset="0"/>
                  </a:rPr>
                  <a:t>(y ~ x1 + x2 + …, data)</a:t>
                </a:r>
                <a:endParaRPr lang="en-US" sz="1600" b="0" dirty="0">
                  <a:solidFill>
                    <a:srgbClr val="1C1CFE"/>
                  </a:solidFill>
                  <a:latin typeface="Lucida Console" panose="020B0609040504020204" pitchFamily="49" charset="0"/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9966977-8AC8-4A19-85D1-D32D103C2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1" y="1929225"/>
                <a:ext cx="5181600" cy="4251960"/>
              </a:xfrm>
              <a:blipFill>
                <a:blip r:embed="rId5"/>
                <a:stretch>
                  <a:fillRect t="-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2377C61-FD76-4854-85A1-9C914BC46934}"/>
              </a:ext>
            </a:extLst>
          </p:cNvPr>
          <p:cNvSpPr txBox="1"/>
          <p:nvPr/>
        </p:nvSpPr>
        <p:spPr>
          <a:xfrm>
            <a:off x="6643879" y="2800191"/>
            <a:ext cx="5147563" cy="32470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1C1CFE"/>
                </a:solidFill>
                <a:latin typeface="Lucida Console" panose="020B0609040504020204" pitchFamily="49" charset="0"/>
              </a:rPr>
              <a:t>&gt; model &lt;- </a:t>
            </a:r>
            <a:r>
              <a:rPr lang="en-US" sz="9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lm</a:t>
            </a:r>
            <a:r>
              <a:rPr lang="en-US" sz="900" dirty="0">
                <a:solidFill>
                  <a:srgbClr val="1C1CFE"/>
                </a:solidFill>
                <a:latin typeface="Lucida Console" panose="020B0609040504020204" pitchFamily="49" charset="0"/>
              </a:rPr>
              <a:t>(sales ~ </a:t>
            </a:r>
            <a:r>
              <a:rPr lang="en-US" sz="9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youtube</a:t>
            </a:r>
            <a:r>
              <a:rPr lang="en-US" sz="900" dirty="0">
                <a:solidFill>
                  <a:srgbClr val="1C1CFE"/>
                </a:solidFill>
                <a:latin typeface="Lucida Console" panose="020B0609040504020204" pitchFamily="49" charset="0"/>
              </a:rPr>
              <a:t> + </a:t>
            </a:r>
            <a:r>
              <a:rPr lang="en-US" sz="9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facebook</a:t>
            </a:r>
            <a:r>
              <a:rPr lang="en-US" sz="900" dirty="0">
                <a:solidFill>
                  <a:srgbClr val="1C1CFE"/>
                </a:solidFill>
                <a:latin typeface="Lucida Console" panose="020B0609040504020204" pitchFamily="49" charset="0"/>
              </a:rPr>
              <a:t> + newspaper, data = marketing)</a:t>
            </a:r>
          </a:p>
          <a:p>
            <a:r>
              <a:rPr lang="en-US" sz="900" dirty="0">
                <a:solidFill>
                  <a:srgbClr val="1C1CFE"/>
                </a:solidFill>
                <a:latin typeface="Lucida Console" panose="020B0609040504020204" pitchFamily="49" charset="0"/>
              </a:rPr>
              <a:t>&gt; summary(model)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Call: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</a:t>
            </a:r>
            <a:r>
              <a:rPr lang="en-US" sz="900" dirty="0" err="1">
                <a:latin typeface="Lucida Console" panose="020B0609040504020204" pitchFamily="49" charset="0"/>
              </a:rPr>
              <a:t>lm</a:t>
            </a:r>
            <a:r>
              <a:rPr lang="en-US" sz="900" dirty="0">
                <a:latin typeface="Lucida Console" panose="020B0609040504020204" pitchFamily="49" charset="0"/>
              </a:rPr>
              <a:t>(formula = sales ~ </a:t>
            </a:r>
            <a:r>
              <a:rPr lang="en-US" sz="900" dirty="0" err="1">
                <a:latin typeface="Lucida Console" panose="020B0609040504020204" pitchFamily="49" charset="0"/>
              </a:rPr>
              <a:t>youtube</a:t>
            </a:r>
            <a:r>
              <a:rPr lang="en-US" sz="900" dirty="0">
                <a:latin typeface="Lucida Console" panose="020B0609040504020204" pitchFamily="49" charset="0"/>
              </a:rPr>
              <a:t> + </a:t>
            </a:r>
            <a:r>
              <a:rPr lang="en-US" sz="900" dirty="0" err="1">
                <a:latin typeface="Lucida Console" panose="020B0609040504020204" pitchFamily="49" charset="0"/>
              </a:rPr>
              <a:t>facebook</a:t>
            </a:r>
            <a:r>
              <a:rPr lang="en-US" sz="900" dirty="0">
                <a:latin typeface="Lucida Console" panose="020B0609040504020204" pitchFamily="49" charset="0"/>
              </a:rPr>
              <a:t> + newspaper, data = marketing)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Residuals: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Min       1Q   Median       3Q      Max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-10.5932  -1.0690   0.2902   1.4272   3.3951 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Coefficients: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Estimate Std. Error t value </a:t>
            </a:r>
            <a:r>
              <a:rPr lang="en-US" sz="900" dirty="0" err="1">
                <a:latin typeface="Lucida Console" panose="020B0609040504020204" pitchFamily="49" charset="0"/>
              </a:rPr>
              <a:t>Pr</a:t>
            </a:r>
            <a:r>
              <a:rPr lang="en-US" sz="900" dirty="0">
                <a:latin typeface="Lucida Console" panose="020B0609040504020204" pitchFamily="49" charset="0"/>
              </a:rPr>
              <a:t>(&gt;|t|)    </a:t>
            </a: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 (Intercept)  3.526667   0.374290   </a:t>
            </a:r>
            <a:r>
              <a:rPr lang="en-US" sz="900" dirty="0">
                <a:latin typeface="Lucida Console" panose="020B0609040504020204" pitchFamily="49" charset="0"/>
              </a:rPr>
              <a:t>9.422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  &lt;2e-16 ***</a:t>
            </a: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youtube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0.045765   0.001395  </a:t>
            </a:r>
            <a:r>
              <a:rPr lang="en-US" sz="900" dirty="0">
                <a:latin typeface="Lucida Console" panose="020B0609040504020204" pitchFamily="49" charset="0"/>
              </a:rPr>
              <a:t>32.809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  &lt;2e-16 ***</a:t>
            </a: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facebook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    0.188530   0.008611  </a:t>
            </a:r>
            <a:r>
              <a:rPr lang="en-US" sz="900" dirty="0">
                <a:latin typeface="Lucida Console" panose="020B0609040504020204" pitchFamily="49" charset="0"/>
              </a:rPr>
              <a:t>21.893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  &lt;2e-16 ***</a:t>
            </a: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 newspaper   -0.001037   0.005871  </a:t>
            </a:r>
            <a:r>
              <a:rPr lang="en-US" sz="900" dirty="0">
                <a:latin typeface="Lucida Console" panose="020B0609040504020204" pitchFamily="49" charset="0"/>
              </a:rPr>
              <a:t>-0.177    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0.86   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---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</a:t>
            </a:r>
            <a:r>
              <a:rPr lang="en-US" sz="900" dirty="0" err="1">
                <a:latin typeface="Lucida Console" panose="020B0609040504020204" pitchFamily="49" charset="0"/>
              </a:rPr>
              <a:t>Signif</a:t>
            </a:r>
            <a:r>
              <a:rPr lang="en-US" sz="900" dirty="0"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Residual standard error: 2.023 on 196 degrees of freedom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Multiple R-squared:  0.8972,	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Adjusted R-squared:  0.8956 </a:t>
            </a: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F-statistic</a:t>
            </a:r>
            <a:r>
              <a:rPr lang="en-US" sz="900" dirty="0">
                <a:latin typeface="Lucida Console" panose="020B0609040504020204" pitchFamily="49" charset="0"/>
              </a:rPr>
              <a:t>: 570.3 on 3 and 196 DF,  p-value: &lt;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2.2e-16</a:t>
            </a:r>
          </a:p>
          <a:p>
            <a:endParaRPr lang="en-US" sz="700" dirty="0">
              <a:latin typeface="Lucida Console" panose="020B060904050402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297ABF-B18F-4F38-B765-E5C5600D5450}"/>
              </a:ext>
            </a:extLst>
          </p:cNvPr>
          <p:cNvGrpSpPr/>
          <p:nvPr/>
        </p:nvGrpSpPr>
        <p:grpSpPr>
          <a:xfrm>
            <a:off x="10550225" y="4157421"/>
            <a:ext cx="619081" cy="952172"/>
            <a:chOff x="10550224" y="4157580"/>
            <a:chExt cx="619081" cy="9521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33E48E8-9333-4ABB-96E1-B9A2A2B4C5A0}"/>
                </a:ext>
              </a:extLst>
            </p:cNvPr>
            <p:cNvGrpSpPr/>
            <p:nvPr/>
          </p:nvGrpSpPr>
          <p:grpSpPr>
            <a:xfrm>
              <a:off x="10550224" y="4157580"/>
              <a:ext cx="619081" cy="642606"/>
              <a:chOff x="4102725" y="3502623"/>
              <a:chExt cx="619081" cy="64260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46E417-F5B2-478C-9091-A882B079D6FD}"/>
                  </a:ext>
                </a:extLst>
              </p:cNvPr>
              <p:cNvSpPr txBox="1"/>
              <p:nvPr/>
            </p:nvSpPr>
            <p:spPr>
              <a:xfrm>
                <a:off x="4102726" y="3721070"/>
                <a:ext cx="6190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</a:t>
                </a:r>
                <a:r>
                  <a:rPr lang="en-US" sz="1000" dirty="0"/>
                  <a:t>0</a:t>
                </a:r>
                <a:r>
                  <a:rPr lang="en-US" sz="1200" dirty="0"/>
                  <a:t> = 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A8C0E7-C733-45DD-A703-DD3EBADA15A0}"/>
                  </a:ext>
                </a:extLst>
              </p:cNvPr>
              <p:cNvSpPr txBox="1"/>
              <p:nvPr/>
            </p:nvSpPr>
            <p:spPr>
              <a:xfrm>
                <a:off x="4102725" y="3868230"/>
                <a:ext cx="6190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</a:t>
                </a:r>
                <a:r>
                  <a:rPr lang="en-US" sz="1000" dirty="0"/>
                  <a:t>1</a:t>
                </a:r>
                <a:r>
                  <a:rPr lang="en-US" sz="1200" dirty="0"/>
                  <a:t> = 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6BD7C0-5181-42C2-93F7-FA8D63006DB4}"/>
                  </a:ext>
                </a:extLst>
              </p:cNvPr>
              <p:cNvSpPr txBox="1"/>
              <p:nvPr/>
            </p:nvSpPr>
            <p:spPr>
              <a:xfrm>
                <a:off x="4235780" y="3502623"/>
                <a:ext cx="3946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H</a:t>
                </a:r>
                <a:r>
                  <a:rPr lang="en-US" sz="900" dirty="0"/>
                  <a:t>0</a:t>
                </a:r>
                <a:endParaRPr lang="en-US" sz="1400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F0D33C-B088-4938-8197-00D596A7D1C8}"/>
                </a:ext>
              </a:extLst>
            </p:cNvPr>
            <p:cNvSpPr txBox="1"/>
            <p:nvPr/>
          </p:nvSpPr>
          <p:spPr>
            <a:xfrm>
              <a:off x="10550224" y="4683804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r>
                <a:rPr lang="en-US" sz="1000" dirty="0"/>
                <a:t>2</a:t>
              </a:r>
              <a:r>
                <a:rPr lang="en-US" sz="1200" dirty="0"/>
                <a:t> = 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87C3EE-B0BA-43E6-9768-BB03B9A77F39}"/>
                </a:ext>
              </a:extLst>
            </p:cNvPr>
            <p:cNvSpPr txBox="1"/>
            <p:nvPr/>
          </p:nvSpPr>
          <p:spPr>
            <a:xfrm>
              <a:off x="10550224" y="4832753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r>
                <a:rPr lang="en-US" sz="1000" dirty="0"/>
                <a:t>3</a:t>
              </a:r>
              <a:r>
                <a:rPr lang="en-US" sz="1200" dirty="0"/>
                <a:t> = 0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8FA41B5-F495-452C-B2E6-EF443997CBA2}"/>
              </a:ext>
            </a:extLst>
          </p:cNvPr>
          <p:cNvSpPr txBox="1"/>
          <p:nvPr/>
        </p:nvSpPr>
        <p:spPr>
          <a:xfrm>
            <a:off x="9650941" y="581223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</a:t>
            </a:r>
            <a:r>
              <a:rPr lang="en-US" sz="900" dirty="0"/>
              <a:t>0</a:t>
            </a:r>
            <a:r>
              <a:rPr lang="en-US" sz="1200" dirty="0"/>
              <a:t>: B</a:t>
            </a:r>
            <a:r>
              <a:rPr lang="en-US" sz="1000" dirty="0"/>
              <a:t>1</a:t>
            </a:r>
            <a:r>
              <a:rPr lang="en-US" sz="1200" dirty="0"/>
              <a:t> = B</a:t>
            </a:r>
            <a:r>
              <a:rPr lang="en-US" sz="1000" dirty="0"/>
              <a:t>2 = </a:t>
            </a:r>
            <a:r>
              <a:rPr lang="en-US" sz="1200" dirty="0"/>
              <a:t>B</a:t>
            </a:r>
            <a:r>
              <a:rPr lang="en-US" sz="1000" dirty="0"/>
              <a:t>3 =</a:t>
            </a:r>
            <a:r>
              <a:rPr lang="en-US" sz="1200" dirty="0"/>
              <a:t> 0</a:t>
            </a:r>
          </a:p>
          <a:p>
            <a:r>
              <a:rPr lang="en-US" sz="1200" dirty="0"/>
              <a:t>H</a:t>
            </a:r>
            <a:r>
              <a:rPr lang="en-US" sz="1000" dirty="0"/>
              <a:t>A</a:t>
            </a:r>
            <a:r>
              <a:rPr lang="en-US" sz="1200" dirty="0"/>
              <a:t>: B</a:t>
            </a:r>
            <a:r>
              <a:rPr lang="en-US" sz="1000" dirty="0"/>
              <a:t>i</a:t>
            </a:r>
            <a:r>
              <a:rPr lang="en-US" sz="1200" dirty="0"/>
              <a:t> ≠ 0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A954E3-27CD-4A56-B950-D58D5B0A8EB1}"/>
              </a:ext>
            </a:extLst>
          </p:cNvPr>
          <p:cNvSpPr txBox="1"/>
          <p:nvPr/>
        </p:nvSpPr>
        <p:spPr>
          <a:xfrm>
            <a:off x="9244662" y="2567123"/>
            <a:ext cx="2849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Marginal test: Applies every time you use </a:t>
            </a:r>
            <a:r>
              <a:rPr lang="en-US" sz="1100" dirty="0" err="1"/>
              <a:t>lm</a:t>
            </a:r>
            <a:endParaRPr lang="en-US" sz="11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D4619C-FD6F-461C-8EDB-DFD983193D38}"/>
              </a:ext>
            </a:extLst>
          </p:cNvPr>
          <p:cNvCxnSpPr>
            <a:cxnSpLocks/>
          </p:cNvCxnSpPr>
          <p:nvPr/>
        </p:nvCxnSpPr>
        <p:spPr>
          <a:xfrm>
            <a:off x="10859550" y="2800191"/>
            <a:ext cx="0" cy="1355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514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7E94-7820-49A6-A208-7EEB7EF0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Data Analysis</a:t>
            </a:r>
            <a:r>
              <a:rPr lang="en-US" sz="54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– parametric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E043-7D70-4F0C-A9D4-D33DF9C0D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3"/>
            <a:ext cx="5181600" cy="4563491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One-way ANOVA</a:t>
            </a:r>
          </a:p>
          <a:p>
            <a:pPr lvl="1"/>
            <a:r>
              <a:rPr lang="en-US" sz="1800" dirty="0"/>
              <a:t>Assumptions</a:t>
            </a:r>
          </a:p>
          <a:p>
            <a:pPr lvl="2"/>
            <a:r>
              <a:rPr lang="en-US" sz="1800" dirty="0"/>
              <a:t>Number of groups = 3+</a:t>
            </a:r>
          </a:p>
          <a:p>
            <a:pPr lvl="2"/>
            <a:r>
              <a:rPr lang="en-US" sz="1800" dirty="0"/>
              <a:t>Groups are independent</a:t>
            </a:r>
          </a:p>
          <a:p>
            <a:pPr lvl="2"/>
            <a:r>
              <a:rPr lang="en-US" sz="1800" dirty="0"/>
              <a:t>Normal distribution – boxplot</a:t>
            </a:r>
          </a:p>
          <a:p>
            <a:pPr lvl="2"/>
            <a:r>
              <a:rPr lang="en-US" sz="1800" dirty="0"/>
              <a:t>Equal variance (see slide 14)</a:t>
            </a:r>
          </a:p>
          <a:p>
            <a:pPr lvl="2"/>
            <a:r>
              <a:rPr lang="en-US" sz="1800" dirty="0"/>
              <a:t>Data: 1 numerical + 1 categorical </a:t>
            </a:r>
            <a:r>
              <a:rPr lang="en-US" sz="1300" dirty="0"/>
              <a:t>(predictor)</a:t>
            </a:r>
          </a:p>
          <a:p>
            <a:pPr lvl="1"/>
            <a:r>
              <a:rPr lang="en-US" sz="1800" dirty="0"/>
              <a:t>*</a:t>
            </a:r>
            <a:r>
              <a:rPr lang="en-US" sz="1800" dirty="0" err="1"/>
              <a:t>anova</a:t>
            </a:r>
            <a:r>
              <a:rPr lang="en-US" sz="1800" dirty="0"/>
              <a:t> is robust to deviations from normality</a:t>
            </a:r>
          </a:p>
          <a:p>
            <a:pPr lvl="1"/>
            <a:r>
              <a:rPr lang="en-US" sz="1800" dirty="0"/>
              <a:t>RQ: </a:t>
            </a:r>
          </a:p>
          <a:p>
            <a:pPr lvl="2"/>
            <a:r>
              <a:rPr lang="en-US" sz="1400" dirty="0"/>
              <a:t>Is there a significant difference between the 3 treatments?</a:t>
            </a:r>
          </a:p>
          <a:p>
            <a:pPr lvl="2"/>
            <a:r>
              <a:rPr lang="en-US" sz="1400" dirty="0"/>
              <a:t>Does X-num significantly differ by Y-cat?</a:t>
            </a:r>
          </a:p>
          <a:p>
            <a:pPr lvl="1"/>
            <a:r>
              <a:rPr lang="en-US" sz="1800" dirty="0"/>
              <a:t>H</a:t>
            </a:r>
            <a:r>
              <a:rPr lang="en-US" sz="1400" dirty="0"/>
              <a:t>0</a:t>
            </a:r>
            <a:r>
              <a:rPr lang="en-US" sz="1800" dirty="0"/>
              <a:t>: mean1 = mean2 = mean3</a:t>
            </a:r>
          </a:p>
          <a:p>
            <a:pPr lvl="1"/>
            <a:r>
              <a:rPr lang="en-US" sz="1800" dirty="0"/>
              <a:t>H</a:t>
            </a:r>
            <a:r>
              <a:rPr lang="en-US" sz="1400" dirty="0"/>
              <a:t>A</a:t>
            </a:r>
            <a:r>
              <a:rPr lang="en-US" sz="1800" dirty="0"/>
              <a:t>: mean1 ≠ mean2 </a:t>
            </a:r>
            <a:r>
              <a:rPr lang="en-US" sz="1700" dirty="0"/>
              <a:t>(or any other combination)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66977-8AC8-4A19-85D1-D32D103C27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R code:</a:t>
            </a:r>
          </a:p>
          <a:p>
            <a:pPr lvl="1"/>
            <a:r>
              <a:rPr lang="en-US" sz="15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oneway.test</a:t>
            </a:r>
            <a:r>
              <a:rPr lang="en-US" sz="1500" dirty="0">
                <a:solidFill>
                  <a:srgbClr val="1C1CFE"/>
                </a:solidFill>
                <a:latin typeface="Lucida Console" panose="020B0609040504020204" pitchFamily="49" charset="0"/>
              </a:rPr>
              <a:t>() </a:t>
            </a:r>
            <a:r>
              <a:rPr lang="en-US" sz="1500" dirty="0"/>
              <a:t>returns a p-value indicating the probability that the null hypothesis is true given the data</a:t>
            </a:r>
          </a:p>
          <a:p>
            <a:pPr lvl="1"/>
            <a:r>
              <a:rPr lang="en-US" sz="1500" dirty="0">
                <a:solidFill>
                  <a:srgbClr val="1C1CFE"/>
                </a:solidFill>
                <a:latin typeface="Lucida Console" panose="020B0609040504020204" pitchFamily="49" charset="0"/>
              </a:rPr>
              <a:t>summary(</a:t>
            </a:r>
            <a:r>
              <a:rPr lang="en-US" sz="15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aov</a:t>
            </a:r>
            <a:r>
              <a:rPr lang="en-US" sz="1500" dirty="0">
                <a:solidFill>
                  <a:srgbClr val="1C1CFE"/>
                </a:solidFill>
                <a:latin typeface="Lucida Console" panose="020B0609040504020204" pitchFamily="49" charset="0"/>
              </a:rPr>
              <a:t>()) </a:t>
            </a:r>
            <a:r>
              <a:rPr lang="en-US" sz="1500" dirty="0"/>
              <a:t>returns an ANOVA table with the effects of the various variables, and p-values</a:t>
            </a:r>
          </a:p>
          <a:p>
            <a:pPr lvl="1"/>
            <a:r>
              <a:rPr lang="en-US" sz="1500" dirty="0">
                <a:solidFill>
                  <a:srgbClr val="1C1CFE"/>
                </a:solidFill>
                <a:latin typeface="Lucida Console" panose="020B0609040504020204" pitchFamily="49" charset="0"/>
              </a:rPr>
              <a:t>summary(</a:t>
            </a:r>
            <a:r>
              <a:rPr lang="en-US" sz="15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lm</a:t>
            </a:r>
            <a:r>
              <a:rPr lang="en-US" sz="1500" dirty="0">
                <a:solidFill>
                  <a:srgbClr val="1C1CFE"/>
                </a:solidFill>
                <a:latin typeface="Lucida Console" panose="020B0609040504020204" pitchFamily="49" charset="0"/>
              </a:rPr>
              <a:t>()) </a:t>
            </a:r>
            <a:r>
              <a:rPr lang="en-US" sz="1500" dirty="0"/>
              <a:t>returns an ANOVA table with the effects of the various variables and the intercept, and p-values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88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7E94-7820-49A6-A208-7EEB7EF0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209FF-4BDE-45C0-BC68-CE9253460244}"/>
              </a:ext>
            </a:extLst>
          </p:cNvPr>
          <p:cNvSpPr txBox="1"/>
          <p:nvPr/>
        </p:nvSpPr>
        <p:spPr>
          <a:xfrm>
            <a:off x="933450" y="2071485"/>
            <a:ext cx="5109091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&gt; summary(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aov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(Speed ~ factor(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Expt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),data = 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morley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))</a:t>
            </a:r>
          </a:p>
          <a:p>
            <a:endParaRPr lang="en-US" sz="1000" dirty="0">
              <a:solidFill>
                <a:srgbClr val="1C1CFE"/>
              </a:solidFill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      Df Sum Sq Mean Sq F value  </a:t>
            </a:r>
            <a:r>
              <a:rPr lang="en-US" sz="1000" dirty="0" err="1">
                <a:latin typeface="Lucida Console" panose="020B0609040504020204" pitchFamily="49" charset="0"/>
              </a:rPr>
              <a:t>Pr</a:t>
            </a:r>
            <a:r>
              <a:rPr lang="en-US" sz="1000" dirty="0">
                <a:latin typeface="Lucida Console" panose="020B0609040504020204" pitchFamily="49" charset="0"/>
              </a:rPr>
              <a:t>(&gt;F)  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factor(</a:t>
            </a:r>
            <a:r>
              <a:rPr lang="en-US" sz="1000" dirty="0" err="1">
                <a:latin typeface="Lucida Console" panose="020B0609040504020204" pitchFamily="49" charset="0"/>
              </a:rPr>
              <a:t>Expt</a:t>
            </a:r>
            <a:r>
              <a:rPr lang="en-US" sz="1000" dirty="0">
                <a:latin typeface="Lucida Console" panose="020B0609040504020204" pitchFamily="49" charset="0"/>
              </a:rPr>
              <a:t>)  4  94514   23629   4.288 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0.00311</a:t>
            </a:r>
            <a:r>
              <a:rPr lang="en-US" sz="1000" dirty="0">
                <a:latin typeface="Lucida Console" panose="020B0609040504020204" pitchFamily="49" charset="0"/>
              </a:rPr>
              <a:t> **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Residuals    95 523510    5511                  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---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</a:t>
            </a:r>
            <a:r>
              <a:rPr lang="en-US" sz="1000" dirty="0" err="1">
                <a:latin typeface="Lucida Console" panose="020B0609040504020204" pitchFamily="49" charset="0"/>
              </a:rPr>
              <a:t>Signif</a:t>
            </a:r>
            <a:r>
              <a:rPr lang="en-US" sz="1000" dirty="0"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5A9C8-3EF5-4CA9-AC8F-E3A7E428C3CC}"/>
              </a:ext>
            </a:extLst>
          </p:cNvPr>
          <p:cNvSpPr txBox="1"/>
          <p:nvPr/>
        </p:nvSpPr>
        <p:spPr>
          <a:xfrm>
            <a:off x="6276975" y="22238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0D218-0C19-4E96-BC4A-F3D78C895E01}"/>
              </a:ext>
            </a:extLst>
          </p:cNvPr>
          <p:cNvSpPr txBox="1"/>
          <p:nvPr/>
        </p:nvSpPr>
        <p:spPr>
          <a:xfrm>
            <a:off x="933449" y="3731001"/>
            <a:ext cx="5109091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&gt; 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oneway.test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(Speed ~ factor(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Expt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), data = 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morley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One-way analysis of means (not assuming equal variances)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data:  Speed and factor(</a:t>
            </a:r>
            <a:r>
              <a:rPr lang="en-US" sz="1000" dirty="0" err="1">
                <a:latin typeface="Lucida Console" panose="020B0609040504020204" pitchFamily="49" charset="0"/>
              </a:rPr>
              <a:t>Expt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F = 3.0061, num df = 4.000, </a:t>
            </a:r>
            <a:r>
              <a:rPr lang="en-US" sz="1000" dirty="0" err="1">
                <a:latin typeface="Lucida Console" panose="020B0609040504020204" pitchFamily="49" charset="0"/>
              </a:rPr>
              <a:t>denom</a:t>
            </a:r>
            <a:r>
              <a:rPr lang="en-US" sz="1000" dirty="0">
                <a:latin typeface="Lucida Console" panose="020B0609040504020204" pitchFamily="49" charset="0"/>
              </a:rPr>
              <a:t> df = 47.044, p-value = 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0.02738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4F0BE6-0295-4073-8F86-38318FD0779A}"/>
              </a:ext>
            </a:extLst>
          </p:cNvPr>
          <p:cNvSpPr txBox="1"/>
          <p:nvPr/>
        </p:nvSpPr>
        <p:spPr>
          <a:xfrm>
            <a:off x="6461706" y="1992064"/>
            <a:ext cx="5109091" cy="3477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&gt; summary(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lm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(Speed ~ factor(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Expt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),data = 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morley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)) 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Call: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</a:t>
            </a:r>
            <a:r>
              <a:rPr lang="en-US" sz="1000" dirty="0" err="1">
                <a:latin typeface="Lucida Console" panose="020B0609040504020204" pitchFamily="49" charset="0"/>
              </a:rPr>
              <a:t>lm</a:t>
            </a:r>
            <a:r>
              <a:rPr lang="en-US" sz="1000" dirty="0">
                <a:latin typeface="Lucida Console" panose="020B0609040504020204" pitchFamily="49" charset="0"/>
              </a:rPr>
              <a:t>(formula = Speed ~ factor(</a:t>
            </a:r>
            <a:r>
              <a:rPr lang="en-US" sz="1000" dirty="0" err="1">
                <a:latin typeface="Lucida Console" panose="020B0609040504020204" pitchFamily="49" charset="0"/>
              </a:rPr>
              <a:t>Expt</a:t>
            </a:r>
            <a:r>
              <a:rPr lang="en-US" sz="1000" dirty="0">
                <a:latin typeface="Lucida Console" panose="020B0609040504020204" pitchFamily="49" charset="0"/>
              </a:rPr>
              <a:t>), data = </a:t>
            </a:r>
            <a:r>
              <a:rPr lang="en-US" sz="1000" dirty="0" err="1">
                <a:latin typeface="Lucida Console" panose="020B0609040504020204" pitchFamily="49" charset="0"/>
              </a:rPr>
              <a:t>morley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Residuals: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Min      1Q  Median      3Q     Max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-259.00  -42.62    2.25   41.75  161.00 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Coefficients: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Estimate Std. Error t value </a:t>
            </a:r>
            <a:r>
              <a:rPr lang="en-US" sz="1000" dirty="0" err="1">
                <a:latin typeface="Lucida Console" panose="020B0609040504020204" pitchFamily="49" charset="0"/>
              </a:rPr>
              <a:t>Pr</a:t>
            </a:r>
            <a:r>
              <a:rPr lang="en-US" sz="1000" dirty="0">
                <a:latin typeface="Lucida Console" panose="020B0609040504020204" pitchFamily="49" charset="0"/>
              </a:rPr>
              <a:t>(&gt;|t|)   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(Intercept)       909.00      16.60  54.762  &lt; 2e-16 ***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factor(</a:t>
            </a:r>
            <a:r>
              <a:rPr lang="en-US" sz="1000" dirty="0" err="1">
                <a:latin typeface="Lucida Console" panose="020B0609040504020204" pitchFamily="49" charset="0"/>
              </a:rPr>
              <a:t>Expt</a:t>
            </a:r>
            <a:r>
              <a:rPr lang="en-US" sz="1000" dirty="0">
                <a:latin typeface="Lucida Console" panose="020B0609040504020204" pitchFamily="49" charset="0"/>
              </a:rPr>
              <a:t>)2   -53.00      23.47  -2.258 0.026251 * 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factor(</a:t>
            </a:r>
            <a:r>
              <a:rPr lang="en-US" sz="1000" dirty="0" err="1">
                <a:latin typeface="Lucida Console" panose="020B0609040504020204" pitchFamily="49" charset="0"/>
              </a:rPr>
              <a:t>Expt</a:t>
            </a:r>
            <a:r>
              <a:rPr lang="en-US" sz="1000" dirty="0">
                <a:latin typeface="Lucida Console" panose="020B0609040504020204" pitchFamily="49" charset="0"/>
              </a:rPr>
              <a:t>)3   -64.00      23.47  -2.726 0.007627 **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factor(</a:t>
            </a:r>
            <a:r>
              <a:rPr lang="en-US" sz="1000" dirty="0" err="1">
                <a:latin typeface="Lucida Console" panose="020B0609040504020204" pitchFamily="49" charset="0"/>
              </a:rPr>
              <a:t>Expt</a:t>
            </a:r>
            <a:r>
              <a:rPr lang="en-US" sz="1000" dirty="0">
                <a:latin typeface="Lucida Console" panose="020B0609040504020204" pitchFamily="49" charset="0"/>
              </a:rPr>
              <a:t>)4   -88.50      23.47  -3.770 0.000283 ***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factor(</a:t>
            </a:r>
            <a:r>
              <a:rPr lang="en-US" sz="1000" dirty="0" err="1">
                <a:latin typeface="Lucida Console" panose="020B0609040504020204" pitchFamily="49" charset="0"/>
              </a:rPr>
              <a:t>Expt</a:t>
            </a:r>
            <a:r>
              <a:rPr lang="en-US" sz="1000" dirty="0">
                <a:latin typeface="Lucida Console" panose="020B0609040504020204" pitchFamily="49" charset="0"/>
              </a:rPr>
              <a:t>)5   -77.50      23.47  -3.301 0.001356 **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---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</a:t>
            </a:r>
            <a:r>
              <a:rPr lang="en-US" sz="1000" dirty="0" err="1">
                <a:latin typeface="Lucida Console" panose="020B0609040504020204" pitchFamily="49" charset="0"/>
              </a:rPr>
              <a:t>Signif</a:t>
            </a:r>
            <a:r>
              <a:rPr lang="en-US" sz="1000" dirty="0"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Residual standard error: 74.23 on 95 degrees of freedom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Multiple R-squared:  0.1529,	Adjusted R-squared:  0.1173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F-statistic: 4.288 on 4 and 95 DF,  p-value: 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0.003114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A0A4C-6CBC-47AC-B7D0-E596DCEA77B2}"/>
              </a:ext>
            </a:extLst>
          </p:cNvPr>
          <p:cNvSpPr txBox="1"/>
          <p:nvPr/>
        </p:nvSpPr>
        <p:spPr>
          <a:xfrm>
            <a:off x="800988" y="4900553"/>
            <a:ext cx="109519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Results are slightly different due to the way they are</a:t>
            </a:r>
          </a:p>
          <a:p>
            <a:r>
              <a:rPr lang="en-US" sz="1600" dirty="0"/>
              <a:t>     calculated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one of the tests rejects the null hypothesis, the same</a:t>
            </a:r>
          </a:p>
          <a:p>
            <a:r>
              <a:rPr lang="en-US" sz="1600" dirty="0"/>
              <a:t>     will do the other two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you want to check for equal variance: </a:t>
            </a:r>
            <a:r>
              <a:rPr lang="en-US" sz="1400" dirty="0">
                <a:solidFill>
                  <a:srgbClr val="1C1CFE"/>
                </a:solidFill>
                <a:latin typeface="Lucida Console" panose="020B0609040504020204" pitchFamily="49" charset="0"/>
              </a:rPr>
              <a:t>aggregate(response ~ type, data = dataset, </a:t>
            </a:r>
            <a:r>
              <a:rPr lang="en-US" sz="14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sd</a:t>
            </a:r>
            <a:r>
              <a:rPr lang="en-US" sz="1400" dirty="0">
                <a:solidFill>
                  <a:srgbClr val="1C1CFE"/>
                </a:solidFill>
                <a:latin typeface="Lucida Console" panose="020B0609040504020204" pitchFamily="49" charset="0"/>
              </a:rPr>
              <a:t>) </a:t>
            </a:r>
            <a:r>
              <a:rPr lang="en-US" sz="1600" dirty="0"/>
              <a:t>and see if </a:t>
            </a:r>
            <a:r>
              <a:rPr lang="en-US" sz="1600" dirty="0" err="1"/>
              <a:t>sd</a:t>
            </a:r>
            <a:r>
              <a:rPr lang="en-US" sz="1600" dirty="0"/>
              <a:t> is similar,</a:t>
            </a:r>
          </a:p>
          <a:p>
            <a:r>
              <a:rPr lang="en-US" sz="1600" dirty="0"/>
              <a:t>     if it is, set </a:t>
            </a:r>
            <a:r>
              <a:rPr lang="en-US" sz="14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var.equal</a:t>
            </a:r>
            <a:r>
              <a:rPr lang="en-US" sz="1400" dirty="0">
                <a:solidFill>
                  <a:srgbClr val="1C1CFE"/>
                </a:solidFill>
                <a:latin typeface="Lucida Console" panose="020B0609040504020204" pitchFamily="49" charset="0"/>
              </a:rPr>
              <a:t>=TRUE </a:t>
            </a:r>
            <a:r>
              <a:rPr lang="en-US" sz="1400" dirty="0"/>
              <a:t>to</a:t>
            </a:r>
            <a:r>
              <a:rPr lang="en-US" sz="1400" dirty="0">
                <a:solidFill>
                  <a:srgbClr val="1C1CFE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oneway.test</a:t>
            </a:r>
            <a:endParaRPr lang="en-US" sz="1400" dirty="0">
              <a:solidFill>
                <a:srgbClr val="1C1CFE"/>
              </a:solidFill>
              <a:latin typeface="Lucida Console" panose="020B0609040504020204" pitchFamily="49" charset="0"/>
            </a:endParaRPr>
          </a:p>
          <a:p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59A2AF-5E1D-412E-82B0-7CB6ADF1D035}"/>
              </a:ext>
            </a:extLst>
          </p:cNvPr>
          <p:cNvGrpSpPr/>
          <p:nvPr/>
        </p:nvGrpSpPr>
        <p:grpSpPr>
          <a:xfrm>
            <a:off x="10826449" y="3409665"/>
            <a:ext cx="619081" cy="952172"/>
            <a:chOff x="10550224" y="4157580"/>
            <a:chExt cx="619081" cy="95217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79A6157-B37C-414E-974B-9ED566AB30F9}"/>
                </a:ext>
              </a:extLst>
            </p:cNvPr>
            <p:cNvGrpSpPr/>
            <p:nvPr/>
          </p:nvGrpSpPr>
          <p:grpSpPr>
            <a:xfrm>
              <a:off x="10550224" y="4157580"/>
              <a:ext cx="619081" cy="642606"/>
              <a:chOff x="4102725" y="3502623"/>
              <a:chExt cx="619081" cy="642606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29BB48-D3BF-4E13-AAC7-6572F041823C}"/>
                  </a:ext>
                </a:extLst>
              </p:cNvPr>
              <p:cNvSpPr txBox="1"/>
              <p:nvPr/>
            </p:nvSpPr>
            <p:spPr>
              <a:xfrm>
                <a:off x="4102726" y="3721070"/>
                <a:ext cx="6190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</a:t>
                </a:r>
                <a:r>
                  <a:rPr lang="en-US" sz="1000" dirty="0"/>
                  <a:t>0</a:t>
                </a:r>
                <a:r>
                  <a:rPr lang="en-US" sz="1200" dirty="0"/>
                  <a:t> = 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EC7C12-6397-49CC-9163-8B0ADC79DE90}"/>
                  </a:ext>
                </a:extLst>
              </p:cNvPr>
              <p:cNvSpPr txBox="1"/>
              <p:nvPr/>
            </p:nvSpPr>
            <p:spPr>
              <a:xfrm>
                <a:off x="4102725" y="3868230"/>
                <a:ext cx="6190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</a:t>
                </a:r>
                <a:r>
                  <a:rPr lang="en-US" sz="1000" dirty="0"/>
                  <a:t>1</a:t>
                </a:r>
                <a:r>
                  <a:rPr lang="en-US" sz="1200" dirty="0"/>
                  <a:t> = 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290808-7402-463E-A7AC-8E63168AA94B}"/>
                  </a:ext>
                </a:extLst>
              </p:cNvPr>
              <p:cNvSpPr txBox="1"/>
              <p:nvPr/>
            </p:nvSpPr>
            <p:spPr>
              <a:xfrm>
                <a:off x="4235780" y="3502623"/>
                <a:ext cx="3946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H</a:t>
                </a:r>
                <a:r>
                  <a:rPr lang="en-US" sz="900" dirty="0"/>
                  <a:t>0</a:t>
                </a:r>
                <a:endParaRPr lang="en-US" sz="14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9E3248-DBFD-4E0F-8E68-D5EB074A834E}"/>
                </a:ext>
              </a:extLst>
            </p:cNvPr>
            <p:cNvSpPr txBox="1"/>
            <p:nvPr/>
          </p:nvSpPr>
          <p:spPr>
            <a:xfrm>
              <a:off x="10550224" y="4683804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r>
                <a:rPr lang="en-US" sz="1000" dirty="0"/>
                <a:t>2</a:t>
              </a:r>
              <a:r>
                <a:rPr lang="en-US" sz="1200" dirty="0"/>
                <a:t> = 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365705-2DAD-4934-8159-28B3DD89C435}"/>
                </a:ext>
              </a:extLst>
            </p:cNvPr>
            <p:cNvSpPr txBox="1"/>
            <p:nvPr/>
          </p:nvSpPr>
          <p:spPr>
            <a:xfrm>
              <a:off x="10550224" y="4832753"/>
              <a:ext cx="6126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r>
                <a:rPr lang="en-US" sz="1000" dirty="0"/>
                <a:t>3 </a:t>
              </a:r>
              <a:r>
                <a:rPr lang="en-US" sz="1200" dirty="0"/>
                <a:t>= 0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310C8BE-80EA-4C66-9068-D57F7B8E95D1}"/>
              </a:ext>
            </a:extLst>
          </p:cNvPr>
          <p:cNvSpPr txBox="1"/>
          <p:nvPr/>
        </p:nvSpPr>
        <p:spPr>
          <a:xfrm>
            <a:off x="10826449" y="4237111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000" dirty="0"/>
              <a:t>4</a:t>
            </a:r>
            <a:r>
              <a:rPr lang="en-US" sz="1200" dirty="0"/>
              <a:t> =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B7FD31-8963-40BD-81BA-512FD8014A4D}"/>
              </a:ext>
            </a:extLst>
          </p:cNvPr>
          <p:cNvSpPr txBox="1"/>
          <p:nvPr/>
        </p:nvSpPr>
        <p:spPr>
          <a:xfrm>
            <a:off x="6366456" y="5541581"/>
            <a:ext cx="13067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mean(factor(</a:t>
            </a:r>
            <a:r>
              <a:rPr lang="en-US" sz="1000" dirty="0" err="1"/>
              <a:t>Expt</a:t>
            </a:r>
            <a:r>
              <a:rPr lang="en-US" sz="1000" dirty="0"/>
              <a:t>)1)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1359E7-EC97-420A-BD59-F70BB29E743F}"/>
              </a:ext>
            </a:extLst>
          </p:cNvPr>
          <p:cNvSpPr txBox="1"/>
          <p:nvPr/>
        </p:nvSpPr>
        <p:spPr>
          <a:xfrm>
            <a:off x="6397415" y="5736336"/>
            <a:ext cx="2669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mean(factor(</a:t>
            </a:r>
            <a:r>
              <a:rPr lang="en-US" sz="1050" dirty="0" err="1"/>
              <a:t>Expt</a:t>
            </a:r>
            <a:r>
              <a:rPr lang="en-US" sz="1050" dirty="0"/>
              <a:t>)1) – mean(</a:t>
            </a:r>
            <a:r>
              <a:rPr lang="en-US" sz="1100" dirty="0"/>
              <a:t>factor</a:t>
            </a:r>
            <a:r>
              <a:rPr lang="en-US" sz="1050" dirty="0"/>
              <a:t>(</a:t>
            </a:r>
            <a:r>
              <a:rPr lang="en-US" sz="1050" dirty="0" err="1"/>
              <a:t>Expt</a:t>
            </a:r>
            <a:r>
              <a:rPr lang="en-US" sz="1050" dirty="0"/>
              <a:t>)2) 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0AF1D3D-C14D-4CD4-960A-5C8238D49951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H="1">
            <a:off x="6366456" y="3775274"/>
            <a:ext cx="176186" cy="1889419"/>
          </a:xfrm>
          <a:prstGeom prst="bentConnector4">
            <a:avLst>
              <a:gd name="adj1" fmla="val -151374"/>
              <a:gd name="adj2" fmla="val 996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B7B2635-3C67-4233-8CAF-0C7D882460EB}"/>
              </a:ext>
            </a:extLst>
          </p:cNvPr>
          <p:cNvCxnSpPr>
            <a:cxnSpLocks/>
            <a:stCxn id="23" idx="1"/>
            <a:endCxn id="39" idx="1"/>
          </p:cNvCxnSpPr>
          <p:nvPr/>
        </p:nvCxnSpPr>
        <p:spPr>
          <a:xfrm rot="10800000" flipH="1">
            <a:off x="6397414" y="3935889"/>
            <a:ext cx="287665" cy="1931252"/>
          </a:xfrm>
          <a:prstGeom prst="bentConnector3">
            <a:avLst>
              <a:gd name="adj1" fmla="val -562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2DBC5A-01BF-480D-A420-546552698AD4}"/>
              </a:ext>
            </a:extLst>
          </p:cNvPr>
          <p:cNvSpPr txBox="1"/>
          <p:nvPr/>
        </p:nvSpPr>
        <p:spPr>
          <a:xfrm>
            <a:off x="6685080" y="3751223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268F0D-6EDC-4704-91EF-2DAD5ED54068}"/>
              </a:ext>
            </a:extLst>
          </p:cNvPr>
          <p:cNvSpPr txBox="1"/>
          <p:nvPr/>
        </p:nvSpPr>
        <p:spPr>
          <a:xfrm>
            <a:off x="9437935" y="5510803"/>
            <a:ext cx="2438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mean(factor1) - mean(factor2) = 0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3FEDC04-8FFF-485C-A376-4FA44A50F271}"/>
              </a:ext>
            </a:extLst>
          </p:cNvPr>
          <p:cNvCxnSpPr>
            <a:stCxn id="52" idx="3"/>
            <a:endCxn id="17" idx="3"/>
          </p:cNvCxnSpPr>
          <p:nvPr/>
        </p:nvCxnSpPr>
        <p:spPr>
          <a:xfrm flipH="1" flipV="1">
            <a:off x="11445529" y="3913772"/>
            <a:ext cx="430894" cy="1735531"/>
          </a:xfrm>
          <a:prstGeom prst="bentConnector3">
            <a:avLst>
              <a:gd name="adj1" fmla="val -2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414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7E94-7820-49A6-A208-7EEB7EF0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Data Analysis</a:t>
            </a:r>
            <a:r>
              <a:rPr lang="en-US" sz="54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– non-parametric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E043-7D70-4F0C-A9D4-D33DF9C0D8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Kruskal-Wallis Test</a:t>
            </a:r>
          </a:p>
          <a:p>
            <a:pPr lvl="1"/>
            <a:r>
              <a:rPr lang="en-US" sz="1800" dirty="0"/>
              <a:t>Assumptions</a:t>
            </a:r>
          </a:p>
          <a:p>
            <a:pPr lvl="2"/>
            <a:r>
              <a:rPr lang="en-US" sz="1800" dirty="0"/>
              <a:t>Number of groups = 3+</a:t>
            </a:r>
          </a:p>
          <a:p>
            <a:pPr lvl="2"/>
            <a:r>
              <a:rPr lang="en-US" sz="1800" dirty="0"/>
              <a:t>Groups are independent</a:t>
            </a:r>
          </a:p>
          <a:p>
            <a:pPr lvl="2"/>
            <a:r>
              <a:rPr lang="en-US" sz="1800" dirty="0"/>
              <a:t>Data: 1 numerical + 1 categorical</a:t>
            </a:r>
          </a:p>
          <a:p>
            <a:pPr lvl="1"/>
            <a:r>
              <a:rPr lang="en-US" sz="1800" dirty="0"/>
              <a:t>RQ: </a:t>
            </a:r>
          </a:p>
          <a:p>
            <a:pPr lvl="2"/>
            <a:r>
              <a:rPr lang="en-US" sz="1400" dirty="0"/>
              <a:t>Is there a significant difference between the 3 treatments?</a:t>
            </a:r>
          </a:p>
          <a:p>
            <a:pPr lvl="2"/>
            <a:r>
              <a:rPr lang="en-US" sz="1400" dirty="0"/>
              <a:t>Does X-num significantly differ by Y-cat?</a:t>
            </a:r>
          </a:p>
          <a:p>
            <a:pPr lvl="1"/>
            <a:r>
              <a:rPr lang="en-US" sz="1800" dirty="0"/>
              <a:t>H</a:t>
            </a:r>
            <a:r>
              <a:rPr lang="en-US" sz="1400" dirty="0"/>
              <a:t>0</a:t>
            </a:r>
            <a:r>
              <a:rPr lang="en-US" sz="1800" dirty="0"/>
              <a:t>: mean1 = mean2 = mean3</a:t>
            </a:r>
          </a:p>
          <a:p>
            <a:pPr lvl="1"/>
            <a:r>
              <a:rPr lang="en-US" sz="1800" dirty="0"/>
              <a:t>H</a:t>
            </a:r>
            <a:r>
              <a:rPr lang="en-US" sz="1400" dirty="0"/>
              <a:t>A</a:t>
            </a:r>
            <a:r>
              <a:rPr lang="en-US" sz="1800" dirty="0"/>
              <a:t>: mean1 ≠ mean2 </a:t>
            </a:r>
            <a:r>
              <a:rPr lang="en-US" sz="1600" dirty="0"/>
              <a:t>≠ </a:t>
            </a:r>
            <a:r>
              <a:rPr lang="en-US" sz="1900" dirty="0"/>
              <a:t>mean3</a:t>
            </a:r>
          </a:p>
          <a:p>
            <a:pPr marL="914400" lvl="2" indent="0">
              <a:buNone/>
            </a:pPr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  <a:p>
            <a:pPr lvl="2"/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66977-8AC8-4A19-85D1-D32D103C2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3"/>
            <a:ext cx="5181600" cy="4251959"/>
          </a:xfrm>
        </p:spPr>
        <p:txBody>
          <a:bodyPr>
            <a:normAutofit/>
          </a:bodyPr>
          <a:lstStyle/>
          <a:p>
            <a:r>
              <a:rPr lang="en-US" sz="1600" dirty="0"/>
              <a:t>R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B2A53-6573-48BA-B096-48CB0E992EA2}"/>
              </a:ext>
            </a:extLst>
          </p:cNvPr>
          <p:cNvSpPr txBox="1"/>
          <p:nvPr/>
        </p:nvSpPr>
        <p:spPr>
          <a:xfrm>
            <a:off x="6450496" y="2276061"/>
            <a:ext cx="341311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1C1CFE"/>
                </a:solidFill>
                <a:latin typeface="Lucida Console" panose="020B0609040504020204" pitchFamily="49" charset="0"/>
              </a:rPr>
              <a:t>&gt;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kruskal.test</a:t>
            </a:r>
            <a:r>
              <a:rPr lang="en-US" sz="1100" dirty="0">
                <a:solidFill>
                  <a:srgbClr val="1C1CFE"/>
                </a:solidFill>
                <a:latin typeface="Lucida Console" panose="020B0609040504020204" pitchFamily="49" charset="0"/>
              </a:rPr>
              <a:t>(response ~ group, data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8375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7E94-7820-49A6-A208-7EEB7EF0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Data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9A6D22-EAA2-4046-A7E9-6D8CECFA1C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72" y="1795674"/>
            <a:ext cx="4025063" cy="3266652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A238FD-FFCE-430F-BD85-92B2FB1A1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1C1CFE"/>
                </a:solidFill>
                <a:latin typeface="Lucida Console" panose="020B0609040504020204" pitchFamily="49" charset="0"/>
              </a:rPr>
              <a:t>&gt; with(</a:t>
            </a:r>
            <a:r>
              <a:rPr lang="en-US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carsafety</a:t>
            </a:r>
            <a:r>
              <a:rPr lang="en-US" dirty="0">
                <a:solidFill>
                  <a:srgbClr val="1C1CFE"/>
                </a:solidFill>
                <a:latin typeface="Lucida Console" panose="020B0609040504020204" pitchFamily="49" charset="0"/>
              </a:rPr>
              <a:t>, boxplot(</a:t>
            </a:r>
            <a:r>
              <a:rPr lang="en-US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Driver.deaths</a:t>
            </a:r>
            <a:r>
              <a:rPr lang="en-US" dirty="0">
                <a:solidFill>
                  <a:srgbClr val="1C1CFE"/>
                </a:solidFill>
                <a:latin typeface="Lucida Console" panose="020B0609040504020204" pitchFamily="49" charset="0"/>
              </a:rPr>
              <a:t> ~ type))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1C1CFE"/>
                </a:solidFill>
                <a:latin typeface="Lucida Console" panose="020B0609040504020204" pitchFamily="49" charset="0"/>
              </a:rPr>
              <a:t>&gt; aggregate(</a:t>
            </a:r>
            <a:r>
              <a:rPr lang="en-US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Driver.deaths</a:t>
            </a:r>
            <a:r>
              <a:rPr lang="en-US" dirty="0">
                <a:solidFill>
                  <a:srgbClr val="1C1CFE"/>
                </a:solidFill>
                <a:latin typeface="Lucida Console" panose="020B0609040504020204" pitchFamily="49" charset="0"/>
              </a:rPr>
              <a:t> ~ type, data = </a:t>
            </a:r>
            <a:r>
              <a:rPr lang="en-US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carsafety</a:t>
            </a:r>
            <a:r>
              <a:rPr lang="en-US" dirty="0">
                <a:solidFill>
                  <a:srgbClr val="1C1CFE"/>
                </a:solidFill>
                <a:latin typeface="Lucida Console" panose="020B0609040504020204" pitchFamily="49" charset="0"/>
              </a:rPr>
              <a:t>, mean)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type </a:t>
            </a:r>
            <a:r>
              <a:rPr lang="en-US" dirty="0" err="1">
                <a:latin typeface="Lucida Console" panose="020B0609040504020204" pitchFamily="49" charset="0"/>
              </a:rPr>
              <a:t>Driver.deaths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1        SUV      69.71429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2    compact      83.50000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3      large      73.33333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4    midsize      67.14286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5    minivan      39.66667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6     pickup     110.50000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7 subcompact     110.42857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1C1CFE"/>
                </a:solidFill>
                <a:latin typeface="Lucida Console" panose="020B0609040504020204" pitchFamily="49" charset="0"/>
              </a:rPr>
              <a:t>&gt; aggregate(</a:t>
            </a:r>
            <a:r>
              <a:rPr lang="en-US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Driver.deaths</a:t>
            </a:r>
            <a:r>
              <a:rPr lang="en-US" dirty="0">
                <a:solidFill>
                  <a:srgbClr val="1C1CFE"/>
                </a:solidFill>
                <a:latin typeface="Lucida Console" panose="020B0609040504020204" pitchFamily="49" charset="0"/>
              </a:rPr>
              <a:t> ~ type, data = </a:t>
            </a:r>
            <a:r>
              <a:rPr lang="en-US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carsafety</a:t>
            </a:r>
            <a:r>
              <a:rPr lang="en-US" dirty="0">
                <a:solidFill>
                  <a:srgbClr val="1C1CFE"/>
                </a:solidFill>
                <a:latin typeface="Lucida Console" panose="020B0609040504020204" pitchFamily="49" charset="0"/>
              </a:rPr>
              <a:t>, </a:t>
            </a:r>
            <a:r>
              <a:rPr lang="en-US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sd</a:t>
            </a:r>
            <a:r>
              <a:rPr lang="en-US" dirty="0">
                <a:solidFill>
                  <a:srgbClr val="1C1CFE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type </a:t>
            </a:r>
            <a:r>
              <a:rPr lang="en-US" dirty="0" err="1">
                <a:latin typeface="Lucida Console" panose="020B0609040504020204" pitchFamily="49" charset="0"/>
              </a:rPr>
              <a:t>Driver.deaths</a:t>
            </a:r>
            <a:r>
              <a:rPr lang="en-US" dirty="0">
                <a:latin typeface="Lucida Console" panose="020B0609040504020204" pitchFamily="49" charset="0"/>
              </a:rPr>
              <a:t>             # observe differences in </a:t>
            </a:r>
            <a:r>
              <a:rPr lang="en-US" dirty="0" err="1">
                <a:latin typeface="Lucida Console" panose="020B0609040504020204" pitchFamily="49" charset="0"/>
              </a:rPr>
              <a:t>sd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1        SUV    17.4233013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2    compact    23.0578981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3      large    30.5505046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4    midsize    20.3423087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5    minivan    10.2632029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6     pickup     0.7071068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7 subcompact    44.4029171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1C1CFE"/>
                </a:solidFill>
                <a:latin typeface="Lucida Console" panose="020B0609040504020204" pitchFamily="49" charset="0"/>
              </a:rPr>
              <a:t>&gt; </a:t>
            </a:r>
            <a:r>
              <a:rPr lang="en-US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oneway.test</a:t>
            </a:r>
            <a:r>
              <a:rPr lang="en-US" dirty="0">
                <a:solidFill>
                  <a:srgbClr val="1C1CFE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Driver.deaths</a:t>
            </a:r>
            <a:r>
              <a:rPr lang="en-US" dirty="0">
                <a:solidFill>
                  <a:srgbClr val="1C1CFE"/>
                </a:solidFill>
                <a:latin typeface="Lucida Console" panose="020B0609040504020204" pitchFamily="49" charset="0"/>
              </a:rPr>
              <a:t> ~ type, </a:t>
            </a:r>
            <a:r>
              <a:rPr lang="en-US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carsafety</a:t>
            </a:r>
            <a:r>
              <a:rPr lang="en-US" dirty="0">
                <a:solidFill>
                  <a:srgbClr val="1C1CFE"/>
                </a:solidFill>
                <a:latin typeface="Lucida Console" panose="020B0609040504020204" pitchFamily="49" charset="0"/>
              </a:rPr>
              <a:t>)  # not appropriate given the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One-way analysis of means (not assuming equal variances)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data:  </a:t>
            </a:r>
            <a:r>
              <a:rPr lang="en-US" dirty="0" err="1">
                <a:latin typeface="Lucida Console" panose="020B0609040504020204" pitchFamily="49" charset="0"/>
              </a:rPr>
              <a:t>Driver.deaths</a:t>
            </a:r>
            <a:r>
              <a:rPr lang="en-US" dirty="0">
                <a:latin typeface="Lucida Console" panose="020B0609040504020204" pitchFamily="49" charset="0"/>
              </a:rPr>
              <a:t> and type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F = 26.465, num df = 6.0000, </a:t>
            </a:r>
            <a:r>
              <a:rPr lang="en-US" dirty="0" err="1">
                <a:latin typeface="Lucida Console" panose="020B0609040504020204" pitchFamily="49" charset="0"/>
              </a:rPr>
              <a:t>denom</a:t>
            </a:r>
            <a:r>
              <a:rPr lang="en-US" dirty="0">
                <a:latin typeface="Lucida Console" panose="020B0609040504020204" pitchFamily="49" charset="0"/>
              </a:rPr>
              <a:t> df = 8.7853, p-value =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3.75e-05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1C1CFE"/>
                </a:solidFill>
                <a:latin typeface="Lucida Console" panose="020B0609040504020204" pitchFamily="49" charset="0"/>
              </a:rPr>
              <a:t>&gt; </a:t>
            </a:r>
            <a:r>
              <a:rPr lang="en-US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kruskal.test</a:t>
            </a:r>
            <a:r>
              <a:rPr lang="en-US" dirty="0">
                <a:solidFill>
                  <a:srgbClr val="1C1CFE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Driver.deaths</a:t>
            </a:r>
            <a:r>
              <a:rPr lang="en-US" dirty="0">
                <a:solidFill>
                  <a:srgbClr val="1C1CFE"/>
                </a:solidFill>
                <a:latin typeface="Lucida Console" panose="020B0609040504020204" pitchFamily="49" charset="0"/>
              </a:rPr>
              <a:t> ~ type, </a:t>
            </a:r>
            <a:r>
              <a:rPr lang="en-US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carsafety</a:t>
            </a:r>
            <a:r>
              <a:rPr lang="en-US" dirty="0">
                <a:solidFill>
                  <a:srgbClr val="1C1CFE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Kruskal-Wallis rank sum test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data:  </a:t>
            </a:r>
            <a:r>
              <a:rPr lang="en-US" dirty="0" err="1">
                <a:latin typeface="Lucida Console" panose="020B0609040504020204" pitchFamily="49" charset="0"/>
              </a:rPr>
              <a:t>Driver.deaths</a:t>
            </a:r>
            <a:r>
              <a:rPr lang="en-US" dirty="0">
                <a:latin typeface="Lucida Console" panose="020B0609040504020204" pitchFamily="49" charset="0"/>
              </a:rPr>
              <a:t> by type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Kruskal-Wallis chi-squared = 14.141, df = 6, p-value =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0.0281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CB7B4-4D57-4FA3-8145-B6E3F527A8A0}"/>
              </a:ext>
            </a:extLst>
          </p:cNvPr>
          <p:cNvSpPr txBox="1"/>
          <p:nvPr/>
        </p:nvSpPr>
        <p:spPr>
          <a:xfrm>
            <a:off x="7359939" y="1560052"/>
            <a:ext cx="317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Almost all distributions are off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DD335F-5102-45E2-8733-FE30F56DD71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945230" y="1929384"/>
            <a:ext cx="949187" cy="104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A09587-2EB5-4F68-9576-2707AC65148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140152" y="1929384"/>
            <a:ext cx="805078" cy="902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0E82CD-741A-4F24-855A-DB8007AA89E2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562586" y="1929384"/>
            <a:ext cx="382644" cy="1235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433AFD-E627-4565-ADCE-834536CDEE4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945230" y="1929384"/>
            <a:ext cx="64616" cy="1235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EA5B1E-591F-4555-BE09-7C4A7A36D18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945230" y="1929384"/>
            <a:ext cx="121754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F7A48F5-E0BE-4662-9FA7-5A69776498B8}"/>
              </a:ext>
            </a:extLst>
          </p:cNvPr>
          <p:cNvSpPr txBox="1"/>
          <p:nvPr/>
        </p:nvSpPr>
        <p:spPr>
          <a:xfrm>
            <a:off x="6526301" y="5135492"/>
            <a:ext cx="5320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Based on </a:t>
            </a:r>
            <a:r>
              <a:rPr lang="en-US" sz="14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oneway.test</a:t>
            </a:r>
            <a:r>
              <a:rPr lang="en-US" sz="1400" dirty="0">
                <a:solidFill>
                  <a:srgbClr val="1C1CFE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/>
              <a:t>and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1C1CFE"/>
                </a:solidFill>
                <a:latin typeface="Lucida Console" panose="020B0609040504020204" pitchFamily="49" charset="0"/>
              </a:rPr>
              <a:t>Kruskal</a:t>
            </a:r>
            <a:r>
              <a:rPr lang="en-US" sz="1600" dirty="0"/>
              <a:t>, reject the null hypothesis, but </a:t>
            </a:r>
            <a:r>
              <a:rPr lang="en-US" sz="1600" dirty="0" err="1"/>
              <a:t>anova</a:t>
            </a:r>
            <a:r>
              <a:rPr lang="en-US" sz="1600" dirty="0"/>
              <a:t> is not reliable in this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Decision: Reject H</a:t>
            </a:r>
            <a:r>
              <a:rPr lang="en-US" sz="1200" dirty="0"/>
              <a:t>0</a:t>
            </a:r>
            <a:r>
              <a:rPr lang="en-US" sz="1600" dirty="0"/>
              <a:t> of equal 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Conclusion: Data provide evidence for different effects of types of cars</a:t>
            </a:r>
          </a:p>
        </p:txBody>
      </p:sp>
    </p:spTree>
    <p:extLst>
      <p:ext uri="{BB962C8B-B14F-4D97-AF65-F5344CB8AC3E}">
        <p14:creationId xmlns:p14="http://schemas.microsoft.com/office/powerpoint/2010/main" val="296645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98A0-27D4-4E50-82DB-0E1564BD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7BCECA-A0A8-43FB-A881-0D66E52208C4}"/>
              </a:ext>
            </a:extLst>
          </p:cNvPr>
          <p:cNvGrpSpPr/>
          <p:nvPr/>
        </p:nvGrpSpPr>
        <p:grpSpPr>
          <a:xfrm>
            <a:off x="971156" y="1771991"/>
            <a:ext cx="3228392" cy="3909856"/>
            <a:chOff x="1297731" y="1771991"/>
            <a:chExt cx="3228392" cy="39098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2103ED-8033-432B-980A-E3FF684D86D5}"/>
                </a:ext>
              </a:extLst>
            </p:cNvPr>
            <p:cNvSpPr txBox="1"/>
            <p:nvPr/>
          </p:nvSpPr>
          <p:spPr>
            <a:xfrm>
              <a:off x="1297731" y="1771991"/>
              <a:ext cx="3228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Categorical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440AB8-0FAD-4AF1-A5D9-B30CEC52D7E1}"/>
                </a:ext>
              </a:extLst>
            </p:cNvPr>
            <p:cNvSpPr txBox="1"/>
            <p:nvPr/>
          </p:nvSpPr>
          <p:spPr>
            <a:xfrm>
              <a:off x="1297731" y="2388638"/>
              <a:ext cx="3228392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Data that can be divided into groups/categories: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Gender (male, female)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Level of education (BSc, MSc, PhD, …)</a:t>
              </a:r>
            </a:p>
            <a:p>
              <a:endParaRPr lang="en-US" sz="1600" dirty="0"/>
            </a:p>
            <a:p>
              <a:endParaRPr lang="en-US" sz="1600" dirty="0"/>
            </a:p>
            <a:p>
              <a:r>
                <a:rPr lang="en-US" sz="1600" b="1" dirty="0"/>
                <a:t>Factor: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“female” “male”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1 ,2, 3         </a:t>
              </a:r>
              <a:r>
                <a:rPr lang="en-US" sz="1600" dirty="0" err="1">
                  <a:solidFill>
                    <a:srgbClr val="1C1CFE"/>
                  </a:solidFill>
                </a:rPr>
                <a:t>as.factor</a:t>
              </a:r>
              <a:r>
                <a:rPr lang="en-US" sz="1600" dirty="0">
                  <a:solidFill>
                    <a:srgbClr val="1C1CFE"/>
                  </a:solidFill>
                </a:rPr>
                <a:t>()</a:t>
              </a:r>
            </a:p>
            <a:p>
              <a:pPr lvl="2"/>
              <a:r>
                <a:rPr lang="en-US" sz="1600" dirty="0">
                  <a:solidFill>
                    <a:srgbClr val="1C1CFE"/>
                  </a:solidFill>
                </a:rPr>
                <a:t>        factor()</a:t>
              </a:r>
            </a:p>
            <a:p>
              <a:pPr lvl="1"/>
              <a:endParaRPr lang="en-US" sz="16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41CDE07-173C-4A21-9926-B10AFD551A71}"/>
              </a:ext>
            </a:extLst>
          </p:cNvPr>
          <p:cNvSpPr txBox="1"/>
          <p:nvPr/>
        </p:nvSpPr>
        <p:spPr>
          <a:xfrm>
            <a:off x="4526123" y="1771991"/>
            <a:ext cx="32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Discrete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8DC41-2B85-4A4B-90C9-35B2D978434E}"/>
              </a:ext>
            </a:extLst>
          </p:cNvPr>
          <p:cNvGrpSpPr/>
          <p:nvPr/>
        </p:nvGrpSpPr>
        <p:grpSpPr>
          <a:xfrm>
            <a:off x="8202383" y="1771991"/>
            <a:ext cx="3228392" cy="1940086"/>
            <a:chOff x="7754515" y="1771991"/>
            <a:chExt cx="3228392" cy="19400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9F9A32-8736-4850-91B0-D46D2C261E31}"/>
                </a:ext>
              </a:extLst>
            </p:cNvPr>
            <p:cNvSpPr txBox="1"/>
            <p:nvPr/>
          </p:nvSpPr>
          <p:spPr>
            <a:xfrm>
              <a:off x="7754515" y="1771991"/>
              <a:ext cx="3228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Continuous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CEB352-5353-4A0C-92D9-A829D7CF99BF}"/>
                </a:ext>
              </a:extLst>
            </p:cNvPr>
            <p:cNvSpPr txBox="1"/>
            <p:nvPr/>
          </p:nvSpPr>
          <p:spPr>
            <a:xfrm>
              <a:off x="7754515" y="2388638"/>
              <a:ext cx="32283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Unfixed number of possible measurements: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Weight (30 kg, 85.2 kg)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Speed (100.2, 52.41 …)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Temperature (21, 5, -68)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F9909F4-47B4-4045-9474-3D3A4558338C}"/>
              </a:ext>
            </a:extLst>
          </p:cNvPr>
          <p:cNvSpPr txBox="1"/>
          <p:nvPr/>
        </p:nvSpPr>
        <p:spPr>
          <a:xfrm>
            <a:off x="4526123" y="2388638"/>
            <a:ext cx="32283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Based on counts: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Number of students (56, 49) -&gt; fixed number that does not make sense to be 56,5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E5BB51-A67A-43B8-906F-A0DF279C7581}"/>
              </a:ext>
            </a:extLst>
          </p:cNvPr>
          <p:cNvCxnSpPr/>
          <p:nvPr/>
        </p:nvCxnSpPr>
        <p:spPr>
          <a:xfrm>
            <a:off x="1967948" y="4736555"/>
            <a:ext cx="3180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5F7FE8-2F66-45F5-B541-F7E30FA94740}"/>
              </a:ext>
            </a:extLst>
          </p:cNvPr>
          <p:cNvCxnSpPr/>
          <p:nvPr/>
        </p:nvCxnSpPr>
        <p:spPr>
          <a:xfrm>
            <a:off x="1967948" y="5008226"/>
            <a:ext cx="3180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507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7E94-7820-49A6-A208-7EEB7EF0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E043-7D70-4F0C-A9D4-D33DF9C0D8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Tukey’s HSD </a:t>
            </a:r>
            <a:r>
              <a:rPr lang="en-US" sz="1200" dirty="0"/>
              <a:t>(only after the formal analysis)</a:t>
            </a:r>
          </a:p>
          <a:p>
            <a:pPr lvl="1"/>
            <a:r>
              <a:rPr lang="en-US" sz="1600" dirty="0"/>
              <a:t>Pairwise comparison of difference of means</a:t>
            </a:r>
          </a:p>
          <a:p>
            <a:endParaRPr lang="en-US" sz="2800" dirty="0"/>
          </a:p>
          <a:p>
            <a:pPr marL="914400" lvl="2" indent="0">
              <a:buNone/>
            </a:pPr>
            <a:r>
              <a:rPr lang="en-US" sz="2000" dirty="0"/>
              <a:t> </a:t>
            </a:r>
          </a:p>
          <a:p>
            <a:pPr marL="914400" lvl="2" indent="0">
              <a:buNone/>
            </a:pPr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  <a:p>
            <a:pPr lvl="2"/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66977-8AC8-4A19-85D1-D32D103C2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0308" y="2734455"/>
            <a:ext cx="5181600" cy="4251960"/>
          </a:xfrm>
        </p:spPr>
        <p:txBody>
          <a:bodyPr>
            <a:normAutofit/>
          </a:bodyPr>
          <a:lstStyle/>
          <a:p>
            <a:r>
              <a:rPr lang="en-US" sz="1600" dirty="0"/>
              <a:t>R code: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7D987-4E28-4BDC-9AB3-FC1E953F88BD}"/>
              </a:ext>
            </a:extLst>
          </p:cNvPr>
          <p:cNvSpPr txBox="1"/>
          <p:nvPr/>
        </p:nvSpPr>
        <p:spPr>
          <a:xfrm>
            <a:off x="1178118" y="3160880"/>
            <a:ext cx="4214191" cy="3477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&gt; 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aov.model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(Speed ~ factor(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Expt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),data = 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morley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&gt; 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TukeyHSD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aov.model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Tukey multiple comparisons of means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95% family-wise confidence level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Fit: </a:t>
            </a:r>
            <a:r>
              <a:rPr lang="en-US" sz="1000" dirty="0" err="1">
                <a:latin typeface="Lucida Console" panose="020B0609040504020204" pitchFamily="49" charset="0"/>
              </a:rPr>
              <a:t>aov</a:t>
            </a:r>
            <a:r>
              <a:rPr lang="en-US" sz="1000" dirty="0">
                <a:latin typeface="Lucida Console" panose="020B0609040504020204" pitchFamily="49" charset="0"/>
              </a:rPr>
              <a:t>(formula = Speed ~ factor(</a:t>
            </a:r>
            <a:r>
              <a:rPr lang="en-US" sz="1000" dirty="0" err="1">
                <a:latin typeface="Lucida Console" panose="020B0609040504020204" pitchFamily="49" charset="0"/>
              </a:rPr>
              <a:t>Expt</a:t>
            </a:r>
            <a:r>
              <a:rPr lang="en-US" sz="1000" dirty="0">
                <a:latin typeface="Lucida Console" panose="020B0609040504020204" pitchFamily="49" charset="0"/>
              </a:rPr>
              <a:t>), data = </a:t>
            </a:r>
            <a:r>
              <a:rPr lang="en-US" sz="1000" dirty="0" err="1">
                <a:latin typeface="Lucida Console" panose="020B0609040504020204" pitchFamily="49" charset="0"/>
              </a:rPr>
              <a:t>morley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$`factor(</a:t>
            </a:r>
            <a:r>
              <a:rPr lang="en-US" sz="1000" dirty="0" err="1">
                <a:latin typeface="Lucida Console" panose="020B0609040504020204" pitchFamily="49" charset="0"/>
              </a:rPr>
              <a:t>Expt</a:t>
            </a:r>
            <a:r>
              <a:rPr lang="en-US" sz="1000" dirty="0">
                <a:latin typeface="Lucida Console" panose="020B0609040504020204" pitchFamily="49" charset="0"/>
              </a:rPr>
              <a:t>)`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diff        </a:t>
            </a:r>
            <a:r>
              <a:rPr lang="en-US" sz="1000" dirty="0" err="1">
                <a:latin typeface="Lucida Console" panose="020B0609040504020204" pitchFamily="49" charset="0"/>
              </a:rPr>
              <a:t>lwr</a:t>
            </a:r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upr</a:t>
            </a:r>
            <a:r>
              <a:rPr lang="en-US" sz="1000" dirty="0">
                <a:latin typeface="Lucida Console" panose="020B0609040504020204" pitchFamily="49" charset="0"/>
              </a:rPr>
              <a:t>     p adj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2-1 -53.0 -118.28006  12.280058 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0.1679880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3-1 -64.0 -129.28006   1.280058 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0.0574625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4-1 -88.5 -153.78006 -23.219942 </a:t>
            </a:r>
            <a:r>
              <a:rPr lang="en-US" sz="1000" dirty="0">
                <a:solidFill>
                  <a:srgbClr val="00B050"/>
                </a:solidFill>
                <a:latin typeface="Lucida Console" panose="020B0609040504020204" pitchFamily="49" charset="0"/>
              </a:rPr>
              <a:t>0.0025733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5-1 -77.5 -142.78006 -12.219942 </a:t>
            </a:r>
            <a:r>
              <a:rPr lang="en-US" sz="1000" dirty="0">
                <a:solidFill>
                  <a:srgbClr val="00B050"/>
                </a:solidFill>
                <a:latin typeface="Lucida Console" panose="020B0609040504020204" pitchFamily="49" charset="0"/>
              </a:rPr>
              <a:t>0.0115793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3-2 -11.0  -76.28006  54.280058 0.9899661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4-2 -35.5 -100.78006  29.780058 0.5571665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5-2 -24.5  -89.78006  40.780058 0.8343360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4-3 -24.5  -89.78006  40.780058 0.8343360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5-3 -13.5  -78.78006  51.780058 0.9784065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5-4  11.0  -54.28006  76.280058 0.9899661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&gt; plot(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TukeyHSD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aov.model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), las=2)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A4E707DA-B102-4406-94D0-2351A3569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610" y="1562173"/>
            <a:ext cx="4600488" cy="37336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BC04F7-EF32-4E79-B93F-7F150E9DDD39}"/>
              </a:ext>
            </a:extLst>
          </p:cNvPr>
          <p:cNvSpPr txBox="1"/>
          <p:nvPr/>
        </p:nvSpPr>
        <p:spPr>
          <a:xfrm>
            <a:off x="6190094" y="5415657"/>
            <a:ext cx="5267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four marginal t-test (from </a:t>
            </a:r>
            <a:r>
              <a:rPr lang="en-US" sz="1600" dirty="0" err="1"/>
              <a:t>lm</a:t>
            </a:r>
            <a:r>
              <a:rPr lang="en-US" sz="1600" dirty="0"/>
              <a:t>) differences are significant, which is not inline with Tukey HSD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Difference is significant is p-value &lt; 0.05, and CI does not include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D31EA-E39F-42E8-9B17-F2D347D2DEC1}"/>
              </a:ext>
            </a:extLst>
          </p:cNvPr>
          <p:cNvSpPr txBox="1"/>
          <p:nvPr/>
        </p:nvSpPr>
        <p:spPr>
          <a:xfrm>
            <a:off x="4561191" y="4744790"/>
            <a:ext cx="14029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Also in </a:t>
            </a:r>
            <a:r>
              <a:rPr lang="en-US" sz="1400" dirty="0" err="1"/>
              <a:t>lm</a:t>
            </a:r>
            <a:endParaRPr lang="en-US" sz="1400" dirty="0"/>
          </a:p>
          <a:p>
            <a:r>
              <a:rPr lang="en-US" sz="1200" dirty="0"/>
              <a:t>green = significant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C4860B3-1FA2-4502-BE23-3BA2798B7EA8}"/>
              </a:ext>
            </a:extLst>
          </p:cNvPr>
          <p:cNvSpPr/>
          <p:nvPr/>
        </p:nvSpPr>
        <p:spPr>
          <a:xfrm>
            <a:off x="4412974" y="4744790"/>
            <a:ext cx="110448" cy="55103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81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7E94-7820-49A6-A208-7EEB7EF0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E043-7D70-4F0C-A9D4-D33DF9C0D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3"/>
            <a:ext cx="5181600" cy="4785741"/>
          </a:xfrm>
        </p:spPr>
        <p:txBody>
          <a:bodyPr>
            <a:normAutofit fontScale="92500"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ANCOVA</a:t>
            </a:r>
          </a:p>
          <a:p>
            <a:pPr lvl="1"/>
            <a:r>
              <a:rPr lang="en-US" sz="1300" b="0" i="0" dirty="0">
                <a:solidFill>
                  <a:srgbClr val="333333"/>
                </a:solidFill>
                <a:effectLst/>
              </a:rPr>
              <a:t>ANCOVA tests whether the independent variable still influences the dependent variable after the influence of the covariate(s) has been removed</a:t>
            </a:r>
            <a:endParaRPr lang="en-US" sz="1900" dirty="0"/>
          </a:p>
          <a:p>
            <a:pPr lvl="1"/>
            <a:r>
              <a:rPr lang="en-US" sz="1500" dirty="0"/>
              <a:t>Assumptions</a:t>
            </a:r>
          </a:p>
          <a:p>
            <a:pPr lvl="2"/>
            <a:r>
              <a:rPr lang="en-US" sz="1500" dirty="0"/>
              <a:t>Number of groups = 2+</a:t>
            </a:r>
          </a:p>
          <a:p>
            <a:pPr lvl="2"/>
            <a:r>
              <a:rPr lang="en-US" sz="1500" dirty="0"/>
              <a:t>Groups are independent</a:t>
            </a:r>
          </a:p>
          <a:p>
            <a:pPr lvl="2"/>
            <a:r>
              <a:rPr lang="en-US" sz="1500" dirty="0"/>
              <a:t>Normality in the outcome variable</a:t>
            </a:r>
          </a:p>
          <a:p>
            <a:pPr lvl="2"/>
            <a:r>
              <a:rPr lang="en-US" sz="1500" dirty="0"/>
              <a:t>Beware of outliers</a:t>
            </a:r>
          </a:p>
          <a:p>
            <a:pPr lvl="2"/>
            <a:r>
              <a:rPr lang="en-US" sz="1500" dirty="0"/>
              <a:t>The two numerical variables are linearly related</a:t>
            </a:r>
          </a:p>
          <a:p>
            <a:pPr lvl="2"/>
            <a:r>
              <a:rPr lang="en-US" sz="1500" dirty="0"/>
              <a:t>Data: 1 numerical + </a:t>
            </a:r>
          </a:p>
          <a:p>
            <a:pPr marL="914400" lvl="2" indent="0">
              <a:buNone/>
            </a:pPr>
            <a:r>
              <a:rPr lang="en-US" sz="1500" dirty="0"/>
              <a:t>    1+ categorical &amp; 1 numerical </a:t>
            </a:r>
            <a:r>
              <a:rPr lang="en-US" sz="1000" dirty="0"/>
              <a:t>(predictors)</a:t>
            </a:r>
            <a:endParaRPr lang="en-US" sz="1500" dirty="0"/>
          </a:p>
          <a:p>
            <a:pPr lvl="1"/>
            <a:r>
              <a:rPr lang="en-US" sz="1500" dirty="0"/>
              <a:t>RQ:  </a:t>
            </a:r>
            <a:r>
              <a:rPr lang="en-US" sz="1000" dirty="0"/>
              <a:t>there is no significant effect of the categorical variable and the numerical variable (response) controlling for numerical variable (covariate)</a:t>
            </a:r>
          </a:p>
          <a:p>
            <a:pPr lvl="1"/>
            <a:r>
              <a:rPr lang="en-US" sz="1500" dirty="0"/>
              <a:t>H</a:t>
            </a:r>
            <a:r>
              <a:rPr lang="en-US" sz="1000" dirty="0"/>
              <a:t>0</a:t>
            </a:r>
            <a:r>
              <a:rPr lang="en-US" sz="1500" dirty="0"/>
              <a:t>: mean1 = mean2 = …</a:t>
            </a:r>
          </a:p>
          <a:p>
            <a:pPr lvl="2"/>
            <a:r>
              <a:rPr lang="en-US" sz="1000" dirty="0"/>
              <a:t>Mean temperature for female = mean temperature for male</a:t>
            </a:r>
          </a:p>
          <a:p>
            <a:pPr lvl="1"/>
            <a:r>
              <a:rPr lang="en-US" sz="1500" dirty="0"/>
              <a:t>H</a:t>
            </a:r>
            <a:r>
              <a:rPr lang="en-US" sz="1000" dirty="0"/>
              <a:t>A</a:t>
            </a:r>
            <a:r>
              <a:rPr lang="en-US" sz="1500" dirty="0"/>
              <a:t>: mean1</a:t>
            </a:r>
            <a:r>
              <a:rPr lang="en-US" sz="1000" dirty="0"/>
              <a:t> </a:t>
            </a:r>
            <a:r>
              <a:rPr lang="en-US" sz="1700" dirty="0"/>
              <a:t>≠</a:t>
            </a:r>
            <a:r>
              <a:rPr lang="en-US" sz="1500" dirty="0"/>
              <a:t> mean2 (or any other combination)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66977-8AC8-4A19-85D1-D32D103C27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sz="1600" dirty="0"/>
              <a:t>R code: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7D987-4E28-4BDC-9AB3-FC1E953F88BD}"/>
              </a:ext>
            </a:extLst>
          </p:cNvPr>
          <p:cNvSpPr txBox="1"/>
          <p:nvPr/>
        </p:nvSpPr>
        <p:spPr>
          <a:xfrm>
            <a:off x="6324600" y="2302907"/>
            <a:ext cx="5553075" cy="3170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&gt; summary(lin.mod &lt;- 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lm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(temperature ~ 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hr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 + factor(gender), 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normtemp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))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Call: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</a:t>
            </a:r>
            <a:r>
              <a:rPr lang="en-US" sz="1000" dirty="0" err="1">
                <a:latin typeface="Lucida Console" panose="020B0609040504020204" pitchFamily="49" charset="0"/>
              </a:rPr>
              <a:t>lm</a:t>
            </a:r>
            <a:r>
              <a:rPr lang="en-US" sz="1000" dirty="0">
                <a:latin typeface="Lucida Console" panose="020B0609040504020204" pitchFamily="49" charset="0"/>
              </a:rPr>
              <a:t>(formula = temperature ~ </a:t>
            </a:r>
            <a:r>
              <a:rPr lang="en-US" sz="1000" dirty="0" err="1">
                <a:latin typeface="Lucida Console" panose="020B0609040504020204" pitchFamily="49" charset="0"/>
              </a:rPr>
              <a:t>hr</a:t>
            </a:r>
            <a:r>
              <a:rPr lang="en-US" sz="1000" dirty="0">
                <a:latin typeface="Lucida Console" panose="020B0609040504020204" pitchFamily="49" charset="0"/>
              </a:rPr>
              <a:t> + factor(gender), data = </a:t>
            </a:r>
            <a:r>
              <a:rPr lang="en-US" sz="1000" dirty="0" err="1">
                <a:latin typeface="Lucida Console" panose="020B0609040504020204" pitchFamily="49" charset="0"/>
              </a:rPr>
              <a:t>normtemp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Residuals: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Min       1Q   Median       3Q      Max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-1.86363 -0.45624  0.01841  0.47366  2.33424 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Coefficients: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  Estimate Std. Error t value </a:t>
            </a:r>
            <a:r>
              <a:rPr lang="en-US" sz="1000" dirty="0" err="1">
                <a:latin typeface="Lucida Console" panose="020B0609040504020204" pitchFamily="49" charset="0"/>
              </a:rPr>
              <a:t>Pr</a:t>
            </a:r>
            <a:r>
              <a:rPr lang="en-US" sz="1000" dirty="0">
                <a:latin typeface="Lucida Console" panose="020B0609040504020204" pitchFamily="49" charset="0"/>
              </a:rPr>
              <a:t>(&gt;|t|)   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(Intercept)      96.250814   0.648717 148.371  &lt; 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2e-16</a:t>
            </a:r>
            <a:r>
              <a:rPr lang="en-US" sz="1000" dirty="0">
                <a:latin typeface="Lucida Console" panose="020B0609040504020204" pitchFamily="49" charset="0"/>
              </a:rPr>
              <a:t> ***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hr</a:t>
            </a:r>
            <a:r>
              <a:rPr lang="en-US" sz="1000" dirty="0">
                <a:latin typeface="Lucida Console" panose="020B0609040504020204" pitchFamily="49" charset="0"/>
              </a:rPr>
              <a:t>               0.025267   0.008762   2.884  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0.00462</a:t>
            </a:r>
            <a:r>
              <a:rPr lang="en-US" sz="1000" dirty="0">
                <a:latin typeface="Lucida Console" panose="020B0609040504020204" pitchFamily="49" charset="0"/>
              </a:rPr>
              <a:t> **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factor(gender)2  0.269406   0.123277   2.185  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0.03070</a:t>
            </a:r>
            <a:r>
              <a:rPr lang="en-US" sz="1000" dirty="0">
                <a:latin typeface="Lucida Console" panose="020B0609040504020204" pitchFamily="49" charset="0"/>
              </a:rPr>
              <a:t> * 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---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</a:t>
            </a:r>
            <a:r>
              <a:rPr lang="en-US" sz="1000" dirty="0" err="1">
                <a:latin typeface="Lucida Console" panose="020B0609040504020204" pitchFamily="49" charset="0"/>
              </a:rPr>
              <a:t>Signif</a:t>
            </a:r>
            <a:r>
              <a:rPr lang="en-US" sz="1000" dirty="0"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Residual standard error: 0.7017 on 127 degrees of freedom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Multiple R-squared:  0.09825,	Adjusted R-squared:  0.08405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F-statistic: 6.919 on 2 and 127 DF,  p-value: 0.001406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12EE8-4553-4AFE-B66A-2EEE9EA1227D}"/>
              </a:ext>
            </a:extLst>
          </p:cNvPr>
          <p:cNvSpPr txBox="1"/>
          <p:nvPr/>
        </p:nvSpPr>
        <p:spPr>
          <a:xfrm>
            <a:off x="6324600" y="5791794"/>
            <a:ext cx="5553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 correction for Heart Rate, Females have larger temperature of 0.27 degrees Fahrenheit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216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7E94-7820-49A6-A208-7EEB7EF0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E043-7D70-4F0C-A9D4-D33DF9C0D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3"/>
            <a:ext cx="5181600" cy="477621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Two-way ANOVA</a:t>
            </a:r>
          </a:p>
          <a:p>
            <a:pPr lvl="1"/>
            <a:r>
              <a:rPr lang="en-US" sz="1800" dirty="0"/>
              <a:t>Assumptions</a:t>
            </a:r>
          </a:p>
          <a:p>
            <a:pPr lvl="2"/>
            <a:r>
              <a:rPr lang="en-US" sz="1600" dirty="0"/>
              <a:t>Groups: each variable should have 2+ samples </a:t>
            </a:r>
          </a:p>
          <a:p>
            <a:pPr lvl="2"/>
            <a:r>
              <a:rPr lang="en-US" sz="1600" dirty="0"/>
              <a:t>Groups are independent</a:t>
            </a:r>
          </a:p>
          <a:p>
            <a:pPr lvl="2"/>
            <a:r>
              <a:rPr lang="en-US" sz="1600" dirty="0"/>
              <a:t>Equal variance (see slide 14)</a:t>
            </a:r>
          </a:p>
          <a:p>
            <a:pPr lvl="2"/>
            <a:r>
              <a:rPr lang="en-US" sz="1600" dirty="0"/>
              <a:t>Data: 1 numerical + 2 categorical </a:t>
            </a:r>
            <a:r>
              <a:rPr lang="en-US" sz="1100" dirty="0"/>
              <a:t>(predictors) </a:t>
            </a:r>
          </a:p>
          <a:p>
            <a:pPr lvl="1"/>
            <a:r>
              <a:rPr lang="en-US" sz="1800" dirty="0"/>
              <a:t>RQ: </a:t>
            </a:r>
            <a:r>
              <a:rPr lang="en-US" sz="1600" dirty="0"/>
              <a:t>Is tooth length affected be the dose level of vitamin C (dose) and is that depend on the delivery method (supp) ?</a:t>
            </a:r>
          </a:p>
          <a:p>
            <a:r>
              <a:rPr lang="en-US" sz="1600" dirty="0"/>
              <a:t>Main effects for supplement and dose are significant</a:t>
            </a:r>
          </a:p>
          <a:p>
            <a:r>
              <a:rPr lang="en-US" sz="1600" dirty="0"/>
              <a:t>Interaction between supplement and dose significant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7D987-4E28-4BDC-9AB3-FC1E953F88BD}"/>
              </a:ext>
            </a:extLst>
          </p:cNvPr>
          <p:cNvSpPr txBox="1"/>
          <p:nvPr/>
        </p:nvSpPr>
        <p:spPr>
          <a:xfrm>
            <a:off x="6019800" y="1777817"/>
            <a:ext cx="5936974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&gt;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anova.mod1 &lt;- 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aov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len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 ~ factor(supp) + factor(dose), data = 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ToothGrowth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&gt; summary(anova.mod1)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Df Sum Sq Mean Sq F value   </a:t>
            </a:r>
            <a:r>
              <a:rPr lang="en-US" sz="1000" dirty="0" err="1">
                <a:latin typeface="Lucida Console" panose="020B0609040504020204" pitchFamily="49" charset="0"/>
              </a:rPr>
              <a:t>Pr</a:t>
            </a:r>
            <a:r>
              <a:rPr lang="en-US" sz="1000" dirty="0">
                <a:latin typeface="Lucida Console" panose="020B0609040504020204" pitchFamily="49" charset="0"/>
              </a:rPr>
              <a:t>(&gt;F)   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factor(supp)  1  205.4   205.4   14.02 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0.000429 ***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factor(dose)  2 2426.4  1213.2   82.81  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&lt; 2e-16 ***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Residuals    56  820.4    14.7                    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---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</a:t>
            </a:r>
            <a:r>
              <a:rPr lang="en-US" sz="1000" dirty="0" err="1">
                <a:latin typeface="Lucida Console" panose="020B0609040504020204" pitchFamily="49" charset="0"/>
              </a:rPr>
              <a:t>Signif</a:t>
            </a:r>
            <a:r>
              <a:rPr lang="en-US" sz="1000" dirty="0"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&gt; anova.mod2 &lt;- 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aov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len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 ~ factor(supp) * factor(dose), data = 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ToothGrowth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&gt; summary(anova.mod2)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          Df Sum Sq Mean Sq F value   </a:t>
            </a:r>
            <a:r>
              <a:rPr lang="en-US" sz="1000" dirty="0" err="1">
                <a:latin typeface="Lucida Console" panose="020B0609040504020204" pitchFamily="49" charset="0"/>
              </a:rPr>
              <a:t>Pr</a:t>
            </a:r>
            <a:r>
              <a:rPr lang="en-US" sz="1000" dirty="0">
                <a:latin typeface="Lucida Console" panose="020B0609040504020204" pitchFamily="49" charset="0"/>
              </a:rPr>
              <a:t>(&gt;F)   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factor(supp)               1  205.4   205.4  15.572 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0.000231 ***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factor(dose)               2 2426.4  1213.2  92.000  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&lt; 2e-16 ***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factor(supp):factor(dose)  2  108.3    54.2   4.107 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0.021860 * 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Residuals                 54  712.1    13.2                    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---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</a:t>
            </a:r>
            <a:r>
              <a:rPr lang="en-US" sz="1000" dirty="0" err="1">
                <a:latin typeface="Lucida Console" panose="020B0609040504020204" pitchFamily="49" charset="0"/>
              </a:rPr>
              <a:t>Signif</a:t>
            </a:r>
            <a:r>
              <a:rPr lang="en-US" sz="1000" dirty="0"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8D2E73-5CC9-4D62-9408-5D41772CB541}"/>
              </a:ext>
            </a:extLst>
          </p:cNvPr>
          <p:cNvSpPr txBox="1"/>
          <p:nvPr/>
        </p:nvSpPr>
        <p:spPr>
          <a:xfrm>
            <a:off x="6405700" y="4697603"/>
            <a:ext cx="14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Interaction term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F27EE85-0A4F-4F89-92CF-4DEDA3E73D46}"/>
              </a:ext>
            </a:extLst>
          </p:cNvPr>
          <p:cNvCxnSpPr>
            <a:cxnSpLocks/>
            <a:stCxn id="12" idx="1"/>
            <a:endCxn id="22" idx="1"/>
          </p:cNvCxnSpPr>
          <p:nvPr/>
        </p:nvCxnSpPr>
        <p:spPr>
          <a:xfrm rot="10800000">
            <a:off x="6096000" y="4032768"/>
            <a:ext cx="309700" cy="818725"/>
          </a:xfrm>
          <a:prstGeom prst="bentConnector3">
            <a:avLst>
              <a:gd name="adj1" fmla="val 1553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26F86A4-028E-4C89-9ED4-5506179768FC}"/>
              </a:ext>
            </a:extLst>
          </p:cNvPr>
          <p:cNvSpPr txBox="1"/>
          <p:nvPr/>
        </p:nvSpPr>
        <p:spPr>
          <a:xfrm>
            <a:off x="6096000" y="384810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FB7EE2-37ED-4663-A6A7-1150D4B02CAA}"/>
              </a:ext>
            </a:extLst>
          </p:cNvPr>
          <p:cNvSpPr txBox="1"/>
          <p:nvPr/>
        </p:nvSpPr>
        <p:spPr>
          <a:xfrm>
            <a:off x="6019800" y="5219700"/>
            <a:ext cx="593697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From the ANOVA table we can conclude that both </a:t>
            </a:r>
            <a:r>
              <a:rPr lang="en-US" sz="1400" b="0" i="1" dirty="0">
                <a:effectLst/>
              </a:rPr>
              <a:t>supp</a:t>
            </a:r>
            <a:r>
              <a:rPr lang="en-US" sz="1400" b="0" i="0" dirty="0">
                <a:effectLst/>
              </a:rPr>
              <a:t> and </a:t>
            </a:r>
            <a:r>
              <a:rPr lang="en-US" sz="1400" b="0" i="1" dirty="0">
                <a:effectLst/>
              </a:rPr>
              <a:t>dose</a:t>
            </a:r>
            <a:r>
              <a:rPr lang="en-US" sz="1400" b="0" i="0" dirty="0">
                <a:effectLst/>
              </a:rPr>
              <a:t> are statistically significant; </a:t>
            </a:r>
            <a:r>
              <a:rPr lang="en-US" sz="1400" b="0" i="1" dirty="0">
                <a:effectLst/>
              </a:rPr>
              <a:t>dose</a:t>
            </a:r>
            <a:r>
              <a:rPr lang="en-US" sz="1400" b="0" i="0" dirty="0">
                <a:effectLst/>
              </a:rPr>
              <a:t> is the most significant factor variable. (2026.4) -&gt; changing delivery methods (supp) or the dose of vitamin C, will impact significantly the mean tooth length.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0" i="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 Explanation from : </a:t>
            </a:r>
            <a:r>
              <a:rPr lang="en-US" sz="1100" dirty="0">
                <a:solidFill>
                  <a:srgbClr val="2998E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http://www.sthda.com/english/wiki/two-way-anova-test-in-r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4264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7E94-7820-49A6-A208-7EEB7EF0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E043-7D70-4F0C-A9D4-D33DF9C0D8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look for effects: </a:t>
            </a:r>
            <a:endParaRPr lang="en-US" sz="1400" dirty="0"/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2000" dirty="0"/>
              <a:t>Main effect = e.g. Difference in the predicted mean response from changing dose 0.5 to dose 1 assuming the first factor doesn’t change</a:t>
            </a:r>
          </a:p>
          <a:p>
            <a:pPr marL="0" indent="0">
              <a:buNone/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2000" dirty="0"/>
              <a:t>There is a decreasing effect of VC, an increasing effect of Dose and increasing interaction effect between VC and Dose 2</a:t>
            </a:r>
          </a:p>
          <a:p>
            <a:pPr lvl="2"/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7D987-4E28-4BDC-9AB3-FC1E953F88BD}"/>
              </a:ext>
            </a:extLst>
          </p:cNvPr>
          <p:cNvSpPr txBox="1"/>
          <p:nvPr/>
        </p:nvSpPr>
        <p:spPr>
          <a:xfrm>
            <a:off x="6019800" y="1777817"/>
            <a:ext cx="5936974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&gt; summary(lin.mod2 &lt;- 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lm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len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 ~ factor(supp) * factor(dose), data = 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ToothGrowth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))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Call: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</a:t>
            </a:r>
            <a:r>
              <a:rPr lang="en-US" sz="1000" dirty="0" err="1">
                <a:latin typeface="Lucida Console" panose="020B0609040504020204" pitchFamily="49" charset="0"/>
              </a:rPr>
              <a:t>lm</a:t>
            </a:r>
            <a:r>
              <a:rPr lang="en-US" sz="1000" dirty="0">
                <a:latin typeface="Lucida Console" panose="020B0609040504020204" pitchFamily="49" charset="0"/>
              </a:rPr>
              <a:t>(formula = </a:t>
            </a:r>
            <a:r>
              <a:rPr lang="en-US" sz="1000" dirty="0" err="1">
                <a:latin typeface="Lucida Console" panose="020B0609040504020204" pitchFamily="49" charset="0"/>
              </a:rPr>
              <a:t>len</a:t>
            </a:r>
            <a:r>
              <a:rPr lang="en-US" sz="1000" dirty="0">
                <a:latin typeface="Lucida Console" panose="020B0609040504020204" pitchFamily="49" charset="0"/>
              </a:rPr>
              <a:t> ~ factor(supp) * factor(dose), data = </a:t>
            </a:r>
            <a:r>
              <a:rPr lang="en-US" sz="1000" dirty="0" err="1">
                <a:latin typeface="Lucida Console" panose="020B0609040504020204" pitchFamily="49" charset="0"/>
              </a:rPr>
              <a:t>ToothGrowth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Residuals: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Min     1Q Median     3Q    Max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-8.20  -2.72  -0.27   2.65   8.27 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Coefficients: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           Estimate Std. Error t value </a:t>
            </a:r>
            <a:r>
              <a:rPr lang="en-US" sz="1000" dirty="0" err="1">
                <a:latin typeface="Lucida Console" panose="020B0609040504020204" pitchFamily="49" charset="0"/>
              </a:rPr>
              <a:t>Pr</a:t>
            </a:r>
            <a:r>
              <a:rPr lang="en-US" sz="1000" dirty="0">
                <a:latin typeface="Lucida Console" panose="020B0609040504020204" pitchFamily="49" charset="0"/>
              </a:rPr>
              <a:t>(&gt;|t|)   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(Intercept) </a:t>
            </a:r>
            <a:r>
              <a:rPr lang="en-US" sz="700" dirty="0">
                <a:latin typeface="Lucida Console" panose="020B0609040504020204" pitchFamily="49" charset="0"/>
              </a:rPr>
              <a:t>= </a:t>
            </a:r>
            <a:r>
              <a:rPr lang="en-US" sz="700" dirty="0" err="1">
                <a:latin typeface="Lucida Console" panose="020B0609040504020204" pitchFamily="49" charset="0"/>
              </a:rPr>
              <a:t>referecnce</a:t>
            </a:r>
            <a:r>
              <a:rPr lang="en-US" sz="700" dirty="0">
                <a:latin typeface="Lucida Console" panose="020B0609040504020204" pitchFamily="49" charset="0"/>
              </a:rPr>
              <a:t> level</a:t>
            </a:r>
            <a:r>
              <a:rPr lang="en-US" sz="7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*</a:t>
            </a:r>
            <a:r>
              <a:rPr lang="en-US" sz="700" dirty="0">
                <a:latin typeface="Lucida Console" panose="020B0609040504020204" pitchFamily="49" charset="0"/>
              </a:rPr>
              <a:t>        </a:t>
            </a:r>
            <a:r>
              <a:rPr lang="en-US" sz="1000" dirty="0">
                <a:latin typeface="Lucida Console" panose="020B0609040504020204" pitchFamily="49" charset="0"/>
              </a:rPr>
              <a:t>13.230     1.148  11.521  3.60e-16 ***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factor(supp)VC                 -5.250     1.624  -3.233  0.00209 **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factor(dose)1                   9.470     1.624   5.831  3.18e-07 ***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factor(dose)2                  12.830     1.624   7.900  1.43e-10 ***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factor(supp)</a:t>
            </a:r>
            <a:r>
              <a:rPr lang="en-US" sz="1000" dirty="0" err="1">
                <a:latin typeface="Lucida Console" panose="020B0609040504020204" pitchFamily="49" charset="0"/>
              </a:rPr>
              <a:t>VC:factor</a:t>
            </a:r>
            <a:r>
              <a:rPr lang="en-US" sz="1000" dirty="0">
                <a:latin typeface="Lucida Console" panose="020B0609040504020204" pitchFamily="49" charset="0"/>
              </a:rPr>
              <a:t>(dose)1   -0.680     2.297  -0.296  0.76831   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factor(supp)</a:t>
            </a:r>
            <a:r>
              <a:rPr lang="en-US" sz="1000" dirty="0" err="1">
                <a:latin typeface="Lucida Console" panose="020B0609040504020204" pitchFamily="49" charset="0"/>
              </a:rPr>
              <a:t>VC:factor</a:t>
            </a:r>
            <a:r>
              <a:rPr lang="en-US" sz="1000" dirty="0">
                <a:latin typeface="Lucida Console" panose="020B0609040504020204" pitchFamily="49" charset="0"/>
              </a:rPr>
              <a:t>(dose)2    5.330     2.297   2.321  0.02411 * 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---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</a:t>
            </a:r>
            <a:r>
              <a:rPr lang="en-US" sz="1000" dirty="0" err="1">
                <a:latin typeface="Lucida Console" panose="020B0609040504020204" pitchFamily="49" charset="0"/>
              </a:rPr>
              <a:t>Signif</a:t>
            </a:r>
            <a:r>
              <a:rPr lang="en-US" sz="1000" dirty="0"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Residual standard error: 3.631 on 54 degrees of freedom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Multiple R-squared:  0.7937,	Adjusted R-squared:  0.7746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F-statistic: 41.56 on 5 and 54 DF,  p-value: &lt; 2.2e-16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F0180F-68CE-4043-86E1-018ADCFE1A5A}"/>
              </a:ext>
            </a:extLst>
          </p:cNvPr>
          <p:cNvSpPr txBox="1"/>
          <p:nvPr/>
        </p:nvSpPr>
        <p:spPr>
          <a:xfrm>
            <a:off x="6019800" y="4198491"/>
            <a:ext cx="120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6C6F87-41BD-4905-B0BE-05AB57412BD4}"/>
              </a:ext>
            </a:extLst>
          </p:cNvPr>
          <p:cNvSpPr txBox="1"/>
          <p:nvPr/>
        </p:nvSpPr>
        <p:spPr>
          <a:xfrm>
            <a:off x="5943600" y="5650598"/>
            <a:ext cx="29290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 factor(supp)OJ</a:t>
            </a:r>
          </a:p>
          <a:p>
            <a:r>
              <a:rPr lang="en-US" sz="1100" dirty="0"/>
              <a:t>   Estimate:  mean(factor(supp) OJ[dose=0.5])</a:t>
            </a:r>
          </a:p>
        </p:txBody>
      </p:sp>
    </p:spTree>
    <p:extLst>
      <p:ext uri="{BB962C8B-B14F-4D97-AF65-F5344CB8AC3E}">
        <p14:creationId xmlns:p14="http://schemas.microsoft.com/office/powerpoint/2010/main" val="2222109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7E94-7820-49A6-A208-7EEB7EF0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E043-7D70-4F0C-A9D4-D33DF9C0D8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1200" dirty="0">
              <a:solidFill>
                <a:srgbClr val="1C1CFE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1C1CFE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1C1CFE"/>
              </a:solidFill>
              <a:latin typeface="Lucida Console" panose="020B0609040504020204" pitchFamily="49" charset="0"/>
            </a:endParaRPr>
          </a:p>
          <a:p>
            <a:r>
              <a:rPr lang="en-US" sz="2100" dirty="0"/>
              <a:t>Interaction between supplement and dose significant</a:t>
            </a:r>
          </a:p>
          <a:p>
            <a:pPr marL="0" indent="0">
              <a:buNone/>
            </a:pPr>
            <a:endParaRPr lang="en-US" sz="1200" dirty="0">
              <a:solidFill>
                <a:srgbClr val="1C1CFE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1C1CFE"/>
                </a:solidFill>
                <a:latin typeface="Lucida Console" panose="020B0609040504020204" pitchFamily="49" charset="0"/>
              </a:rPr>
              <a:t>with(</a:t>
            </a:r>
            <a:r>
              <a:rPr lang="en-US" sz="12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ToothGrowth</a:t>
            </a:r>
            <a:r>
              <a:rPr lang="en-US" sz="1200" dirty="0">
                <a:solidFill>
                  <a:srgbClr val="1C1CFE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interaction.plot</a:t>
            </a:r>
            <a:r>
              <a:rPr lang="en-US" sz="1200" dirty="0">
                <a:solidFill>
                  <a:srgbClr val="1C1CFE"/>
                </a:solidFill>
                <a:latin typeface="Lucida Console" panose="020B0609040504020204" pitchFamily="49" charset="0"/>
              </a:rPr>
              <a:t>(dose, supp, </a:t>
            </a:r>
            <a:r>
              <a:rPr lang="en-US" sz="12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len</a:t>
            </a:r>
            <a:r>
              <a:rPr lang="en-US" sz="1200" dirty="0">
                <a:solidFill>
                  <a:srgbClr val="1C1CFE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en-US" sz="2000" dirty="0"/>
              <a:t>The data provide evidence for an interaction effect</a:t>
            </a:r>
          </a:p>
          <a:p>
            <a:pPr marL="914400" lvl="2" indent="0">
              <a:buNone/>
            </a:pPr>
            <a:endParaRPr lang="en-US" sz="2000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06D0987-2E5C-4E6E-AA8E-89DD38971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096" y="1929384"/>
            <a:ext cx="4846704" cy="393347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1611531-7FAA-4A8C-9BD9-A6505EABDDC9}"/>
              </a:ext>
            </a:extLst>
          </p:cNvPr>
          <p:cNvSpPr/>
          <p:nvPr/>
        </p:nvSpPr>
        <p:spPr>
          <a:xfrm>
            <a:off x="9959008" y="2246243"/>
            <a:ext cx="496957" cy="50689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F37F6-3076-49AA-A57E-1BCD7FD1B26D}"/>
              </a:ext>
            </a:extLst>
          </p:cNvPr>
          <p:cNvSpPr txBox="1"/>
          <p:nvPr/>
        </p:nvSpPr>
        <p:spPr>
          <a:xfrm>
            <a:off x="838200" y="2165852"/>
            <a:ext cx="5181600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&gt; 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anova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(anova.mod1,anova.mod2) # evidence for interaction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Analysis of Variance Table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Model 1: </a:t>
            </a:r>
            <a:r>
              <a:rPr lang="en-US" sz="1000" dirty="0" err="1">
                <a:latin typeface="Lucida Console" panose="020B0609040504020204" pitchFamily="49" charset="0"/>
              </a:rPr>
              <a:t>len</a:t>
            </a:r>
            <a:r>
              <a:rPr lang="en-US" sz="1000" dirty="0">
                <a:latin typeface="Lucida Console" panose="020B0609040504020204" pitchFamily="49" charset="0"/>
              </a:rPr>
              <a:t> ~ factor(supp) + factor(dose)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Model 2: </a:t>
            </a:r>
            <a:r>
              <a:rPr lang="en-US" sz="1000" dirty="0" err="1">
                <a:latin typeface="Lucida Console" panose="020B0609040504020204" pitchFamily="49" charset="0"/>
              </a:rPr>
              <a:t>len</a:t>
            </a:r>
            <a:r>
              <a:rPr lang="en-US" sz="1000" dirty="0">
                <a:latin typeface="Lucida Console" panose="020B0609040504020204" pitchFamily="49" charset="0"/>
              </a:rPr>
              <a:t> ~ factor(supp) * factor(dose)</a:t>
            </a:r>
          </a:p>
          <a:p>
            <a:r>
              <a:rPr lang="en-US" sz="1000" dirty="0" err="1">
                <a:latin typeface="Lucida Console" panose="020B0609040504020204" pitchFamily="49" charset="0"/>
              </a:rPr>
              <a:t>Res.Df</a:t>
            </a:r>
            <a:r>
              <a:rPr lang="en-US" sz="1000" dirty="0">
                <a:latin typeface="Lucida Console" panose="020B0609040504020204" pitchFamily="49" charset="0"/>
              </a:rPr>
              <a:t>    RSS Df Sum of Sq     F  </a:t>
            </a:r>
            <a:r>
              <a:rPr lang="en-US" sz="1000" dirty="0" err="1">
                <a:latin typeface="Lucida Console" panose="020B0609040504020204" pitchFamily="49" charset="0"/>
              </a:rPr>
              <a:t>Pr</a:t>
            </a:r>
            <a:r>
              <a:rPr lang="en-US" sz="1000" dirty="0">
                <a:latin typeface="Lucida Console" panose="020B0609040504020204" pitchFamily="49" charset="0"/>
              </a:rPr>
              <a:t>(&gt;F) 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1     56 820.43                            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2     54 712.11  2    108.32 4.107 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0.02186</a:t>
            </a:r>
            <a:r>
              <a:rPr lang="en-US" sz="1000" dirty="0">
                <a:latin typeface="Lucida Console" panose="020B0609040504020204" pitchFamily="49" charset="0"/>
              </a:rPr>
              <a:t> *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---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</a:t>
            </a:r>
            <a:r>
              <a:rPr lang="en-US" sz="1000" dirty="0" err="1">
                <a:latin typeface="Lucida Console" panose="020B0609040504020204" pitchFamily="49" charset="0"/>
              </a:rPr>
              <a:t>Signif</a:t>
            </a:r>
            <a:r>
              <a:rPr lang="en-US" sz="1000" dirty="0"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323966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7E94-7820-49A6-A208-7EEB7EF0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E043-7D70-4F0C-A9D4-D33DF9C0D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5181600" cy="425196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Logistic regression</a:t>
            </a:r>
          </a:p>
          <a:p>
            <a:pPr lvl="1"/>
            <a:r>
              <a:rPr lang="en-US" sz="1800" dirty="0"/>
              <a:t>Assumptions</a:t>
            </a:r>
          </a:p>
          <a:p>
            <a:pPr lvl="2"/>
            <a:r>
              <a:rPr lang="en-US" sz="1800" dirty="0"/>
              <a:t>Number of groups = 2+</a:t>
            </a:r>
          </a:p>
          <a:p>
            <a:pPr lvl="2"/>
            <a:r>
              <a:rPr lang="en-US" sz="1800" dirty="0"/>
              <a:t>Predict a binary variable</a:t>
            </a:r>
          </a:p>
          <a:p>
            <a:pPr lvl="2"/>
            <a:r>
              <a:rPr lang="en-US" sz="1800" dirty="0"/>
              <a:t>Normality of data</a:t>
            </a:r>
          </a:p>
          <a:p>
            <a:pPr lvl="2"/>
            <a:r>
              <a:rPr lang="en-US" sz="1800" dirty="0"/>
              <a:t>Data: numerical + categorical </a:t>
            </a:r>
          </a:p>
          <a:p>
            <a:pPr lvl="1"/>
            <a:r>
              <a:rPr lang="en-US" sz="1800" dirty="0"/>
              <a:t>RQ: </a:t>
            </a:r>
            <a:r>
              <a:rPr lang="en-US" sz="1400" dirty="0"/>
              <a:t>Is there an effect of gender and age on the enjoyment probability over the new taste?</a:t>
            </a:r>
          </a:p>
          <a:p>
            <a:pPr marL="457200" lvl="1" indent="0">
              <a:buNone/>
            </a:pPr>
            <a:endParaRPr lang="en-US" sz="1400" dirty="0"/>
          </a:p>
          <a:p>
            <a:pPr lvl="1"/>
            <a:r>
              <a:rPr lang="en-US" sz="1400" b="1" dirty="0"/>
              <a:t>For more examples, check tutorial 7b or example exam</a:t>
            </a:r>
          </a:p>
          <a:p>
            <a:pPr marL="914400" lvl="2" indent="0">
              <a:buNone/>
            </a:pPr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  <a:p>
            <a:pPr lvl="2"/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66977-8AC8-4A19-85D1-D32D103C277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591175" y="1928432"/>
            <a:ext cx="5181600" cy="33337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R code: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7D987-4E28-4BDC-9AB3-FC1E953F88BD}"/>
              </a:ext>
            </a:extLst>
          </p:cNvPr>
          <p:cNvSpPr txBox="1"/>
          <p:nvPr/>
        </p:nvSpPr>
        <p:spPr>
          <a:xfrm>
            <a:off x="6019800" y="2261802"/>
            <a:ext cx="5971347" cy="35548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C1CFE"/>
                </a:solidFill>
                <a:latin typeface="Lucida Console" panose="020B0609040504020204" pitchFamily="49" charset="0"/>
              </a:rPr>
              <a:t>&gt; summary(logistic.mod &lt;- </a:t>
            </a:r>
            <a:r>
              <a:rPr lang="en-US" sz="9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glm</a:t>
            </a:r>
            <a:r>
              <a:rPr lang="en-US" sz="900" dirty="0">
                <a:solidFill>
                  <a:srgbClr val="1C1CFE"/>
                </a:solidFill>
                <a:latin typeface="Lucida Console" panose="020B0609040504020204" pitchFamily="49" charset="0"/>
              </a:rPr>
              <a:t>(enjoyed ~ gender + age, </a:t>
            </a:r>
            <a:r>
              <a:rPr lang="en-US" sz="9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tastesgreat</a:t>
            </a:r>
            <a:r>
              <a:rPr lang="en-US" sz="900" dirty="0">
                <a:solidFill>
                  <a:srgbClr val="1C1CFE"/>
                </a:solidFill>
                <a:latin typeface="Lucida Console" panose="020B0609040504020204" pitchFamily="49" charset="0"/>
              </a:rPr>
              <a:t>, family=binomial(logit=link))  # logit=link fits the model by using “log(enjoyed)”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Call: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</a:t>
            </a:r>
            <a:r>
              <a:rPr lang="en-US" sz="900" dirty="0" err="1">
                <a:latin typeface="Lucida Console" panose="020B0609040504020204" pitchFamily="49" charset="0"/>
              </a:rPr>
              <a:t>glm</a:t>
            </a:r>
            <a:r>
              <a:rPr lang="en-US" sz="900" dirty="0">
                <a:latin typeface="Lucida Console" panose="020B0609040504020204" pitchFamily="49" charset="0"/>
              </a:rPr>
              <a:t>(formula = enjoyed ~ gender + age, family = binomial, data = </a:t>
            </a:r>
            <a:r>
              <a:rPr lang="en-US" sz="900" dirty="0" err="1">
                <a:latin typeface="Lucida Console" panose="020B0609040504020204" pitchFamily="49" charset="0"/>
              </a:rPr>
              <a:t>tastesgreat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Deviance Residuals: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Min        1Q    Median        3Q       Max 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-1.84192  -0.88512  -0.06624   0.74655   2.55961  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Coefficients: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Estimate Std. Error z value </a:t>
            </a:r>
            <a:r>
              <a:rPr lang="en-US" sz="900" dirty="0" err="1">
                <a:latin typeface="Lucida Console" panose="020B0609040504020204" pitchFamily="49" charset="0"/>
              </a:rPr>
              <a:t>Pr</a:t>
            </a:r>
            <a:r>
              <a:rPr lang="en-US" sz="900" dirty="0">
                <a:latin typeface="Lucida Console" panose="020B0609040504020204" pitchFamily="49" charset="0"/>
              </a:rPr>
              <a:t>(&gt;|z|)  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(Intercept)  -8.18443    3.09644  -2.643 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0.00821</a:t>
            </a:r>
            <a:r>
              <a:rPr lang="en-US" sz="900" dirty="0">
                <a:latin typeface="Lucida Console" panose="020B0609040504020204" pitchFamily="49" charset="0"/>
              </a:rPr>
              <a:t> **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</a:t>
            </a:r>
            <a:r>
              <a:rPr lang="en-US" sz="900" dirty="0" err="1">
                <a:latin typeface="Lucida Console" panose="020B0609040504020204" pitchFamily="49" charset="0"/>
              </a:rPr>
              <a:t>genderMale</a:t>
            </a:r>
            <a:r>
              <a:rPr lang="en-US" sz="900" dirty="0">
                <a:latin typeface="Lucida Console" panose="020B0609040504020204" pitchFamily="49" charset="0"/>
              </a:rPr>
              <a:t>   2.42241    0.95590   2.534 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0.01127</a:t>
            </a:r>
            <a:r>
              <a:rPr lang="en-US" sz="900" dirty="0">
                <a:latin typeface="Lucida Console" panose="020B0609040504020204" pitchFamily="49" charset="0"/>
              </a:rPr>
              <a:t> *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age          0.16491    0.06519   2.530 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0.01142</a:t>
            </a:r>
            <a:r>
              <a:rPr lang="en-US" sz="900" dirty="0">
                <a:latin typeface="Lucida Console" panose="020B0609040504020204" pitchFamily="49" charset="0"/>
              </a:rPr>
              <a:t> *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---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</a:t>
            </a:r>
            <a:r>
              <a:rPr lang="en-US" sz="900" dirty="0" err="1">
                <a:latin typeface="Lucida Console" panose="020B0609040504020204" pitchFamily="49" charset="0"/>
              </a:rPr>
              <a:t>Signif</a:t>
            </a:r>
            <a:r>
              <a:rPr lang="en-US" sz="900" dirty="0"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(Dispersion parameter for binomial family taken to be 1)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Null deviance: 55.452  on 39  degrees of freedom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Residual deviance: 38.981  on 37  degrees of freedom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AIC: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44.981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Number of Fisher Scoring iterations: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76C829-9E5E-403D-8A28-F0A5E672E4BF}"/>
                  </a:ext>
                </a:extLst>
              </p:cNvPr>
              <p:cNvSpPr txBox="1"/>
              <p:nvPr/>
            </p:nvSpPr>
            <p:spPr>
              <a:xfrm>
                <a:off x="1190625" y="5816621"/>
                <a:ext cx="1081004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i="1" dirty="0"/>
                  <a:t>gender</a:t>
                </a:r>
                <a:r>
                  <a:rPr lang="en-US" sz="1400" dirty="0"/>
                  <a:t> and </a:t>
                </a:r>
                <a:r>
                  <a:rPr lang="en-US" sz="1400" i="1" dirty="0"/>
                  <a:t>age</a:t>
                </a:r>
                <a:r>
                  <a:rPr lang="en-US" sz="1400" dirty="0"/>
                  <a:t> are important predictors for enjoying the new taste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Holding the other variables constant, if the person is one year older, chances to enjoy the taste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0.164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=1.179</m:t>
                    </m:r>
                  </m:oMath>
                </a14:m>
                <a:r>
                  <a:rPr lang="en-US" sz="1400" dirty="0"/>
                  <a:t> times higher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Holding the other variables constant, the chances to enjoy the taste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2.422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=11.26</m:t>
                    </m:r>
                  </m:oMath>
                </a14:m>
                <a:r>
                  <a:rPr lang="en-US" sz="1400" dirty="0"/>
                  <a:t> times higher for males relative to females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If you don’t want to calculate this by hand, see next slide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76C829-9E5E-403D-8A28-F0A5E672E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625" y="5816621"/>
                <a:ext cx="10810047" cy="954107"/>
              </a:xfrm>
              <a:prstGeom prst="rect">
                <a:avLst/>
              </a:prstGeom>
              <a:blipFill>
                <a:blip r:embed="rId3"/>
                <a:stretch>
                  <a:fillRect l="-56" t="-1274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508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7E94-7820-49A6-A208-7EEB7EF0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E043-7D70-4F0C-A9D4-D33DF9C0D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5181600" cy="4251960"/>
          </a:xfrm>
        </p:spPr>
        <p:txBody>
          <a:bodyPr>
            <a:normAutofit/>
          </a:bodyPr>
          <a:lstStyle/>
          <a:p>
            <a:r>
              <a:rPr lang="en-US" sz="2000" dirty="0"/>
              <a:t>  How to visualize the odds</a:t>
            </a:r>
          </a:p>
          <a:p>
            <a:pPr lvl="1"/>
            <a:r>
              <a:rPr lang="en-US" sz="1600" dirty="0"/>
              <a:t>R code: </a:t>
            </a:r>
          </a:p>
          <a:p>
            <a:pPr marL="914400" lvl="2" indent="0">
              <a:buNone/>
            </a:pPr>
            <a:endParaRPr lang="en-US" sz="2000" dirty="0"/>
          </a:p>
          <a:p>
            <a:pPr lvl="2"/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7D987-4E28-4BDC-9AB3-FC1E953F88BD}"/>
              </a:ext>
            </a:extLst>
          </p:cNvPr>
          <p:cNvSpPr txBox="1"/>
          <p:nvPr/>
        </p:nvSpPr>
        <p:spPr>
          <a:xfrm>
            <a:off x="1605378" y="2723466"/>
            <a:ext cx="6071772" cy="10618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C1CFE"/>
                </a:solidFill>
                <a:latin typeface="Lucida Console" panose="020B0609040504020204" pitchFamily="49" charset="0"/>
              </a:rPr>
              <a:t>&gt; </a:t>
            </a:r>
            <a:r>
              <a:rPr lang="en-US" sz="105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cbind</a:t>
            </a:r>
            <a:r>
              <a:rPr lang="en-US" sz="1050" dirty="0">
                <a:solidFill>
                  <a:srgbClr val="1C1CFE"/>
                </a:solidFill>
                <a:latin typeface="Lucida Console" panose="020B0609040504020204" pitchFamily="49" charset="0"/>
              </a:rPr>
              <a:t>(exp(summary(logistic.mod)$</a:t>
            </a:r>
            <a:r>
              <a:rPr lang="en-US" sz="105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coef</a:t>
            </a:r>
            <a:r>
              <a:rPr lang="en-US" sz="1050" dirty="0">
                <a:solidFill>
                  <a:srgbClr val="1C1CFE"/>
                </a:solidFill>
                <a:latin typeface="Lucida Console" panose="020B0609040504020204" pitchFamily="49" charset="0"/>
              </a:rPr>
              <a:t>)[,1], exp(</a:t>
            </a:r>
            <a:r>
              <a:rPr lang="en-US" sz="105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confint</a:t>
            </a:r>
            <a:r>
              <a:rPr lang="en-US" sz="1050" dirty="0">
                <a:solidFill>
                  <a:srgbClr val="1C1CFE"/>
                </a:solidFill>
                <a:latin typeface="Lucida Console" panose="020B0609040504020204" pitchFamily="49" charset="0"/>
              </a:rPr>
              <a:t>(logistic.mod)))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Waiting for profiling to be done...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                                2.5 %      97.5 %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(Intercept) 2.789622e-04 2.062818e-07  0.05426256</a:t>
            </a:r>
          </a:p>
          <a:p>
            <a:r>
              <a:rPr lang="en-US" sz="1050" dirty="0" err="1">
                <a:latin typeface="Lucida Console" panose="020B0609040504020204" pitchFamily="49" charset="0"/>
              </a:rPr>
              <a:t>genderMale</a:t>
            </a:r>
            <a:r>
              <a:rPr lang="en-US" sz="1050" dirty="0">
                <a:latin typeface="Lucida Console" panose="020B0609040504020204" pitchFamily="49" charset="0"/>
              </a:rPr>
              <a:t>  1.127297e+01 2.073735e+00 98.63778546</a:t>
            </a:r>
          </a:p>
          <a:p>
            <a:r>
              <a:rPr lang="en-US" sz="1050" dirty="0">
                <a:latin typeface="Lucida Console" panose="020B0609040504020204" pitchFamily="49" charset="0"/>
              </a:rPr>
              <a:t>age         1.179281e+00 1.053802e+00  1.37046974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6C829-9E5E-403D-8A28-F0A5E672E4BF}"/>
              </a:ext>
            </a:extLst>
          </p:cNvPr>
          <p:cNvSpPr txBox="1"/>
          <p:nvPr/>
        </p:nvSpPr>
        <p:spPr>
          <a:xfrm>
            <a:off x="1605377" y="3940683"/>
            <a:ext cx="6071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an increase in age by one year (one unit), the odds of enjoy increase by 18% or 0.18 ((1.179 - 1)/1 *100 = 17,98 ~ 18 ), basically the increase from 1 to 1.179 is by 0.18 = 18%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odds of Males to have enjoyed are 11 times larger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BONUS</a:t>
            </a:r>
            <a:r>
              <a:rPr lang="en-US" sz="1400" dirty="0"/>
              <a:t>: look at effect plots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E98E9-BA54-4C7F-9906-695A1934002E}"/>
              </a:ext>
            </a:extLst>
          </p:cNvPr>
          <p:cNvSpPr txBox="1"/>
          <p:nvPr/>
        </p:nvSpPr>
        <p:spPr>
          <a:xfrm>
            <a:off x="1605377" y="5393417"/>
            <a:ext cx="6071772" cy="5770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C1CFE"/>
                </a:solidFill>
                <a:latin typeface="Lucida Console" panose="020B0609040504020204" pitchFamily="49" charset="0"/>
              </a:rPr>
              <a:t>&gt; </a:t>
            </a:r>
            <a:r>
              <a:rPr lang="en-US" sz="105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install.packages</a:t>
            </a:r>
            <a:r>
              <a:rPr lang="en-US" sz="1050" dirty="0">
                <a:solidFill>
                  <a:srgbClr val="1C1CFE"/>
                </a:solidFill>
                <a:latin typeface="Lucida Console" panose="020B0609040504020204" pitchFamily="49" charset="0"/>
              </a:rPr>
              <a:t>("</a:t>
            </a:r>
            <a:r>
              <a:rPr lang="en-US" sz="105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sjPlot</a:t>
            </a:r>
            <a:r>
              <a:rPr lang="en-US" sz="1050" dirty="0">
                <a:solidFill>
                  <a:srgbClr val="1C1CFE"/>
                </a:solidFill>
                <a:latin typeface="Lucida Console" panose="020B0609040504020204" pitchFamily="49" charset="0"/>
              </a:rPr>
              <a:t>")</a:t>
            </a:r>
          </a:p>
          <a:p>
            <a:r>
              <a:rPr lang="en-US" sz="1050" dirty="0">
                <a:solidFill>
                  <a:srgbClr val="1C1CFE"/>
                </a:solidFill>
                <a:latin typeface="Lucida Console" panose="020B0609040504020204" pitchFamily="49" charset="0"/>
              </a:rPr>
              <a:t>&gt; library(</a:t>
            </a:r>
            <a:r>
              <a:rPr lang="en-US" sz="105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sjPlot</a:t>
            </a:r>
            <a:r>
              <a:rPr lang="en-US" sz="1050" dirty="0">
                <a:solidFill>
                  <a:srgbClr val="1C1CFE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050" dirty="0">
                <a:solidFill>
                  <a:srgbClr val="1C1CFE"/>
                </a:solidFill>
                <a:latin typeface="Lucida Console" panose="020B0609040504020204" pitchFamily="49" charset="0"/>
              </a:rPr>
              <a:t>&gt; </a:t>
            </a:r>
            <a:r>
              <a:rPr lang="en-US" sz="105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plot_model</a:t>
            </a:r>
            <a:r>
              <a:rPr lang="en-US" sz="1050" dirty="0">
                <a:solidFill>
                  <a:srgbClr val="1C1CFE"/>
                </a:solidFill>
                <a:latin typeface="Lucida Console" panose="020B0609040504020204" pitchFamily="49" charset="0"/>
              </a:rPr>
              <a:t>(</a:t>
            </a:r>
            <a:r>
              <a:rPr lang="en-US" sz="105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logistic.model</a:t>
            </a:r>
            <a:r>
              <a:rPr lang="en-US" sz="1050" dirty="0">
                <a:solidFill>
                  <a:srgbClr val="1C1CFE"/>
                </a:solidFill>
                <a:latin typeface="Lucida Console" panose="020B0609040504020204" pitchFamily="49" charset="0"/>
              </a:rPr>
              <a:t>, type="</a:t>
            </a:r>
            <a:r>
              <a:rPr lang="en-US" sz="105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pred</a:t>
            </a:r>
            <a:r>
              <a:rPr lang="en-US" sz="1050" dirty="0">
                <a:solidFill>
                  <a:srgbClr val="1C1CFE"/>
                </a:solidFill>
                <a:latin typeface="Lucida Console" panose="020B0609040504020204" pitchFamily="49" charset="0"/>
              </a:rPr>
              <a:t>", terms = c("age"))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C291A8AC-46DC-4C99-BDF9-01292D406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427" y="1929384"/>
            <a:ext cx="3932582" cy="40225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B7DCDB-331F-4C0C-978E-76A3D3C4FF71}"/>
              </a:ext>
            </a:extLst>
          </p:cNvPr>
          <p:cNvSpPr txBox="1"/>
          <p:nvPr/>
        </p:nvSpPr>
        <p:spPr>
          <a:xfrm>
            <a:off x="8059531" y="5951983"/>
            <a:ext cx="3804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Probability to like the taste increases with age</a:t>
            </a:r>
          </a:p>
        </p:txBody>
      </p:sp>
    </p:spTree>
    <p:extLst>
      <p:ext uri="{BB962C8B-B14F-4D97-AF65-F5344CB8AC3E}">
        <p14:creationId xmlns:p14="http://schemas.microsoft.com/office/powerpoint/2010/main" val="1149879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7E94-7820-49A6-A208-7EEB7EF0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E043-7D70-4F0C-A9D4-D33DF9C0D8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Model selection</a:t>
            </a:r>
          </a:p>
          <a:p>
            <a:pPr lvl="1"/>
            <a:r>
              <a:rPr lang="en-US" sz="2400" dirty="0"/>
              <a:t>Step AIC</a:t>
            </a:r>
          </a:p>
          <a:p>
            <a:pPr lvl="2"/>
            <a:r>
              <a:rPr lang="en-US" sz="1600" dirty="0"/>
              <a:t>Calculates the AIC value for all models and chooses the model with the smallest value</a:t>
            </a:r>
          </a:p>
          <a:p>
            <a:pPr lvl="2"/>
            <a:r>
              <a:rPr lang="en-US" sz="1600" dirty="0"/>
              <a:t>If the best model includes “insignificant” predictors, don’t worry, you can make an observation about that</a:t>
            </a:r>
            <a:endParaRPr lang="en-US" sz="1200" dirty="0"/>
          </a:p>
          <a:p>
            <a:pPr lvl="1"/>
            <a:r>
              <a:rPr lang="en-US" sz="2400" dirty="0" err="1"/>
              <a:t>anova</a:t>
            </a:r>
            <a:r>
              <a:rPr lang="en-US" sz="2400" dirty="0"/>
              <a:t>()</a:t>
            </a:r>
            <a:r>
              <a:rPr lang="en-US" sz="2000" dirty="0"/>
              <a:t> for </a:t>
            </a:r>
            <a:r>
              <a:rPr lang="en-US" sz="2000" b="1" dirty="0"/>
              <a:t>nested models</a:t>
            </a:r>
          </a:p>
          <a:p>
            <a:pPr lvl="2"/>
            <a:r>
              <a:rPr lang="en-US" sz="1600" dirty="0"/>
              <a:t>If the p-value for the second model &lt; 0.05, at least one of the extra predictors is significant for the model</a:t>
            </a:r>
          </a:p>
          <a:p>
            <a:pPr lvl="2"/>
            <a:r>
              <a:rPr lang="en-US" sz="1600" dirty="0"/>
              <a:t>If the p-value for the second model &gt; 0.05, all the extra predictors are not significant for the model</a:t>
            </a:r>
          </a:p>
          <a:p>
            <a:pPr lvl="2"/>
            <a:endParaRPr lang="en-US" sz="1600" b="1" dirty="0"/>
          </a:p>
          <a:p>
            <a:pPr marL="914400" lvl="2" indent="0">
              <a:buNone/>
            </a:pPr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  <a:p>
            <a:pPr lvl="2"/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66977-8AC8-4A19-85D1-D32D103C27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R code: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7D987-4E28-4BDC-9AB3-FC1E953F88BD}"/>
              </a:ext>
            </a:extLst>
          </p:cNvPr>
          <p:cNvSpPr txBox="1"/>
          <p:nvPr/>
        </p:nvSpPr>
        <p:spPr>
          <a:xfrm>
            <a:off x="6324601" y="2228797"/>
            <a:ext cx="5181599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C1CFE"/>
                </a:solidFill>
                <a:latin typeface="Lucida Console" panose="020B0609040504020204" pitchFamily="49" charset="0"/>
              </a:rPr>
              <a:t>&gt; </a:t>
            </a:r>
            <a:r>
              <a:rPr lang="en-US" sz="9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stepAIC</a:t>
            </a:r>
            <a:r>
              <a:rPr lang="en-US" sz="900" dirty="0">
                <a:solidFill>
                  <a:srgbClr val="1C1CFE"/>
                </a:solidFill>
                <a:latin typeface="Lucida Console" panose="020B0609040504020204" pitchFamily="49" charset="0"/>
              </a:rPr>
              <a:t>(model, trace=FALSE)   # library(MASS)</a:t>
            </a:r>
          </a:p>
          <a:p>
            <a:pPr lvl="3"/>
            <a:r>
              <a:rPr lang="en-US" sz="900" dirty="0">
                <a:solidFill>
                  <a:srgbClr val="1C1CFE"/>
                </a:solidFill>
                <a:latin typeface="Lucida Console" panose="020B0609040504020204" pitchFamily="49" charset="0"/>
              </a:rPr>
              <a:t>           # trace=FALSE only prints the best model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Call: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</a:t>
            </a:r>
            <a:r>
              <a:rPr lang="en-US" sz="900" dirty="0" err="1">
                <a:latin typeface="Lucida Console" panose="020B0609040504020204" pitchFamily="49" charset="0"/>
              </a:rPr>
              <a:t>lm</a:t>
            </a:r>
            <a:r>
              <a:rPr lang="en-US" sz="900" dirty="0">
                <a:latin typeface="Lucida Console" panose="020B0609040504020204" pitchFamily="49" charset="0"/>
              </a:rPr>
              <a:t>(formula = sales ~ </a:t>
            </a:r>
            <a:r>
              <a:rPr lang="en-US" sz="900" dirty="0" err="1">
                <a:latin typeface="Lucida Console" panose="020B0609040504020204" pitchFamily="49" charset="0"/>
              </a:rPr>
              <a:t>youtube</a:t>
            </a:r>
            <a:r>
              <a:rPr lang="en-US" sz="900" dirty="0">
                <a:latin typeface="Lucida Console" panose="020B0609040504020204" pitchFamily="49" charset="0"/>
              </a:rPr>
              <a:t> + </a:t>
            </a:r>
            <a:r>
              <a:rPr lang="en-US" sz="900" dirty="0" err="1">
                <a:latin typeface="Lucida Console" panose="020B0609040504020204" pitchFamily="49" charset="0"/>
              </a:rPr>
              <a:t>facebook</a:t>
            </a:r>
            <a:r>
              <a:rPr lang="en-US" sz="900" dirty="0">
                <a:latin typeface="Lucida Console" panose="020B0609040504020204" pitchFamily="49" charset="0"/>
              </a:rPr>
              <a:t>, data = marketing)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Coefficients: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(Intercept)      </a:t>
            </a:r>
            <a:r>
              <a:rPr lang="en-US" sz="900" dirty="0" err="1">
                <a:latin typeface="Lucida Console" panose="020B0609040504020204" pitchFamily="49" charset="0"/>
              </a:rPr>
              <a:t>youtube</a:t>
            </a:r>
            <a:r>
              <a:rPr lang="en-US" sz="900" dirty="0">
                <a:latin typeface="Lucida Console" panose="020B0609040504020204" pitchFamily="49" charset="0"/>
              </a:rPr>
              <a:t>     </a:t>
            </a:r>
            <a:r>
              <a:rPr lang="en-US" sz="900" dirty="0" err="1">
                <a:latin typeface="Lucida Console" panose="020B0609040504020204" pitchFamily="49" charset="0"/>
              </a:rPr>
              <a:t>facebook</a:t>
            </a:r>
            <a:r>
              <a:rPr lang="en-US" sz="900" dirty="0">
                <a:latin typeface="Lucida Console" panose="020B0609040504020204" pitchFamily="49" charset="0"/>
              </a:rPr>
              <a:t> 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3.50532      0.04575      0.18799 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1C1CFE"/>
                </a:solidFill>
                <a:latin typeface="Lucida Console" panose="020B0609040504020204" pitchFamily="49" charset="0"/>
              </a:rPr>
              <a:t>&gt; </a:t>
            </a:r>
            <a:r>
              <a:rPr lang="en-US" sz="9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modelyfn</a:t>
            </a:r>
            <a:r>
              <a:rPr lang="en-US" sz="900" dirty="0">
                <a:solidFill>
                  <a:srgbClr val="1C1CFE"/>
                </a:solidFill>
                <a:latin typeface="Lucida Console" panose="020B0609040504020204" pitchFamily="49" charset="0"/>
              </a:rPr>
              <a:t> &lt;- </a:t>
            </a:r>
            <a:r>
              <a:rPr lang="en-US" sz="9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lm</a:t>
            </a:r>
            <a:r>
              <a:rPr lang="en-US" sz="900" dirty="0">
                <a:solidFill>
                  <a:srgbClr val="1C1CFE"/>
                </a:solidFill>
                <a:latin typeface="Lucida Console" panose="020B0609040504020204" pitchFamily="49" charset="0"/>
              </a:rPr>
              <a:t>(sales ~ </a:t>
            </a:r>
            <a:r>
              <a:rPr lang="en-US" sz="9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youtube</a:t>
            </a:r>
            <a:r>
              <a:rPr lang="en-US" sz="900" dirty="0">
                <a:solidFill>
                  <a:srgbClr val="1C1CFE"/>
                </a:solidFill>
                <a:latin typeface="Lucida Console" panose="020B0609040504020204" pitchFamily="49" charset="0"/>
              </a:rPr>
              <a:t> + </a:t>
            </a:r>
            <a:r>
              <a:rPr lang="en-US" sz="9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facebook</a:t>
            </a:r>
            <a:r>
              <a:rPr lang="en-US" sz="900" dirty="0">
                <a:solidFill>
                  <a:srgbClr val="1C1CFE"/>
                </a:solidFill>
                <a:latin typeface="Lucida Console" panose="020B0609040504020204" pitchFamily="49" charset="0"/>
              </a:rPr>
              <a:t> + newspaper, data = marketing)</a:t>
            </a:r>
          </a:p>
          <a:p>
            <a:r>
              <a:rPr lang="en-US" sz="900" dirty="0">
                <a:solidFill>
                  <a:srgbClr val="1C1CFE"/>
                </a:solidFill>
                <a:latin typeface="Lucida Console" panose="020B0609040504020204" pitchFamily="49" charset="0"/>
              </a:rPr>
              <a:t>&gt; </a:t>
            </a:r>
            <a:r>
              <a:rPr lang="en-US" sz="9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modelyf</a:t>
            </a:r>
            <a:r>
              <a:rPr lang="en-US" sz="900" dirty="0">
                <a:solidFill>
                  <a:srgbClr val="1C1CFE"/>
                </a:solidFill>
                <a:latin typeface="Lucida Console" panose="020B0609040504020204" pitchFamily="49" charset="0"/>
              </a:rPr>
              <a:t> &lt;- </a:t>
            </a:r>
            <a:r>
              <a:rPr lang="en-US" sz="9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lm</a:t>
            </a:r>
            <a:r>
              <a:rPr lang="en-US" sz="900" dirty="0">
                <a:solidFill>
                  <a:srgbClr val="1C1CFE"/>
                </a:solidFill>
                <a:latin typeface="Lucida Console" panose="020B0609040504020204" pitchFamily="49" charset="0"/>
              </a:rPr>
              <a:t>(sales ~ </a:t>
            </a:r>
            <a:r>
              <a:rPr lang="en-US" sz="9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youtube</a:t>
            </a:r>
            <a:r>
              <a:rPr lang="en-US" sz="900" dirty="0">
                <a:solidFill>
                  <a:srgbClr val="1C1CFE"/>
                </a:solidFill>
                <a:latin typeface="Lucida Console" panose="020B0609040504020204" pitchFamily="49" charset="0"/>
              </a:rPr>
              <a:t> + </a:t>
            </a:r>
            <a:r>
              <a:rPr lang="en-US" sz="9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facebook</a:t>
            </a:r>
            <a:r>
              <a:rPr lang="en-US" sz="900" dirty="0">
                <a:solidFill>
                  <a:srgbClr val="1C1CFE"/>
                </a:solidFill>
                <a:latin typeface="Lucida Console" panose="020B0609040504020204" pitchFamily="49" charset="0"/>
              </a:rPr>
              <a:t>, data = marketing)</a:t>
            </a:r>
          </a:p>
          <a:p>
            <a:endParaRPr lang="en-US" sz="900" dirty="0">
              <a:solidFill>
                <a:srgbClr val="1C1CFE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1C1CFE"/>
                </a:solidFill>
                <a:latin typeface="Lucida Console" panose="020B0609040504020204" pitchFamily="49" charset="0"/>
              </a:rPr>
              <a:t>&gt; </a:t>
            </a:r>
            <a:r>
              <a:rPr lang="en-US" sz="9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anova</a:t>
            </a:r>
            <a:r>
              <a:rPr lang="en-US" sz="900" dirty="0">
                <a:solidFill>
                  <a:srgbClr val="1C1CFE"/>
                </a:solidFill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modelyf</a:t>
            </a:r>
            <a:r>
              <a:rPr lang="en-US" sz="900" dirty="0">
                <a:solidFill>
                  <a:srgbClr val="1C1CFE"/>
                </a:solidFill>
                <a:latin typeface="Lucida Console" panose="020B0609040504020204" pitchFamily="49" charset="0"/>
              </a:rPr>
              <a:t>, </a:t>
            </a:r>
            <a:r>
              <a:rPr lang="en-US" sz="9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modelyfn</a:t>
            </a:r>
            <a:r>
              <a:rPr lang="en-US" sz="900" dirty="0">
                <a:solidFill>
                  <a:srgbClr val="1C1CFE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900" dirty="0">
              <a:solidFill>
                <a:srgbClr val="1C1CFE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Analysis of Variance Table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Model 1: sales ~ </a:t>
            </a:r>
            <a:r>
              <a:rPr lang="en-US" sz="900" dirty="0" err="1">
                <a:latin typeface="Lucida Console" panose="020B0609040504020204" pitchFamily="49" charset="0"/>
              </a:rPr>
              <a:t>youtube</a:t>
            </a:r>
            <a:r>
              <a:rPr lang="en-US" sz="900" dirty="0">
                <a:latin typeface="Lucida Console" panose="020B0609040504020204" pitchFamily="49" charset="0"/>
              </a:rPr>
              <a:t> + </a:t>
            </a:r>
            <a:r>
              <a:rPr lang="en-US" sz="900" dirty="0" err="1">
                <a:latin typeface="Lucida Console" panose="020B0609040504020204" pitchFamily="49" charset="0"/>
              </a:rPr>
              <a:t>facebook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Model 2: sales ~ </a:t>
            </a:r>
            <a:r>
              <a:rPr lang="en-US" sz="900" dirty="0" err="1">
                <a:latin typeface="Lucida Console" panose="020B0609040504020204" pitchFamily="49" charset="0"/>
              </a:rPr>
              <a:t>youtube</a:t>
            </a:r>
            <a:r>
              <a:rPr lang="en-US" sz="900" dirty="0">
                <a:latin typeface="Lucida Console" panose="020B0609040504020204" pitchFamily="49" charset="0"/>
              </a:rPr>
              <a:t> + </a:t>
            </a:r>
            <a:r>
              <a:rPr lang="en-US" sz="900" dirty="0" err="1">
                <a:latin typeface="Lucida Console" panose="020B0609040504020204" pitchFamily="49" charset="0"/>
              </a:rPr>
              <a:t>facebook</a:t>
            </a:r>
            <a:r>
              <a:rPr lang="en-US" sz="900" dirty="0">
                <a:latin typeface="Lucida Console" panose="020B0609040504020204" pitchFamily="49" charset="0"/>
              </a:rPr>
              <a:t> + newspaper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Res.Df</a:t>
            </a:r>
            <a:r>
              <a:rPr lang="en-US" sz="900" dirty="0">
                <a:latin typeface="Lucida Console" panose="020B0609040504020204" pitchFamily="49" charset="0"/>
              </a:rPr>
              <a:t>    RSS Df Sum of Sq      F </a:t>
            </a:r>
            <a:r>
              <a:rPr lang="en-US" sz="900" dirty="0" err="1">
                <a:latin typeface="Lucida Console" panose="020B0609040504020204" pitchFamily="49" charset="0"/>
              </a:rPr>
              <a:t>Pr</a:t>
            </a:r>
            <a:r>
              <a:rPr lang="en-US" sz="900" dirty="0">
                <a:latin typeface="Lucida Console" panose="020B0609040504020204" pitchFamily="49" charset="0"/>
              </a:rPr>
              <a:t>(&gt;F)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1    197 801.96                          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2    196 801.83  1   0.12775 0.0312 0.8599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A48C53-5226-49C1-B679-C264479851C7}"/>
              </a:ext>
            </a:extLst>
          </p:cNvPr>
          <p:cNvSpPr txBox="1"/>
          <p:nvPr/>
        </p:nvSpPr>
        <p:spPr>
          <a:xfrm>
            <a:off x="8430957" y="5596568"/>
            <a:ext cx="3075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  <a:r>
              <a:rPr lang="en-US" sz="1050" dirty="0"/>
              <a:t>0</a:t>
            </a:r>
            <a:r>
              <a:rPr lang="en-US" sz="1400" dirty="0"/>
              <a:t>: B</a:t>
            </a:r>
            <a:r>
              <a:rPr lang="en-US" sz="1050" dirty="0"/>
              <a:t>3</a:t>
            </a:r>
            <a:r>
              <a:rPr lang="en-US" sz="1400" dirty="0"/>
              <a:t>(coefficient for newspaper) = 0</a:t>
            </a: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37D9C-33EE-41E3-A960-6140CB2BDFD6}"/>
              </a:ext>
            </a:extLst>
          </p:cNvPr>
          <p:cNvSpPr txBox="1"/>
          <p:nvPr/>
        </p:nvSpPr>
        <p:spPr>
          <a:xfrm>
            <a:off x="6265757" y="5883813"/>
            <a:ext cx="5365571" cy="80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 you were to have more predictor variables in the second model: </a:t>
            </a:r>
          </a:p>
          <a:p>
            <a:r>
              <a:rPr lang="en-US" sz="1200" dirty="0"/>
              <a:t>	 H</a:t>
            </a:r>
            <a:r>
              <a:rPr lang="en-US" sz="800" dirty="0"/>
              <a:t>0</a:t>
            </a:r>
            <a:r>
              <a:rPr lang="en-US" sz="1200" dirty="0"/>
              <a:t>: B</a:t>
            </a:r>
            <a:r>
              <a:rPr lang="en-US" sz="800" dirty="0"/>
              <a:t>k+1 </a:t>
            </a:r>
            <a:r>
              <a:rPr lang="en-US" sz="1200" dirty="0"/>
              <a:t>= B</a:t>
            </a:r>
            <a:r>
              <a:rPr lang="en-US" sz="800" dirty="0"/>
              <a:t>k+2 </a:t>
            </a:r>
            <a:r>
              <a:rPr lang="en-US" sz="1200" dirty="0"/>
              <a:t>= … = B</a:t>
            </a:r>
            <a:r>
              <a:rPr lang="en-US" sz="800" dirty="0"/>
              <a:t>p</a:t>
            </a:r>
            <a:r>
              <a:rPr lang="en-US" sz="1200" dirty="0"/>
              <a:t> = 0 ; </a:t>
            </a:r>
            <a:r>
              <a:rPr lang="en-US" sz="1050" dirty="0"/>
              <a:t>k = # of predictors in the smaller model</a:t>
            </a:r>
          </a:p>
          <a:p>
            <a:r>
              <a:rPr lang="en-US" sz="1050" dirty="0"/>
              <a:t>			   p = last predictor</a:t>
            </a:r>
            <a:endParaRPr lang="en-US" sz="1200" dirty="0"/>
          </a:p>
          <a:p>
            <a:r>
              <a:rPr lang="en-US" sz="1200" dirty="0"/>
              <a:t>	 H</a:t>
            </a:r>
            <a:r>
              <a:rPr lang="en-US" sz="700" dirty="0"/>
              <a:t>A</a:t>
            </a:r>
            <a:r>
              <a:rPr lang="en-US" sz="1200" dirty="0"/>
              <a:t>: B</a:t>
            </a:r>
            <a:r>
              <a:rPr lang="en-US" sz="800" dirty="0"/>
              <a:t>i </a:t>
            </a:r>
            <a:r>
              <a:rPr lang="en-US" sz="1200" dirty="0"/>
              <a:t>≠ 0</a:t>
            </a:r>
          </a:p>
        </p:txBody>
      </p:sp>
    </p:spTree>
    <p:extLst>
      <p:ext uri="{BB962C8B-B14F-4D97-AF65-F5344CB8AC3E}">
        <p14:creationId xmlns:p14="http://schemas.microsoft.com/office/powerpoint/2010/main" val="3778320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CDAA-40BC-4890-A2B3-91ED4501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B75-2767-4411-A104-6CF189A26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2558"/>
            <a:ext cx="10515600" cy="556641"/>
          </a:xfrm>
        </p:spPr>
        <p:txBody>
          <a:bodyPr>
            <a:normAutofit/>
          </a:bodyPr>
          <a:lstStyle/>
          <a:p>
            <a:r>
              <a:rPr lang="en-US" sz="2400" dirty="0"/>
              <a:t>Check for significant outliers: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33C1D-542E-4F0A-A8FE-6BB097B6308D}"/>
              </a:ext>
            </a:extLst>
          </p:cNvPr>
          <p:cNvSpPr txBox="1"/>
          <p:nvPr/>
        </p:nvSpPr>
        <p:spPr>
          <a:xfrm>
            <a:off x="1173481" y="2215850"/>
            <a:ext cx="4922519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&gt; 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outlierTest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lm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(temperature ~ 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hr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 + factor(gender), 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normtemp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No Studentized residuals with Bonferroni p &lt; 0.05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Largest |</a:t>
            </a:r>
            <a:r>
              <a:rPr lang="en-US" sz="1000" dirty="0" err="1">
                <a:latin typeface="Lucida Console" panose="020B0609040504020204" pitchFamily="49" charset="0"/>
              </a:rPr>
              <a:t>rstudent</a:t>
            </a:r>
            <a:r>
              <a:rPr lang="en-US" sz="1000" dirty="0">
                <a:latin typeface="Lucida Console" panose="020B0609040504020204" pitchFamily="49" charset="0"/>
              </a:rPr>
              <a:t>|: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rstudent</a:t>
            </a:r>
            <a:r>
              <a:rPr lang="en-US" sz="1000" dirty="0">
                <a:latin typeface="Lucida Console" panose="020B0609040504020204" pitchFamily="49" charset="0"/>
              </a:rPr>
              <a:t> unadjusted p-value Bonferroni p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130  3.50005          0.0006438     0.083694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4F3602-A665-40CA-949C-9D4165DA79F9}"/>
              </a:ext>
            </a:extLst>
          </p:cNvPr>
          <p:cNvSpPr txBox="1"/>
          <p:nvPr/>
        </p:nvSpPr>
        <p:spPr>
          <a:xfrm>
            <a:off x="6669403" y="1524355"/>
            <a:ext cx="501967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&gt; 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outlierTest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lm</a:t>
            </a:r>
            <a:r>
              <a:rPr lang="en-US" sz="1000" dirty="0">
                <a:solidFill>
                  <a:srgbClr val="1C1CFE"/>
                </a:solidFill>
                <a:latin typeface="Lucida Console" panose="020B0609040504020204" pitchFamily="49" charset="0"/>
              </a:rPr>
              <a:t>(time ~ age + factor(gender), data = nym.2002))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</a:t>
            </a:r>
            <a:r>
              <a:rPr lang="en-US" sz="1000" dirty="0" err="1">
                <a:latin typeface="Lucida Console" panose="020B0609040504020204" pitchFamily="49" charset="0"/>
              </a:rPr>
              <a:t>rstudent</a:t>
            </a:r>
            <a:r>
              <a:rPr lang="en-US" sz="1000" dirty="0">
                <a:latin typeface="Lucida Console" panose="020B0609040504020204" pitchFamily="49" charset="0"/>
              </a:rPr>
              <a:t> unadjusted p-value Bonferroni p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23290 4.807468         1.7641e-06    0.0017641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23269 4.568782         5.5204e-06    0.0055204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23250 4.415943         1.1156e-05    0.0111560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23282 4.200459         2.9025e-05    0.0290250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23255 4.171902         3.2842e-05    0.0328420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43EC57D6-1759-4D8F-91A5-BEE145AEC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965" y="2682893"/>
            <a:ext cx="3526553" cy="2862072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DFCF19F5-3787-4FF1-A8E7-A3E90613F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941" y="3142482"/>
            <a:ext cx="3529598" cy="28645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D85668-4E86-40F8-A373-E4349E289B73}"/>
              </a:ext>
            </a:extLst>
          </p:cNvPr>
          <p:cNvSpPr txBox="1"/>
          <p:nvPr/>
        </p:nvSpPr>
        <p:spPr>
          <a:xfrm>
            <a:off x="1277052" y="6160066"/>
            <a:ext cx="4922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outlying observations , only one large </a:t>
            </a:r>
            <a:r>
              <a:rPr lang="en-US" sz="1400" dirty="0" err="1"/>
              <a:t>rstudent</a:t>
            </a:r>
            <a:r>
              <a:rPr lang="en-US" sz="1400" dirty="0"/>
              <a:t>, after Bonferroni correction and the model diagnostics are fine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E50D0D-C167-4F5A-B6E9-6F58DFCBAC9C}"/>
              </a:ext>
            </a:extLst>
          </p:cNvPr>
          <p:cNvSpPr txBox="1"/>
          <p:nvPr/>
        </p:nvSpPr>
        <p:spPr>
          <a:xfrm>
            <a:off x="6408421" y="6052345"/>
            <a:ext cx="5541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Some caution is in order due to outlying observations not passing the Bonferroni test because several </a:t>
            </a:r>
            <a:r>
              <a:rPr lang="en-US" sz="1400" dirty="0" err="1"/>
              <a:t>rstudent</a:t>
            </a:r>
            <a:r>
              <a:rPr lang="en-US" sz="1400" dirty="0"/>
              <a:t> values are too large after Bonferroni correction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EA2171-605E-403F-B08F-53B58B2332E0}"/>
              </a:ext>
            </a:extLst>
          </p:cNvPr>
          <p:cNvSpPr txBox="1"/>
          <p:nvPr/>
        </p:nvSpPr>
        <p:spPr>
          <a:xfrm>
            <a:off x="6408420" y="5729349"/>
            <a:ext cx="554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400" dirty="0"/>
              <a:t>Point outside of Cook’s distance -&gt; large leverage point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9764BA-2430-4598-990A-1CD36B172D01}"/>
              </a:ext>
            </a:extLst>
          </p:cNvPr>
          <p:cNvCxnSpPr>
            <a:cxnSpLocks/>
          </p:cNvCxnSpPr>
          <p:nvPr/>
        </p:nvCxnSpPr>
        <p:spPr>
          <a:xfrm flipV="1">
            <a:off x="10322059" y="4835269"/>
            <a:ext cx="427221" cy="894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7796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3074-013E-4253-8479-A6781D5A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691" y="2621308"/>
            <a:ext cx="4906618" cy="1325563"/>
          </a:xfrm>
        </p:spPr>
        <p:txBody>
          <a:bodyPr/>
          <a:lstStyle/>
          <a:p>
            <a:pPr algn="ctr"/>
            <a:r>
              <a:rPr lang="en-US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25813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B65F-6493-4C1A-80EC-57ACBB20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How to determine what data you have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AA13C5-18C9-4C16-BF02-5262A2D8DDD2}"/>
              </a:ext>
            </a:extLst>
          </p:cNvPr>
          <p:cNvGrpSpPr/>
          <p:nvPr/>
        </p:nvGrpSpPr>
        <p:grpSpPr>
          <a:xfrm>
            <a:off x="756668" y="3948220"/>
            <a:ext cx="5224253" cy="2295920"/>
            <a:chOff x="6417425" y="1929384"/>
            <a:chExt cx="5224253" cy="22959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4263FC-C36C-4370-B76A-42FEA3B1B958}"/>
                </a:ext>
              </a:extLst>
            </p:cNvPr>
            <p:cNvSpPr txBox="1"/>
            <p:nvPr/>
          </p:nvSpPr>
          <p:spPr>
            <a:xfrm>
              <a:off x="6417425" y="1929384"/>
              <a:ext cx="4936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str(</a:t>
              </a:r>
              <a:r>
                <a:rPr lang="en-US" dirty="0" err="1"/>
                <a:t>data_set</a:t>
              </a:r>
              <a:r>
                <a:rPr lang="en-US" dirty="0"/>
                <a:t>)</a:t>
              </a:r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0FC0890-6EB0-4421-BA0D-30633A9D8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0667" y="2378645"/>
              <a:ext cx="4971011" cy="18466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&gt; 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1C1CFE"/>
                  </a:solidFill>
                  <a:effectLst/>
                  <a:latin typeface="Lucida Console" panose="020B0609040504020204" pitchFamily="49" charset="0"/>
                </a:rPr>
                <a:t>str(Computers)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'data.frame': 6259 obs. of 10 variables: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$ price : num 1499 1795 1595 1849 3295 ...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$ speed : num 25 33 25 25 33 66 25 50 50 50 ...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$ hd : num 80 85 170 170 340 340 170 85 210 210 ...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$ ram : num 4 2 4 8 16 16 4 2 8 4 ...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$ screen : num 14 14 15 14 14 14 14 14 14 15 ...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$ cd : Factor w/ 2 levels "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no","yes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": 1 1 1 1 1 1 2 1 1 1 ...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$ multi : Factor w/ 2 levels "no","yes": 1 1 1 1 1 1 1 1 1 1 ...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$ premium: Factor w/ 2 levels "no","yes": 2 2 2 1 2 2 2 2 2 2 ...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$ ads : num 94 94 94 94 94 94 94 94 94 94 ...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$ trend : num 1 1 1 1 1 1 1 1 1 1 ...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6236DF3-994C-4833-9B32-B591CDE8213E}"/>
              </a:ext>
            </a:extLst>
          </p:cNvPr>
          <p:cNvGrpSpPr/>
          <p:nvPr/>
        </p:nvGrpSpPr>
        <p:grpSpPr>
          <a:xfrm>
            <a:off x="838200" y="1926568"/>
            <a:ext cx="4936375" cy="1676727"/>
            <a:chOff x="998912" y="3224494"/>
            <a:chExt cx="4936375" cy="167672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5485BA-A449-4C85-B0A6-EB441F87EB8F}"/>
                </a:ext>
              </a:extLst>
            </p:cNvPr>
            <p:cNvSpPr txBox="1"/>
            <p:nvPr/>
          </p:nvSpPr>
          <p:spPr>
            <a:xfrm>
              <a:off x="998912" y="3224494"/>
              <a:ext cx="4936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class(</a:t>
              </a:r>
              <a:r>
                <a:rPr lang="en-US" dirty="0" err="1"/>
                <a:t>one_variable</a:t>
              </a:r>
              <a:r>
                <a:rPr lang="en-US" dirty="0"/>
                <a:t>)</a:t>
              </a:r>
            </a:p>
          </p:txBody>
        </p:sp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F1734B8B-A5E2-4515-A286-31418825E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719" y="3670115"/>
              <a:ext cx="2231379" cy="123110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class(Computers) </a:t>
              </a: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[1] "data.frame" </a:t>
              </a: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class(Computers$price) </a:t>
              </a: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[1] "numeric" </a:t>
              </a: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class(Computers$cd) </a:t>
              </a: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[1] "factor"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91BB65-DD82-486B-9A3C-3A43EF9A1CDE}"/>
              </a:ext>
            </a:extLst>
          </p:cNvPr>
          <p:cNvGrpSpPr/>
          <p:nvPr/>
        </p:nvGrpSpPr>
        <p:grpSpPr>
          <a:xfrm>
            <a:off x="3627812" y="1926568"/>
            <a:ext cx="4936375" cy="1284075"/>
            <a:chOff x="6378095" y="4531889"/>
            <a:chExt cx="4936375" cy="12840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CD2D6D-EDC0-4247-8A55-7E644DDCB0EA}"/>
                </a:ext>
              </a:extLst>
            </p:cNvPr>
            <p:cNvSpPr txBox="1"/>
            <p:nvPr/>
          </p:nvSpPr>
          <p:spPr>
            <a:xfrm>
              <a:off x="6378095" y="4531889"/>
              <a:ext cx="4936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is.numeric</a:t>
              </a:r>
              <a:r>
                <a:rPr lang="en-US" dirty="0"/>
                <a:t>(</a:t>
              </a:r>
              <a:r>
                <a:rPr lang="en-US" dirty="0" err="1"/>
                <a:t>one_variable</a:t>
              </a:r>
              <a:r>
                <a:rPr lang="en-US" dirty="0"/>
                <a:t>)</a:t>
              </a:r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07B51136-1627-4D2F-9199-333444B95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2731" y="5046523"/>
              <a:ext cx="2231380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is.numeric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(Computers$price)</a:t>
              </a: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[1] TRUE </a:t>
              </a: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is.numeric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(Computers$cd)</a:t>
              </a: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[1] FALSE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354D41A-043C-4D5B-8EBB-D12D5D05F76E}"/>
              </a:ext>
            </a:extLst>
          </p:cNvPr>
          <p:cNvGrpSpPr/>
          <p:nvPr/>
        </p:nvGrpSpPr>
        <p:grpSpPr>
          <a:xfrm>
            <a:off x="6606983" y="2305800"/>
            <a:ext cx="5178490" cy="3519764"/>
            <a:chOff x="5980922" y="4496016"/>
            <a:chExt cx="5178490" cy="35197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6719CF-F0E8-46FD-BCA4-69EB3B138DD9}"/>
                </a:ext>
              </a:extLst>
            </p:cNvPr>
            <p:cNvSpPr txBox="1"/>
            <p:nvPr/>
          </p:nvSpPr>
          <p:spPr>
            <a:xfrm>
              <a:off x="5980922" y="4496016"/>
              <a:ext cx="51784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*For logical data: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b="0" i="0" u="none" strike="noStrike" baseline="0" dirty="0"/>
                <a:t>comparison operators </a:t>
              </a:r>
              <a:r>
                <a:rPr lang="en-US" b="0" i="0" u="none" strike="noStrike" baseline="0" dirty="0">
                  <a:solidFill>
                    <a:srgbClr val="0070C0"/>
                  </a:solidFill>
                </a:rPr>
                <a:t>&lt;, &lt;=, ==, !=, &gt;=, &gt; </a:t>
              </a:r>
              <a:r>
                <a:rPr lang="en-US" b="0" i="0" u="none" strike="noStrike" baseline="0" dirty="0"/>
                <a:t>to produce logical values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b="0" i="0" u="none" strike="noStrike" baseline="0" dirty="0"/>
                <a:t>to </a:t>
              </a:r>
              <a:r>
                <a:rPr lang="en-US" dirty="0"/>
                <a:t>combine values </a:t>
              </a:r>
              <a:r>
                <a:rPr lang="en-US" dirty="0">
                  <a:solidFill>
                    <a:srgbClr val="0070C0"/>
                  </a:solidFill>
                </a:rPr>
                <a:t>! (not), &amp; (and), | (or)</a:t>
              </a:r>
              <a:endParaRPr lang="en-US" b="0" i="0" u="none" strike="noStrike" baseline="0" dirty="0">
                <a:solidFill>
                  <a:srgbClr val="0070C0"/>
                </a:solidFill>
              </a:endParaRPr>
            </a:p>
          </p:txBody>
        </p: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4127860E-764E-4108-8212-6F3D1FD69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260" y="5861344"/>
              <a:ext cx="4872030" cy="21544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"one" == 1 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[1] FALSE 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</a:pPr>
              <a:endPara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en-US" sz="1000" dirty="0">
                  <a:solidFill>
                    <a:srgbClr val="0000FF"/>
                  </a:solidFill>
                  <a:latin typeface="Lucida Console" panose="020B0609040504020204" pitchFamily="49" charset="0"/>
                </a:rPr>
                <a:t>&gt; x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 &lt;- c(1, 2, 3, 4, 5, 6, 7, 8, 9)</a:t>
              </a: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x &gt; 5 </a:t>
              </a: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[1] FALSE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FALSE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FALSE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FALSE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FALSE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TRUE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TRUE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TRUE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TRUE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x &lt; 2 | x &gt; 7 </a:t>
              </a: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[1] TRUE FALSE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FALSE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FALSE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FALSE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FALSE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FALSE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TRUE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TRUE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x &gt; 2 &amp; x &lt; 7 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</a:pP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[1] FALSE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FALSE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TRUE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TRUE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TRUE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TRUE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FALSE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FALSE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FALSE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which(x &gt; 2 &amp; x &lt; 7) # prints indices</a:t>
              </a: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[1] 3 4 5 6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EAD3EFD-EB81-4BFA-BF88-359DEA69B9D8}"/>
              </a:ext>
            </a:extLst>
          </p:cNvPr>
          <p:cNvSpPr txBox="1"/>
          <p:nvPr/>
        </p:nvSpPr>
        <p:spPr>
          <a:xfrm>
            <a:off x="7367428" y="608009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For more, check CHAPTER 2!</a:t>
            </a:r>
          </a:p>
        </p:txBody>
      </p:sp>
    </p:spTree>
    <p:extLst>
      <p:ext uri="{BB962C8B-B14F-4D97-AF65-F5344CB8AC3E}">
        <p14:creationId xmlns:p14="http://schemas.microsoft.com/office/powerpoint/2010/main" val="300488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7C946-3A14-4780-AFB4-42BFC451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Informal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803AD-C9B3-4534-B391-56CA532BF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Histogram  </a:t>
            </a:r>
          </a:p>
          <a:p>
            <a:pPr lvl="1"/>
            <a:r>
              <a:rPr lang="en-US" sz="1800" dirty="0"/>
              <a:t>Divides the interval that covers the whole data set in subintervals and counts how many points fall inside that interval -&gt; the bar plotted represents the counts =&gt; groups individual data points</a:t>
            </a:r>
          </a:p>
          <a:p>
            <a:pPr lvl="1"/>
            <a:r>
              <a:rPr lang="en-US" sz="1800" dirty="0"/>
              <a:t>Data: continuous </a:t>
            </a:r>
          </a:p>
          <a:p>
            <a:pPr lvl="1"/>
            <a:r>
              <a:rPr lang="en-US" sz="1800" dirty="0"/>
              <a:t>R code: 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7AD048D-5A8E-47CC-A8FC-9CE81F52B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7" y="4007315"/>
            <a:ext cx="3367547" cy="2174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5294B6-A56F-4D55-9501-A65C07850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660" y="4001085"/>
            <a:ext cx="3367547" cy="2080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A214A0-1BC1-43EE-9B5D-7B25861C4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674" y="4001085"/>
            <a:ext cx="3367547" cy="2080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925A80-7205-443C-9779-E8FDFAB3B8C8}"/>
              </a:ext>
            </a:extLst>
          </p:cNvPr>
          <p:cNvSpPr txBox="1"/>
          <p:nvPr/>
        </p:nvSpPr>
        <p:spPr>
          <a:xfrm>
            <a:off x="941439" y="6134002"/>
            <a:ext cx="336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DAAFB-8580-445B-ACF9-87F803EDC1DD}"/>
              </a:ext>
            </a:extLst>
          </p:cNvPr>
          <p:cNvSpPr txBox="1"/>
          <p:nvPr/>
        </p:nvSpPr>
        <p:spPr>
          <a:xfrm>
            <a:off x="8105463" y="6130788"/>
            <a:ext cx="336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Left-skewed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EA27A2-51AF-488A-8295-0C7E196EC6DB}"/>
              </a:ext>
            </a:extLst>
          </p:cNvPr>
          <p:cNvSpPr txBox="1"/>
          <p:nvPr/>
        </p:nvSpPr>
        <p:spPr>
          <a:xfrm>
            <a:off x="4515468" y="6130788"/>
            <a:ext cx="336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Right-skewed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7223FFB3-3849-433E-B8DC-94B453B2E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6" y="3593112"/>
            <a:ext cx="3122041" cy="169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with(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normtemp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hist(temperature))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15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7C946-3A14-4780-AFB4-42BFC451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Informal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803AD-C9B3-4534-B391-56CA532BF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Boxplot</a:t>
            </a:r>
          </a:p>
          <a:p>
            <a:pPr lvl="1"/>
            <a:r>
              <a:rPr lang="en-US" sz="2000" dirty="0"/>
              <a:t>Minimum, maximum, median, 25% quartile, 75% quartile, outliers</a:t>
            </a:r>
          </a:p>
          <a:p>
            <a:pPr lvl="1"/>
            <a:r>
              <a:rPr lang="en-US" sz="1800" dirty="0"/>
              <a:t>Data: continuous </a:t>
            </a:r>
          </a:p>
          <a:p>
            <a:pPr lvl="1"/>
            <a:r>
              <a:rPr lang="en-US" sz="1800" dirty="0"/>
              <a:t>R code: </a:t>
            </a:r>
          </a:p>
          <a:p>
            <a:pPr lvl="1"/>
            <a:endParaRPr lang="en-US" sz="18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2CCE6E4-924F-494D-B5D9-DD67CFD73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177" y="3352056"/>
            <a:ext cx="3826934" cy="153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boxplot(rivers,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xlab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="rivers",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ylab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="length")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04C792-1765-48D1-987C-585F39621AF8}"/>
              </a:ext>
            </a:extLst>
          </p:cNvPr>
          <p:cNvGrpSpPr/>
          <p:nvPr/>
        </p:nvGrpSpPr>
        <p:grpSpPr>
          <a:xfrm>
            <a:off x="3112182" y="3709135"/>
            <a:ext cx="2930923" cy="2710905"/>
            <a:chOff x="1646721" y="3709135"/>
            <a:chExt cx="2930923" cy="2710905"/>
          </a:xfrm>
        </p:grpSpPr>
        <p:pic>
          <p:nvPicPr>
            <p:cNvPr id="7" name="Picture 6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4FDAA9BC-38EC-4B88-A15E-232BD31CF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721" y="3709135"/>
              <a:ext cx="2930923" cy="243896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0A7F62-6607-45D5-AC25-6FAA2D0F97AE}"/>
                </a:ext>
              </a:extLst>
            </p:cNvPr>
            <p:cNvSpPr txBox="1"/>
            <p:nvPr/>
          </p:nvSpPr>
          <p:spPr>
            <a:xfrm>
              <a:off x="1646721" y="6112263"/>
              <a:ext cx="2930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Right skewed</a:t>
              </a:r>
            </a:p>
          </p:txBody>
        </p: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6461BFDC-250D-4E0B-98F7-CB0FD864E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352056"/>
            <a:ext cx="3340360" cy="153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with(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tastesgreat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boxplot(age ~ gender))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85B717D4-51DC-4C5C-A5A2-0E9976A8A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050" y="3709135"/>
            <a:ext cx="3011864" cy="25063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030D4C-E54D-4D24-97AC-C4CDD2AD2C57}"/>
              </a:ext>
            </a:extLst>
          </p:cNvPr>
          <p:cNvSpPr txBox="1"/>
          <p:nvPr/>
        </p:nvSpPr>
        <p:spPr>
          <a:xfrm>
            <a:off x="7774992" y="6148097"/>
            <a:ext cx="293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315557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7C946-3A14-4780-AFB4-42BFC451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Informal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803AD-C9B3-4534-B391-56CA532BF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Scatterplot</a:t>
            </a:r>
          </a:p>
          <a:p>
            <a:pPr lvl="1"/>
            <a:r>
              <a:rPr lang="en-US" sz="1800" dirty="0"/>
              <a:t>Look for relationships in the data, mostly used in </a:t>
            </a:r>
            <a:r>
              <a:rPr lang="en-US" sz="1800" dirty="0" err="1"/>
              <a:t>lm</a:t>
            </a:r>
            <a:endParaRPr lang="en-US" sz="1800" dirty="0"/>
          </a:p>
          <a:p>
            <a:pPr lvl="1"/>
            <a:r>
              <a:rPr lang="en-US" sz="1800" dirty="0"/>
              <a:t>Data: continuous </a:t>
            </a:r>
          </a:p>
          <a:p>
            <a:pPr lvl="1"/>
            <a:r>
              <a:rPr lang="en-US" sz="1800" dirty="0"/>
              <a:t>R code: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BD615B-1F58-4263-95C4-BE777B7EE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514" y="3352056"/>
            <a:ext cx="2211355" cy="153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with(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mtcars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plot(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wt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mpg))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AE86E8-75AF-4F35-BC84-8AE5229D1156}"/>
              </a:ext>
            </a:extLst>
          </p:cNvPr>
          <p:cNvGrpSpPr/>
          <p:nvPr/>
        </p:nvGrpSpPr>
        <p:grpSpPr>
          <a:xfrm>
            <a:off x="8315258" y="3732916"/>
            <a:ext cx="3325199" cy="2713598"/>
            <a:chOff x="8530809" y="3717530"/>
            <a:chExt cx="3325199" cy="2713598"/>
          </a:xfrm>
        </p:grpSpPr>
        <p:pic>
          <p:nvPicPr>
            <p:cNvPr id="17" name="Picture 16" descr="Chart, scatter chart&#10;&#10;Description automatically generated">
              <a:extLst>
                <a:ext uri="{FF2B5EF4-FFF2-40B4-BE49-F238E27FC236}">
                  <a16:creationId xmlns:a16="http://schemas.microsoft.com/office/drawing/2014/main" id="{14721D84-2593-4A00-B289-B133B399B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51" y="3717530"/>
              <a:ext cx="3260957" cy="271359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D02151-CA99-4952-B1BE-3CFA15CFEE65}"/>
                </a:ext>
              </a:extLst>
            </p:cNvPr>
            <p:cNvSpPr txBox="1"/>
            <p:nvPr/>
          </p:nvSpPr>
          <p:spPr>
            <a:xfrm>
              <a:off x="8530809" y="3717530"/>
              <a:ext cx="33251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Weight vs Miles/gallon</a:t>
              </a:r>
            </a:p>
          </p:txBody>
        </p:sp>
        <p:pic>
          <p:nvPicPr>
            <p:cNvPr id="29" name="Picture 28" descr="Chart, scatter chart&#10;&#10;Description automatically generated">
              <a:extLst>
                <a:ext uri="{FF2B5EF4-FFF2-40B4-BE49-F238E27FC236}">
                  <a16:creationId xmlns:a16="http://schemas.microsoft.com/office/drawing/2014/main" id="{C1E7B294-21AE-45C1-B54B-00540E99A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45" t="14750" r="7287" b="19040"/>
            <a:stretch/>
          </p:blipFill>
          <p:spPr>
            <a:xfrm flipH="1">
              <a:off x="9011330" y="4124132"/>
              <a:ext cx="2596013" cy="1843832"/>
            </a:xfrm>
            <a:prstGeom prst="rect">
              <a:avLst/>
            </a:prstGeom>
          </p:spPr>
        </p:pic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6C5D9DC-7C25-4792-9252-0117A15E5B9D}"/>
                </a:ext>
              </a:extLst>
            </p:cNvPr>
            <p:cNvSpPr/>
            <p:nvPr/>
          </p:nvSpPr>
          <p:spPr>
            <a:xfrm>
              <a:off x="9498563" y="4292082"/>
              <a:ext cx="1735494" cy="1483567"/>
            </a:xfrm>
            <a:custGeom>
              <a:avLst/>
              <a:gdLst>
                <a:gd name="connsiteX0" fmla="*/ 0 w 1735494"/>
                <a:gd name="connsiteY0" fmla="*/ 1483567 h 1483567"/>
                <a:gd name="connsiteX1" fmla="*/ 46653 w 1735494"/>
                <a:gd name="connsiteY1" fmla="*/ 1474236 h 1483567"/>
                <a:gd name="connsiteX2" fmla="*/ 102637 w 1735494"/>
                <a:gd name="connsiteY2" fmla="*/ 1436914 h 1483567"/>
                <a:gd name="connsiteX3" fmla="*/ 130629 w 1735494"/>
                <a:gd name="connsiteY3" fmla="*/ 1427583 h 1483567"/>
                <a:gd name="connsiteX4" fmla="*/ 223935 w 1735494"/>
                <a:gd name="connsiteY4" fmla="*/ 1362269 h 1483567"/>
                <a:gd name="connsiteX5" fmla="*/ 279919 w 1735494"/>
                <a:gd name="connsiteY5" fmla="*/ 1324947 h 1483567"/>
                <a:gd name="connsiteX6" fmla="*/ 307910 w 1735494"/>
                <a:gd name="connsiteY6" fmla="*/ 1306285 h 1483567"/>
                <a:gd name="connsiteX7" fmla="*/ 345233 w 1735494"/>
                <a:gd name="connsiteY7" fmla="*/ 1278294 h 1483567"/>
                <a:gd name="connsiteX8" fmla="*/ 391886 w 1735494"/>
                <a:gd name="connsiteY8" fmla="*/ 1268963 h 1483567"/>
                <a:gd name="connsiteX9" fmla="*/ 447870 w 1735494"/>
                <a:gd name="connsiteY9" fmla="*/ 1222310 h 1483567"/>
                <a:gd name="connsiteX10" fmla="*/ 475861 w 1735494"/>
                <a:gd name="connsiteY10" fmla="*/ 1212979 h 1483567"/>
                <a:gd name="connsiteX11" fmla="*/ 522515 w 1735494"/>
                <a:gd name="connsiteY11" fmla="*/ 1175657 h 1483567"/>
                <a:gd name="connsiteX12" fmla="*/ 550506 w 1735494"/>
                <a:gd name="connsiteY12" fmla="*/ 1166326 h 1483567"/>
                <a:gd name="connsiteX13" fmla="*/ 597159 w 1735494"/>
                <a:gd name="connsiteY13" fmla="*/ 1138334 h 1483567"/>
                <a:gd name="connsiteX14" fmla="*/ 615821 w 1735494"/>
                <a:gd name="connsiteY14" fmla="*/ 1119673 h 1483567"/>
                <a:gd name="connsiteX15" fmla="*/ 643813 w 1735494"/>
                <a:gd name="connsiteY15" fmla="*/ 1110342 h 1483567"/>
                <a:gd name="connsiteX16" fmla="*/ 690466 w 1735494"/>
                <a:gd name="connsiteY16" fmla="*/ 1073020 h 1483567"/>
                <a:gd name="connsiteX17" fmla="*/ 746449 w 1735494"/>
                <a:gd name="connsiteY17" fmla="*/ 1045028 h 1483567"/>
                <a:gd name="connsiteX18" fmla="*/ 783772 w 1735494"/>
                <a:gd name="connsiteY18" fmla="*/ 1017036 h 1483567"/>
                <a:gd name="connsiteX19" fmla="*/ 821094 w 1735494"/>
                <a:gd name="connsiteY19" fmla="*/ 998375 h 1483567"/>
                <a:gd name="connsiteX20" fmla="*/ 849086 w 1735494"/>
                <a:gd name="connsiteY20" fmla="*/ 970383 h 1483567"/>
                <a:gd name="connsiteX21" fmla="*/ 877078 w 1735494"/>
                <a:gd name="connsiteY21" fmla="*/ 951722 h 1483567"/>
                <a:gd name="connsiteX22" fmla="*/ 886408 w 1735494"/>
                <a:gd name="connsiteY22" fmla="*/ 923730 h 1483567"/>
                <a:gd name="connsiteX23" fmla="*/ 933061 w 1735494"/>
                <a:gd name="connsiteY23" fmla="*/ 886408 h 1483567"/>
                <a:gd name="connsiteX24" fmla="*/ 951723 w 1735494"/>
                <a:gd name="connsiteY24" fmla="*/ 867747 h 1483567"/>
                <a:gd name="connsiteX25" fmla="*/ 989045 w 1735494"/>
                <a:gd name="connsiteY25" fmla="*/ 839755 h 1483567"/>
                <a:gd name="connsiteX26" fmla="*/ 1007706 w 1735494"/>
                <a:gd name="connsiteY26" fmla="*/ 811763 h 1483567"/>
                <a:gd name="connsiteX27" fmla="*/ 1035698 w 1735494"/>
                <a:gd name="connsiteY27" fmla="*/ 793102 h 1483567"/>
                <a:gd name="connsiteX28" fmla="*/ 1073021 w 1735494"/>
                <a:gd name="connsiteY28" fmla="*/ 755779 h 1483567"/>
                <a:gd name="connsiteX29" fmla="*/ 1129004 w 1735494"/>
                <a:gd name="connsiteY29" fmla="*/ 718457 h 1483567"/>
                <a:gd name="connsiteX30" fmla="*/ 1166327 w 1735494"/>
                <a:gd name="connsiteY30" fmla="*/ 681134 h 1483567"/>
                <a:gd name="connsiteX31" fmla="*/ 1222310 w 1735494"/>
                <a:gd name="connsiteY31" fmla="*/ 643812 h 1483567"/>
                <a:gd name="connsiteX32" fmla="*/ 1250302 w 1735494"/>
                <a:gd name="connsiteY32" fmla="*/ 625151 h 1483567"/>
                <a:gd name="connsiteX33" fmla="*/ 1268964 w 1735494"/>
                <a:gd name="connsiteY33" fmla="*/ 606489 h 1483567"/>
                <a:gd name="connsiteX34" fmla="*/ 1296955 w 1735494"/>
                <a:gd name="connsiteY34" fmla="*/ 587828 h 1483567"/>
                <a:gd name="connsiteX35" fmla="*/ 1343608 w 1735494"/>
                <a:gd name="connsiteY35" fmla="*/ 541175 h 1483567"/>
                <a:gd name="connsiteX36" fmla="*/ 1371600 w 1735494"/>
                <a:gd name="connsiteY36" fmla="*/ 513183 h 1483567"/>
                <a:gd name="connsiteX37" fmla="*/ 1390261 w 1735494"/>
                <a:gd name="connsiteY37" fmla="*/ 485191 h 1483567"/>
                <a:gd name="connsiteX38" fmla="*/ 1455576 w 1735494"/>
                <a:gd name="connsiteY38" fmla="*/ 429208 h 1483567"/>
                <a:gd name="connsiteX39" fmla="*/ 1520890 w 1735494"/>
                <a:gd name="connsiteY39" fmla="*/ 354563 h 1483567"/>
                <a:gd name="connsiteX40" fmla="*/ 1558213 w 1735494"/>
                <a:gd name="connsiteY40" fmla="*/ 307910 h 1483567"/>
                <a:gd name="connsiteX41" fmla="*/ 1614196 w 1735494"/>
                <a:gd name="connsiteY41" fmla="*/ 214604 h 1483567"/>
                <a:gd name="connsiteX42" fmla="*/ 1660849 w 1735494"/>
                <a:gd name="connsiteY42" fmla="*/ 130628 h 1483567"/>
                <a:gd name="connsiteX43" fmla="*/ 1679510 w 1735494"/>
                <a:gd name="connsiteY43" fmla="*/ 102636 h 1483567"/>
                <a:gd name="connsiteX44" fmla="*/ 1698172 w 1735494"/>
                <a:gd name="connsiteY44" fmla="*/ 83975 h 1483567"/>
                <a:gd name="connsiteX45" fmla="*/ 1716833 w 1735494"/>
                <a:gd name="connsiteY45" fmla="*/ 55983 h 1483567"/>
                <a:gd name="connsiteX46" fmla="*/ 1735494 w 1735494"/>
                <a:gd name="connsiteY46" fmla="*/ 0 h 148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735494" h="1483567">
                  <a:moveTo>
                    <a:pt x="0" y="1483567"/>
                  </a:moveTo>
                  <a:cubicBezTo>
                    <a:pt x="15551" y="1480457"/>
                    <a:pt x="32215" y="1480798"/>
                    <a:pt x="46653" y="1474236"/>
                  </a:cubicBezTo>
                  <a:cubicBezTo>
                    <a:pt x="67071" y="1464955"/>
                    <a:pt x="81360" y="1444007"/>
                    <a:pt x="102637" y="1436914"/>
                  </a:cubicBezTo>
                  <a:lnTo>
                    <a:pt x="130629" y="1427583"/>
                  </a:lnTo>
                  <a:cubicBezTo>
                    <a:pt x="195681" y="1362532"/>
                    <a:pt x="161010" y="1378001"/>
                    <a:pt x="223935" y="1362269"/>
                  </a:cubicBezTo>
                  <a:cubicBezTo>
                    <a:pt x="277002" y="1309202"/>
                    <a:pt x="225902" y="1351956"/>
                    <a:pt x="279919" y="1324947"/>
                  </a:cubicBezTo>
                  <a:cubicBezTo>
                    <a:pt x="289949" y="1319932"/>
                    <a:pt x="298785" y="1312803"/>
                    <a:pt x="307910" y="1306285"/>
                  </a:cubicBezTo>
                  <a:cubicBezTo>
                    <a:pt x="320564" y="1297246"/>
                    <a:pt x="331022" y="1284610"/>
                    <a:pt x="345233" y="1278294"/>
                  </a:cubicBezTo>
                  <a:cubicBezTo>
                    <a:pt x="359725" y="1271853"/>
                    <a:pt x="376335" y="1272073"/>
                    <a:pt x="391886" y="1268963"/>
                  </a:cubicBezTo>
                  <a:cubicBezTo>
                    <a:pt x="412523" y="1248326"/>
                    <a:pt x="421888" y="1235301"/>
                    <a:pt x="447870" y="1222310"/>
                  </a:cubicBezTo>
                  <a:cubicBezTo>
                    <a:pt x="456667" y="1217912"/>
                    <a:pt x="466531" y="1216089"/>
                    <a:pt x="475861" y="1212979"/>
                  </a:cubicBezTo>
                  <a:cubicBezTo>
                    <a:pt x="493219" y="1195622"/>
                    <a:pt x="498974" y="1187428"/>
                    <a:pt x="522515" y="1175657"/>
                  </a:cubicBezTo>
                  <a:cubicBezTo>
                    <a:pt x="531312" y="1171259"/>
                    <a:pt x="541176" y="1169436"/>
                    <a:pt x="550506" y="1166326"/>
                  </a:cubicBezTo>
                  <a:cubicBezTo>
                    <a:pt x="597792" y="1119043"/>
                    <a:pt x="536596" y="1174672"/>
                    <a:pt x="597159" y="1138334"/>
                  </a:cubicBezTo>
                  <a:cubicBezTo>
                    <a:pt x="604702" y="1133808"/>
                    <a:pt x="608278" y="1124199"/>
                    <a:pt x="615821" y="1119673"/>
                  </a:cubicBezTo>
                  <a:cubicBezTo>
                    <a:pt x="624255" y="1114613"/>
                    <a:pt x="635016" y="1114741"/>
                    <a:pt x="643813" y="1110342"/>
                  </a:cubicBezTo>
                  <a:cubicBezTo>
                    <a:pt x="682099" y="1091199"/>
                    <a:pt x="661540" y="1096160"/>
                    <a:pt x="690466" y="1073020"/>
                  </a:cubicBezTo>
                  <a:cubicBezTo>
                    <a:pt x="716306" y="1052348"/>
                    <a:pt x="716883" y="1054884"/>
                    <a:pt x="746449" y="1045028"/>
                  </a:cubicBezTo>
                  <a:cubicBezTo>
                    <a:pt x="758890" y="1035697"/>
                    <a:pt x="770585" y="1025278"/>
                    <a:pt x="783772" y="1017036"/>
                  </a:cubicBezTo>
                  <a:cubicBezTo>
                    <a:pt x="795567" y="1009664"/>
                    <a:pt x="809776" y="1006460"/>
                    <a:pt x="821094" y="998375"/>
                  </a:cubicBezTo>
                  <a:cubicBezTo>
                    <a:pt x="831832" y="990705"/>
                    <a:pt x="838949" y="978831"/>
                    <a:pt x="849086" y="970383"/>
                  </a:cubicBezTo>
                  <a:cubicBezTo>
                    <a:pt x="857701" y="963204"/>
                    <a:pt x="867747" y="957942"/>
                    <a:pt x="877078" y="951722"/>
                  </a:cubicBezTo>
                  <a:cubicBezTo>
                    <a:pt x="880188" y="942391"/>
                    <a:pt x="881348" y="932164"/>
                    <a:pt x="886408" y="923730"/>
                  </a:cubicBezTo>
                  <a:cubicBezTo>
                    <a:pt x="896804" y="906403"/>
                    <a:pt x="918395" y="898141"/>
                    <a:pt x="933061" y="886408"/>
                  </a:cubicBezTo>
                  <a:cubicBezTo>
                    <a:pt x="939930" y="880913"/>
                    <a:pt x="944965" y="873379"/>
                    <a:pt x="951723" y="867747"/>
                  </a:cubicBezTo>
                  <a:cubicBezTo>
                    <a:pt x="963670" y="857792"/>
                    <a:pt x="978049" y="850751"/>
                    <a:pt x="989045" y="839755"/>
                  </a:cubicBezTo>
                  <a:cubicBezTo>
                    <a:pt x="996974" y="831825"/>
                    <a:pt x="999777" y="819692"/>
                    <a:pt x="1007706" y="811763"/>
                  </a:cubicBezTo>
                  <a:cubicBezTo>
                    <a:pt x="1015635" y="803834"/>
                    <a:pt x="1027184" y="800400"/>
                    <a:pt x="1035698" y="793102"/>
                  </a:cubicBezTo>
                  <a:cubicBezTo>
                    <a:pt x="1049057" y="781652"/>
                    <a:pt x="1058382" y="765539"/>
                    <a:pt x="1073021" y="755779"/>
                  </a:cubicBezTo>
                  <a:cubicBezTo>
                    <a:pt x="1091682" y="743338"/>
                    <a:pt x="1113145" y="734316"/>
                    <a:pt x="1129004" y="718457"/>
                  </a:cubicBezTo>
                  <a:cubicBezTo>
                    <a:pt x="1141445" y="706016"/>
                    <a:pt x="1151688" y="690894"/>
                    <a:pt x="1166327" y="681134"/>
                  </a:cubicBezTo>
                  <a:lnTo>
                    <a:pt x="1222310" y="643812"/>
                  </a:lnTo>
                  <a:cubicBezTo>
                    <a:pt x="1231641" y="637592"/>
                    <a:pt x="1242373" y="633080"/>
                    <a:pt x="1250302" y="625151"/>
                  </a:cubicBezTo>
                  <a:cubicBezTo>
                    <a:pt x="1256523" y="618930"/>
                    <a:pt x="1262094" y="611985"/>
                    <a:pt x="1268964" y="606489"/>
                  </a:cubicBezTo>
                  <a:cubicBezTo>
                    <a:pt x="1277720" y="599484"/>
                    <a:pt x="1288516" y="595212"/>
                    <a:pt x="1296955" y="587828"/>
                  </a:cubicBezTo>
                  <a:cubicBezTo>
                    <a:pt x="1313506" y="573346"/>
                    <a:pt x="1328057" y="556726"/>
                    <a:pt x="1343608" y="541175"/>
                  </a:cubicBezTo>
                  <a:cubicBezTo>
                    <a:pt x="1352939" y="531844"/>
                    <a:pt x="1364281" y="524162"/>
                    <a:pt x="1371600" y="513183"/>
                  </a:cubicBezTo>
                  <a:cubicBezTo>
                    <a:pt x="1377820" y="503852"/>
                    <a:pt x="1383256" y="493948"/>
                    <a:pt x="1390261" y="485191"/>
                  </a:cubicBezTo>
                  <a:cubicBezTo>
                    <a:pt x="1417019" y="451745"/>
                    <a:pt x="1415606" y="473619"/>
                    <a:pt x="1455576" y="429208"/>
                  </a:cubicBezTo>
                  <a:cubicBezTo>
                    <a:pt x="1537219" y="338494"/>
                    <a:pt x="1455187" y="398364"/>
                    <a:pt x="1520890" y="354563"/>
                  </a:cubicBezTo>
                  <a:cubicBezTo>
                    <a:pt x="1554922" y="252472"/>
                    <a:pt x="1497918" y="404382"/>
                    <a:pt x="1558213" y="307910"/>
                  </a:cubicBezTo>
                  <a:cubicBezTo>
                    <a:pt x="1638963" y="178710"/>
                    <a:pt x="1512408" y="316392"/>
                    <a:pt x="1614196" y="214604"/>
                  </a:cubicBezTo>
                  <a:cubicBezTo>
                    <a:pt x="1630620" y="165335"/>
                    <a:pt x="1618071" y="194796"/>
                    <a:pt x="1660849" y="130628"/>
                  </a:cubicBezTo>
                  <a:cubicBezTo>
                    <a:pt x="1667069" y="121297"/>
                    <a:pt x="1671580" y="110565"/>
                    <a:pt x="1679510" y="102636"/>
                  </a:cubicBezTo>
                  <a:cubicBezTo>
                    <a:pt x="1685731" y="96416"/>
                    <a:pt x="1692676" y="90844"/>
                    <a:pt x="1698172" y="83975"/>
                  </a:cubicBezTo>
                  <a:cubicBezTo>
                    <a:pt x="1705177" y="75218"/>
                    <a:pt x="1712279" y="66230"/>
                    <a:pt x="1716833" y="55983"/>
                  </a:cubicBezTo>
                  <a:cubicBezTo>
                    <a:pt x="1724822" y="38008"/>
                    <a:pt x="1735494" y="0"/>
                    <a:pt x="173549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98012A-49B3-4231-8F14-7AA39872E7E6}"/>
              </a:ext>
            </a:extLst>
          </p:cNvPr>
          <p:cNvGrpSpPr/>
          <p:nvPr/>
        </p:nvGrpSpPr>
        <p:grpSpPr>
          <a:xfrm>
            <a:off x="838200" y="3668554"/>
            <a:ext cx="3260957" cy="2713598"/>
            <a:chOff x="1294669" y="3779277"/>
            <a:chExt cx="3260957" cy="2713598"/>
          </a:xfrm>
        </p:grpSpPr>
        <p:pic>
          <p:nvPicPr>
            <p:cNvPr id="35" name="Picture 34" descr="Chart, scatter chart&#10;&#10;Description automatically generated">
              <a:extLst>
                <a:ext uri="{FF2B5EF4-FFF2-40B4-BE49-F238E27FC236}">
                  <a16:creationId xmlns:a16="http://schemas.microsoft.com/office/drawing/2014/main" id="{E9DA4D6B-EB55-4504-A29A-5D2108640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4669" y="3779277"/>
              <a:ext cx="3260957" cy="2713598"/>
            </a:xfrm>
            <a:prstGeom prst="rect">
              <a:avLst/>
            </a:prstGeom>
          </p:spPr>
        </p:pic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C98C3DB-63C6-4909-9507-BB0578FF519E}"/>
                </a:ext>
              </a:extLst>
            </p:cNvPr>
            <p:cNvSpPr/>
            <p:nvPr/>
          </p:nvSpPr>
          <p:spPr>
            <a:xfrm>
              <a:off x="2136710" y="4339998"/>
              <a:ext cx="1576874" cy="1416989"/>
            </a:xfrm>
            <a:custGeom>
              <a:avLst/>
              <a:gdLst>
                <a:gd name="connsiteX0" fmla="*/ 0 w 2174033"/>
                <a:gd name="connsiteY0" fmla="*/ 0 h 1772816"/>
                <a:gd name="connsiteX1" fmla="*/ 27992 w 2174033"/>
                <a:gd name="connsiteY1" fmla="*/ 46653 h 1772816"/>
                <a:gd name="connsiteX2" fmla="*/ 37323 w 2174033"/>
                <a:gd name="connsiteY2" fmla="*/ 74645 h 1772816"/>
                <a:gd name="connsiteX3" fmla="*/ 65315 w 2174033"/>
                <a:gd name="connsiteY3" fmla="*/ 93306 h 1772816"/>
                <a:gd name="connsiteX4" fmla="*/ 74645 w 2174033"/>
                <a:gd name="connsiteY4" fmla="*/ 121298 h 1772816"/>
                <a:gd name="connsiteX5" fmla="*/ 111968 w 2174033"/>
                <a:gd name="connsiteY5" fmla="*/ 177282 h 1772816"/>
                <a:gd name="connsiteX6" fmla="*/ 121298 w 2174033"/>
                <a:gd name="connsiteY6" fmla="*/ 205273 h 1772816"/>
                <a:gd name="connsiteX7" fmla="*/ 186613 w 2174033"/>
                <a:gd name="connsiteY7" fmla="*/ 289249 h 1772816"/>
                <a:gd name="connsiteX8" fmla="*/ 233266 w 2174033"/>
                <a:gd name="connsiteY8" fmla="*/ 382555 h 1772816"/>
                <a:gd name="connsiteX9" fmla="*/ 242596 w 2174033"/>
                <a:gd name="connsiteY9" fmla="*/ 410547 h 1772816"/>
                <a:gd name="connsiteX10" fmla="*/ 279919 w 2174033"/>
                <a:gd name="connsiteY10" fmla="*/ 466531 h 1772816"/>
                <a:gd name="connsiteX11" fmla="*/ 298580 w 2174033"/>
                <a:gd name="connsiteY11" fmla="*/ 494522 h 1772816"/>
                <a:gd name="connsiteX12" fmla="*/ 317241 w 2174033"/>
                <a:gd name="connsiteY12" fmla="*/ 531845 h 1772816"/>
                <a:gd name="connsiteX13" fmla="*/ 345233 w 2174033"/>
                <a:gd name="connsiteY13" fmla="*/ 559837 h 1772816"/>
                <a:gd name="connsiteX14" fmla="*/ 373225 w 2174033"/>
                <a:gd name="connsiteY14" fmla="*/ 597159 h 1772816"/>
                <a:gd name="connsiteX15" fmla="*/ 419878 w 2174033"/>
                <a:gd name="connsiteY15" fmla="*/ 653143 h 1772816"/>
                <a:gd name="connsiteX16" fmla="*/ 466531 w 2174033"/>
                <a:gd name="connsiteY16" fmla="*/ 699796 h 1772816"/>
                <a:gd name="connsiteX17" fmla="*/ 513184 w 2174033"/>
                <a:gd name="connsiteY17" fmla="*/ 765110 h 1772816"/>
                <a:gd name="connsiteX18" fmla="*/ 541176 w 2174033"/>
                <a:gd name="connsiteY18" fmla="*/ 783771 h 1772816"/>
                <a:gd name="connsiteX19" fmla="*/ 569168 w 2174033"/>
                <a:gd name="connsiteY19" fmla="*/ 839755 h 1772816"/>
                <a:gd name="connsiteX20" fmla="*/ 597160 w 2174033"/>
                <a:gd name="connsiteY20" fmla="*/ 858416 h 1772816"/>
                <a:gd name="connsiteX21" fmla="*/ 643813 w 2174033"/>
                <a:gd name="connsiteY21" fmla="*/ 895739 h 1772816"/>
                <a:gd name="connsiteX22" fmla="*/ 709127 w 2174033"/>
                <a:gd name="connsiteY22" fmla="*/ 979714 h 1772816"/>
                <a:gd name="connsiteX23" fmla="*/ 765111 w 2174033"/>
                <a:gd name="connsiteY23" fmla="*/ 1026367 h 1772816"/>
                <a:gd name="connsiteX24" fmla="*/ 811764 w 2174033"/>
                <a:gd name="connsiteY24" fmla="*/ 1063690 h 1772816"/>
                <a:gd name="connsiteX25" fmla="*/ 858417 w 2174033"/>
                <a:gd name="connsiteY25" fmla="*/ 1101012 h 1772816"/>
                <a:gd name="connsiteX26" fmla="*/ 970384 w 2174033"/>
                <a:gd name="connsiteY26" fmla="*/ 1166327 h 1772816"/>
                <a:gd name="connsiteX27" fmla="*/ 1017037 w 2174033"/>
                <a:gd name="connsiteY27" fmla="*/ 1203649 h 1772816"/>
                <a:gd name="connsiteX28" fmla="*/ 1054360 w 2174033"/>
                <a:gd name="connsiteY28" fmla="*/ 1250302 h 1772816"/>
                <a:gd name="connsiteX29" fmla="*/ 1091682 w 2174033"/>
                <a:gd name="connsiteY29" fmla="*/ 1268963 h 1772816"/>
                <a:gd name="connsiteX30" fmla="*/ 1156996 w 2174033"/>
                <a:gd name="connsiteY30" fmla="*/ 1315616 h 1772816"/>
                <a:gd name="connsiteX31" fmla="*/ 1212980 w 2174033"/>
                <a:gd name="connsiteY31" fmla="*/ 1343608 h 1772816"/>
                <a:gd name="connsiteX32" fmla="*/ 1259633 w 2174033"/>
                <a:gd name="connsiteY32" fmla="*/ 1362269 h 1772816"/>
                <a:gd name="connsiteX33" fmla="*/ 1296956 w 2174033"/>
                <a:gd name="connsiteY33" fmla="*/ 1390261 h 1772816"/>
                <a:gd name="connsiteX34" fmla="*/ 1324947 w 2174033"/>
                <a:gd name="connsiteY34" fmla="*/ 1408922 h 1772816"/>
                <a:gd name="connsiteX35" fmla="*/ 1343609 w 2174033"/>
                <a:gd name="connsiteY35" fmla="*/ 1427584 h 1772816"/>
                <a:gd name="connsiteX36" fmla="*/ 1371600 w 2174033"/>
                <a:gd name="connsiteY36" fmla="*/ 1436914 h 1772816"/>
                <a:gd name="connsiteX37" fmla="*/ 1418254 w 2174033"/>
                <a:gd name="connsiteY37" fmla="*/ 1474237 h 1772816"/>
                <a:gd name="connsiteX38" fmla="*/ 1455576 w 2174033"/>
                <a:gd name="connsiteY38" fmla="*/ 1492898 h 1772816"/>
                <a:gd name="connsiteX39" fmla="*/ 1530221 w 2174033"/>
                <a:gd name="connsiteY39" fmla="*/ 1539551 h 1772816"/>
                <a:gd name="connsiteX40" fmla="*/ 1576874 w 2174033"/>
                <a:gd name="connsiteY40" fmla="*/ 1567543 h 1772816"/>
                <a:gd name="connsiteX41" fmla="*/ 1670180 w 2174033"/>
                <a:gd name="connsiteY41" fmla="*/ 1604865 h 1772816"/>
                <a:gd name="connsiteX42" fmla="*/ 1716833 w 2174033"/>
                <a:gd name="connsiteY42" fmla="*/ 1623527 h 1772816"/>
                <a:gd name="connsiteX43" fmla="*/ 1772817 w 2174033"/>
                <a:gd name="connsiteY43" fmla="*/ 1642188 h 1772816"/>
                <a:gd name="connsiteX44" fmla="*/ 1838131 w 2174033"/>
                <a:gd name="connsiteY44" fmla="*/ 1679510 h 1772816"/>
                <a:gd name="connsiteX45" fmla="*/ 1894115 w 2174033"/>
                <a:gd name="connsiteY45" fmla="*/ 1698171 h 1772816"/>
                <a:gd name="connsiteX46" fmla="*/ 1978090 w 2174033"/>
                <a:gd name="connsiteY46" fmla="*/ 1726163 h 1772816"/>
                <a:gd name="connsiteX47" fmla="*/ 2006082 w 2174033"/>
                <a:gd name="connsiteY47" fmla="*/ 1744824 h 1772816"/>
                <a:gd name="connsiteX48" fmla="*/ 2136711 w 2174033"/>
                <a:gd name="connsiteY48" fmla="*/ 1763486 h 1772816"/>
                <a:gd name="connsiteX49" fmla="*/ 2174033 w 2174033"/>
                <a:gd name="connsiteY49" fmla="*/ 1772816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174033" h="1772816">
                  <a:moveTo>
                    <a:pt x="0" y="0"/>
                  </a:moveTo>
                  <a:cubicBezTo>
                    <a:pt x="9331" y="15551"/>
                    <a:pt x="19881" y="30432"/>
                    <a:pt x="27992" y="46653"/>
                  </a:cubicBezTo>
                  <a:cubicBezTo>
                    <a:pt x="32391" y="55450"/>
                    <a:pt x="31179" y="66965"/>
                    <a:pt x="37323" y="74645"/>
                  </a:cubicBezTo>
                  <a:cubicBezTo>
                    <a:pt x="44328" y="83402"/>
                    <a:pt x="55984" y="87086"/>
                    <a:pt x="65315" y="93306"/>
                  </a:cubicBezTo>
                  <a:cubicBezTo>
                    <a:pt x="68425" y="102637"/>
                    <a:pt x="69869" y="112700"/>
                    <a:pt x="74645" y="121298"/>
                  </a:cubicBezTo>
                  <a:cubicBezTo>
                    <a:pt x="85537" y="140904"/>
                    <a:pt x="111968" y="177282"/>
                    <a:pt x="111968" y="177282"/>
                  </a:cubicBezTo>
                  <a:cubicBezTo>
                    <a:pt x="115078" y="186612"/>
                    <a:pt x="116522" y="196676"/>
                    <a:pt x="121298" y="205273"/>
                  </a:cubicBezTo>
                  <a:cubicBezTo>
                    <a:pt x="149199" y="255495"/>
                    <a:pt x="152612" y="255248"/>
                    <a:pt x="186613" y="289249"/>
                  </a:cubicBezTo>
                  <a:cubicBezTo>
                    <a:pt x="210192" y="359986"/>
                    <a:pt x="193471" y="329497"/>
                    <a:pt x="233266" y="382555"/>
                  </a:cubicBezTo>
                  <a:cubicBezTo>
                    <a:pt x="236376" y="391886"/>
                    <a:pt x="237820" y="401949"/>
                    <a:pt x="242596" y="410547"/>
                  </a:cubicBezTo>
                  <a:cubicBezTo>
                    <a:pt x="253488" y="430153"/>
                    <a:pt x="267478" y="447870"/>
                    <a:pt x="279919" y="466531"/>
                  </a:cubicBezTo>
                  <a:cubicBezTo>
                    <a:pt x="286139" y="475861"/>
                    <a:pt x="293565" y="484492"/>
                    <a:pt x="298580" y="494522"/>
                  </a:cubicBezTo>
                  <a:cubicBezTo>
                    <a:pt x="304800" y="506963"/>
                    <a:pt x="309156" y="520526"/>
                    <a:pt x="317241" y="531845"/>
                  </a:cubicBezTo>
                  <a:cubicBezTo>
                    <a:pt x="324911" y="542583"/>
                    <a:pt x="336645" y="549818"/>
                    <a:pt x="345233" y="559837"/>
                  </a:cubicBezTo>
                  <a:cubicBezTo>
                    <a:pt x="355353" y="571644"/>
                    <a:pt x="364186" y="584505"/>
                    <a:pt x="373225" y="597159"/>
                  </a:cubicBezTo>
                  <a:cubicBezTo>
                    <a:pt x="442731" y="694467"/>
                    <a:pt x="332740" y="548576"/>
                    <a:pt x="419878" y="653143"/>
                  </a:cubicBezTo>
                  <a:cubicBezTo>
                    <a:pt x="458755" y="699796"/>
                    <a:pt x="415212" y="665584"/>
                    <a:pt x="466531" y="699796"/>
                  </a:cubicBezTo>
                  <a:cubicBezTo>
                    <a:pt x="477128" y="715692"/>
                    <a:pt x="501608" y="753534"/>
                    <a:pt x="513184" y="765110"/>
                  </a:cubicBezTo>
                  <a:cubicBezTo>
                    <a:pt x="521114" y="773039"/>
                    <a:pt x="531845" y="777551"/>
                    <a:pt x="541176" y="783771"/>
                  </a:cubicBezTo>
                  <a:cubicBezTo>
                    <a:pt x="548765" y="806536"/>
                    <a:pt x="551081" y="821668"/>
                    <a:pt x="569168" y="839755"/>
                  </a:cubicBezTo>
                  <a:cubicBezTo>
                    <a:pt x="577097" y="847684"/>
                    <a:pt x="588403" y="851411"/>
                    <a:pt x="597160" y="858416"/>
                  </a:cubicBezTo>
                  <a:cubicBezTo>
                    <a:pt x="663636" y="911598"/>
                    <a:pt x="557657" y="838303"/>
                    <a:pt x="643813" y="895739"/>
                  </a:cubicBezTo>
                  <a:cubicBezTo>
                    <a:pt x="661488" y="948768"/>
                    <a:pt x="646188" y="916776"/>
                    <a:pt x="709127" y="979714"/>
                  </a:cubicBezTo>
                  <a:cubicBezTo>
                    <a:pt x="775632" y="1046218"/>
                    <a:pt x="700149" y="974396"/>
                    <a:pt x="765111" y="1026367"/>
                  </a:cubicBezTo>
                  <a:cubicBezTo>
                    <a:pt x="831587" y="1079549"/>
                    <a:pt x="725608" y="1006254"/>
                    <a:pt x="811764" y="1063690"/>
                  </a:cubicBezTo>
                  <a:cubicBezTo>
                    <a:pt x="851336" y="1123049"/>
                    <a:pt x="806231" y="1067803"/>
                    <a:pt x="858417" y="1101012"/>
                  </a:cubicBezTo>
                  <a:cubicBezTo>
                    <a:pt x="968295" y="1170934"/>
                    <a:pt x="892591" y="1146878"/>
                    <a:pt x="970384" y="1166327"/>
                  </a:cubicBezTo>
                  <a:cubicBezTo>
                    <a:pt x="1023865" y="1246547"/>
                    <a:pt x="952652" y="1152140"/>
                    <a:pt x="1017037" y="1203649"/>
                  </a:cubicBezTo>
                  <a:cubicBezTo>
                    <a:pt x="1079429" y="1253563"/>
                    <a:pt x="997291" y="1212256"/>
                    <a:pt x="1054360" y="1250302"/>
                  </a:cubicBezTo>
                  <a:cubicBezTo>
                    <a:pt x="1065933" y="1258017"/>
                    <a:pt x="1079606" y="1262062"/>
                    <a:pt x="1091682" y="1268963"/>
                  </a:cubicBezTo>
                  <a:cubicBezTo>
                    <a:pt x="1171444" y="1314541"/>
                    <a:pt x="1056854" y="1255530"/>
                    <a:pt x="1156996" y="1315616"/>
                  </a:cubicBezTo>
                  <a:cubicBezTo>
                    <a:pt x="1174887" y="1326350"/>
                    <a:pt x="1193986" y="1334974"/>
                    <a:pt x="1212980" y="1343608"/>
                  </a:cubicBezTo>
                  <a:cubicBezTo>
                    <a:pt x="1228228" y="1350539"/>
                    <a:pt x="1244992" y="1354135"/>
                    <a:pt x="1259633" y="1362269"/>
                  </a:cubicBezTo>
                  <a:cubicBezTo>
                    <a:pt x="1273227" y="1369821"/>
                    <a:pt x="1284301" y="1381222"/>
                    <a:pt x="1296956" y="1390261"/>
                  </a:cubicBezTo>
                  <a:cubicBezTo>
                    <a:pt x="1306081" y="1396779"/>
                    <a:pt x="1316191" y="1401917"/>
                    <a:pt x="1324947" y="1408922"/>
                  </a:cubicBezTo>
                  <a:cubicBezTo>
                    <a:pt x="1331817" y="1414418"/>
                    <a:pt x="1336065" y="1423058"/>
                    <a:pt x="1343609" y="1427584"/>
                  </a:cubicBezTo>
                  <a:cubicBezTo>
                    <a:pt x="1352042" y="1432644"/>
                    <a:pt x="1362270" y="1433804"/>
                    <a:pt x="1371600" y="1436914"/>
                  </a:cubicBezTo>
                  <a:cubicBezTo>
                    <a:pt x="1392036" y="1457350"/>
                    <a:pt x="1390789" y="1458543"/>
                    <a:pt x="1418254" y="1474237"/>
                  </a:cubicBezTo>
                  <a:cubicBezTo>
                    <a:pt x="1430330" y="1481138"/>
                    <a:pt x="1443562" y="1485890"/>
                    <a:pt x="1455576" y="1492898"/>
                  </a:cubicBezTo>
                  <a:cubicBezTo>
                    <a:pt x="1480921" y="1507682"/>
                    <a:pt x="1505232" y="1524173"/>
                    <a:pt x="1530221" y="1539551"/>
                  </a:cubicBezTo>
                  <a:cubicBezTo>
                    <a:pt x="1545666" y="1549056"/>
                    <a:pt x="1560036" y="1560808"/>
                    <a:pt x="1576874" y="1567543"/>
                  </a:cubicBezTo>
                  <a:lnTo>
                    <a:pt x="1670180" y="1604865"/>
                  </a:lnTo>
                  <a:cubicBezTo>
                    <a:pt x="1685731" y="1611085"/>
                    <a:pt x="1700943" y="1618231"/>
                    <a:pt x="1716833" y="1623527"/>
                  </a:cubicBezTo>
                  <a:lnTo>
                    <a:pt x="1772817" y="1642188"/>
                  </a:lnTo>
                  <a:cubicBezTo>
                    <a:pt x="1813561" y="1682932"/>
                    <a:pt x="1784427" y="1663399"/>
                    <a:pt x="1838131" y="1679510"/>
                  </a:cubicBezTo>
                  <a:cubicBezTo>
                    <a:pt x="1856972" y="1685162"/>
                    <a:pt x="1894115" y="1698171"/>
                    <a:pt x="1894115" y="1698171"/>
                  </a:cubicBezTo>
                  <a:cubicBezTo>
                    <a:pt x="1957717" y="1740574"/>
                    <a:pt x="1877526" y="1692642"/>
                    <a:pt x="1978090" y="1726163"/>
                  </a:cubicBezTo>
                  <a:cubicBezTo>
                    <a:pt x="1988729" y="1729709"/>
                    <a:pt x="1995166" y="1742256"/>
                    <a:pt x="2006082" y="1744824"/>
                  </a:cubicBezTo>
                  <a:cubicBezTo>
                    <a:pt x="2048898" y="1754898"/>
                    <a:pt x="2094039" y="1752819"/>
                    <a:pt x="2136711" y="1763486"/>
                  </a:cubicBezTo>
                  <a:lnTo>
                    <a:pt x="2174033" y="177281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A1B3CAB-20C4-471C-A6F5-2C0358E1FAF4}"/>
                </a:ext>
              </a:extLst>
            </p:cNvPr>
            <p:cNvSpPr txBox="1"/>
            <p:nvPr/>
          </p:nvSpPr>
          <p:spPr>
            <a:xfrm>
              <a:off x="1294669" y="3792724"/>
              <a:ext cx="32609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Weight vs Miles/gallon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A052BFD-49E9-4C43-B6D0-482E765BF3F8}"/>
              </a:ext>
            </a:extLst>
          </p:cNvPr>
          <p:cNvGrpSpPr/>
          <p:nvPr/>
        </p:nvGrpSpPr>
        <p:grpSpPr>
          <a:xfrm>
            <a:off x="4672471" y="3706442"/>
            <a:ext cx="3260957" cy="2713598"/>
            <a:chOff x="4831886" y="3779277"/>
            <a:chExt cx="3260957" cy="2713598"/>
          </a:xfrm>
        </p:grpSpPr>
        <p:pic>
          <p:nvPicPr>
            <p:cNvPr id="39" name="Picture 38" descr="Chart, scatter chart&#10;&#10;Description automatically generated">
              <a:extLst>
                <a:ext uri="{FF2B5EF4-FFF2-40B4-BE49-F238E27FC236}">
                  <a16:creationId xmlns:a16="http://schemas.microsoft.com/office/drawing/2014/main" id="{DE7D4D67-7852-4E1D-90B2-CAA90E442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1886" y="3779277"/>
              <a:ext cx="3260957" cy="271359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854BDA5-15BA-4F16-BD5F-36CAB135AAC9}"/>
                </a:ext>
              </a:extLst>
            </p:cNvPr>
            <p:cNvSpPr txBox="1"/>
            <p:nvPr/>
          </p:nvSpPr>
          <p:spPr>
            <a:xfrm>
              <a:off x="4831887" y="3792724"/>
              <a:ext cx="32609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Weight vs Miles/gallon</a:t>
              </a:r>
            </a:p>
          </p:txBody>
        </p:sp>
        <p:pic>
          <p:nvPicPr>
            <p:cNvPr id="41" name="Picture 40" descr="Chart, scatter chart&#10;&#10;Description automatically generated">
              <a:extLst>
                <a:ext uri="{FF2B5EF4-FFF2-40B4-BE49-F238E27FC236}">
                  <a16:creationId xmlns:a16="http://schemas.microsoft.com/office/drawing/2014/main" id="{00792B22-83B0-4ACE-A960-B6A77B99E0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98" t="14542" r="6283" b="17973"/>
            <a:stretch/>
          </p:blipFill>
          <p:spPr>
            <a:xfrm rot="19208290">
              <a:off x="5493718" y="4357613"/>
              <a:ext cx="2163241" cy="1482954"/>
            </a:xfrm>
            <a:prstGeom prst="ellipse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9343864-2578-4F86-B50B-05BD0DEB8F26}"/>
                </a:ext>
              </a:extLst>
            </p:cNvPr>
            <p:cNvSpPr/>
            <p:nvPr/>
          </p:nvSpPr>
          <p:spPr>
            <a:xfrm>
              <a:off x="5222875" y="4191000"/>
              <a:ext cx="638175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31CE0F-6125-4CFF-B33D-8A9B7A2E7CFB}"/>
                </a:ext>
              </a:extLst>
            </p:cNvPr>
            <p:cNvSpPr/>
            <p:nvPr/>
          </p:nvSpPr>
          <p:spPr>
            <a:xfrm>
              <a:off x="7241590" y="5861050"/>
              <a:ext cx="638175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75BF3B3-A1C4-4B03-8161-53F38BF94BFA}"/>
                </a:ext>
              </a:extLst>
            </p:cNvPr>
            <p:cNvSpPr/>
            <p:nvPr/>
          </p:nvSpPr>
          <p:spPr>
            <a:xfrm>
              <a:off x="5486400" y="5076825"/>
              <a:ext cx="2124075" cy="85725"/>
            </a:xfrm>
            <a:custGeom>
              <a:avLst/>
              <a:gdLst>
                <a:gd name="connsiteX0" fmla="*/ 0 w 2124075"/>
                <a:gd name="connsiteY0" fmla="*/ 28575 h 85725"/>
                <a:gd name="connsiteX1" fmla="*/ 47625 w 2124075"/>
                <a:gd name="connsiteY1" fmla="*/ 19050 h 85725"/>
                <a:gd name="connsiteX2" fmla="*/ 123825 w 2124075"/>
                <a:gd name="connsiteY2" fmla="*/ 0 h 85725"/>
                <a:gd name="connsiteX3" fmla="*/ 581025 w 2124075"/>
                <a:gd name="connsiteY3" fmla="*/ 9525 h 85725"/>
                <a:gd name="connsiteX4" fmla="*/ 619125 w 2124075"/>
                <a:gd name="connsiteY4" fmla="*/ 19050 h 85725"/>
                <a:gd name="connsiteX5" fmla="*/ 800100 w 2124075"/>
                <a:gd name="connsiteY5" fmla="*/ 38100 h 85725"/>
                <a:gd name="connsiteX6" fmla="*/ 952500 w 2124075"/>
                <a:gd name="connsiteY6" fmla="*/ 66675 h 85725"/>
                <a:gd name="connsiteX7" fmla="*/ 1333500 w 2124075"/>
                <a:gd name="connsiteY7" fmla="*/ 76200 h 85725"/>
                <a:gd name="connsiteX8" fmla="*/ 1581150 w 2124075"/>
                <a:gd name="connsiteY8" fmla="*/ 85725 h 85725"/>
                <a:gd name="connsiteX9" fmla="*/ 2124075 w 2124075"/>
                <a:gd name="connsiteY9" fmla="*/ 7620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4075" h="85725">
                  <a:moveTo>
                    <a:pt x="0" y="28575"/>
                  </a:moveTo>
                  <a:cubicBezTo>
                    <a:pt x="15875" y="25400"/>
                    <a:pt x="31850" y="22690"/>
                    <a:pt x="47625" y="19050"/>
                  </a:cubicBezTo>
                  <a:cubicBezTo>
                    <a:pt x="73136" y="13163"/>
                    <a:pt x="123825" y="0"/>
                    <a:pt x="123825" y="0"/>
                  </a:cubicBezTo>
                  <a:lnTo>
                    <a:pt x="581025" y="9525"/>
                  </a:lnTo>
                  <a:cubicBezTo>
                    <a:pt x="594106" y="10028"/>
                    <a:pt x="606149" y="17320"/>
                    <a:pt x="619125" y="19050"/>
                  </a:cubicBezTo>
                  <a:cubicBezTo>
                    <a:pt x="804963" y="43828"/>
                    <a:pt x="648540" y="14783"/>
                    <a:pt x="800100" y="38100"/>
                  </a:cubicBezTo>
                  <a:cubicBezTo>
                    <a:pt x="851563" y="46017"/>
                    <a:pt x="899929" y="64438"/>
                    <a:pt x="952500" y="66675"/>
                  </a:cubicBezTo>
                  <a:cubicBezTo>
                    <a:pt x="1079425" y="72076"/>
                    <a:pt x="1206519" y="72352"/>
                    <a:pt x="1333500" y="76200"/>
                  </a:cubicBezTo>
                  <a:lnTo>
                    <a:pt x="1581150" y="85725"/>
                  </a:lnTo>
                  <a:cubicBezTo>
                    <a:pt x="1965286" y="73721"/>
                    <a:pt x="1784300" y="76200"/>
                    <a:pt x="2124075" y="762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DE3BCC3-5E05-468C-B79A-6D1237AFE0D7}"/>
              </a:ext>
            </a:extLst>
          </p:cNvPr>
          <p:cNvSpPr txBox="1"/>
          <p:nvPr/>
        </p:nvSpPr>
        <p:spPr>
          <a:xfrm>
            <a:off x="838199" y="6256936"/>
            <a:ext cx="3233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Negative relationship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974373-6880-4B58-BDD5-A52D38C294BA}"/>
              </a:ext>
            </a:extLst>
          </p:cNvPr>
          <p:cNvSpPr txBox="1"/>
          <p:nvPr/>
        </p:nvSpPr>
        <p:spPr>
          <a:xfrm>
            <a:off x="8471273" y="6288660"/>
            <a:ext cx="3233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Positive relationship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1974AB-9E00-4FF2-BAA9-6A47EDFA3F95}"/>
              </a:ext>
            </a:extLst>
          </p:cNvPr>
          <p:cNvSpPr txBox="1"/>
          <p:nvPr/>
        </p:nvSpPr>
        <p:spPr>
          <a:xfrm>
            <a:off x="4672470" y="6288660"/>
            <a:ext cx="3233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 relationship (effect)</a:t>
            </a:r>
          </a:p>
        </p:txBody>
      </p:sp>
    </p:spTree>
    <p:extLst>
      <p:ext uri="{BB962C8B-B14F-4D97-AF65-F5344CB8AC3E}">
        <p14:creationId xmlns:p14="http://schemas.microsoft.com/office/powerpoint/2010/main" val="115170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7C946-3A14-4780-AFB4-42BFC451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Informal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803AD-C9B3-4534-B391-56CA532BF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Q-Q plot</a:t>
            </a:r>
          </a:p>
          <a:p>
            <a:pPr lvl="1"/>
            <a:r>
              <a:rPr lang="en-US" sz="1800" i="0" dirty="0">
                <a:effectLst/>
              </a:rPr>
              <a:t>Plots of two </a:t>
            </a:r>
            <a:r>
              <a:rPr lang="en-US" sz="1800" u="none" strike="noStrike" dirty="0"/>
              <a:t>quantiles </a:t>
            </a:r>
            <a:r>
              <a:rPr lang="en-US" sz="1800" i="0" dirty="0">
                <a:effectLst/>
              </a:rPr>
              <a:t>against each other</a:t>
            </a:r>
          </a:p>
          <a:p>
            <a:pPr lvl="1"/>
            <a:r>
              <a:rPr lang="en-US" sz="1800" dirty="0"/>
              <a:t>Data: continuous</a:t>
            </a:r>
          </a:p>
          <a:p>
            <a:pPr lvl="1"/>
            <a:r>
              <a:rPr lang="en-US" sz="1600" dirty="0"/>
              <a:t>Normal Q-Q plot - data are plotted against the theoretical distribution</a:t>
            </a:r>
          </a:p>
          <a:p>
            <a:pPr lvl="1"/>
            <a:r>
              <a:rPr lang="en-US" sz="1600" dirty="0"/>
              <a:t>Q-Q plot – plots two distributions against each other</a:t>
            </a:r>
          </a:p>
          <a:p>
            <a:pPr lvl="1"/>
            <a:r>
              <a:rPr lang="en-US" sz="1600" dirty="0"/>
              <a:t>R code</a:t>
            </a:r>
            <a:r>
              <a:rPr lang="en-US" sz="1050" dirty="0"/>
              <a:t>: 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97D399-B2C1-4C94-919A-CFFB3C3A5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1070" y="3901475"/>
            <a:ext cx="130805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qqnorm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(rivers)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qqline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(rivers)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D57611-5077-4544-965F-A36606958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519" y="3901475"/>
            <a:ext cx="2453950" cy="153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with(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mtcars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qqplot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wt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mpg))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13698B1-6738-4343-AF70-264E08894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080" y="4263666"/>
            <a:ext cx="2984030" cy="248315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028655B0-B0D5-420D-BCCC-34D4372FF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903" y="4263666"/>
            <a:ext cx="2929182" cy="24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3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7C946-3A14-4780-AFB4-42BFC451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Informal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803AD-C9B3-4534-B391-56CA532BF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Summary statistics</a:t>
            </a:r>
          </a:p>
          <a:p>
            <a:pPr lvl="1"/>
            <a:r>
              <a:rPr lang="en-US" sz="1800" dirty="0"/>
              <a:t>Positive skew: median &lt; mean</a:t>
            </a:r>
          </a:p>
          <a:p>
            <a:pPr lvl="1"/>
            <a:r>
              <a:rPr lang="en-US" sz="1800" dirty="0"/>
              <a:t>Negative skew: mean &lt; median</a:t>
            </a:r>
          </a:p>
          <a:p>
            <a:pPr lvl="1"/>
            <a:r>
              <a:rPr lang="en-US" sz="1800" dirty="0"/>
              <a:t>R code:</a:t>
            </a:r>
          </a:p>
          <a:p>
            <a:pPr lvl="1"/>
            <a:endParaRPr lang="en-US" sz="1800" dirty="0">
              <a:solidFill>
                <a:srgbClr val="1C1CFE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endParaRPr lang="en-US" sz="1800" dirty="0"/>
          </a:p>
          <a:p>
            <a:pPr lvl="2"/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52700-A6E2-4F8E-8769-C8D1EBD85C37}"/>
              </a:ext>
            </a:extLst>
          </p:cNvPr>
          <p:cNvSpPr txBox="1"/>
          <p:nvPr/>
        </p:nvSpPr>
        <p:spPr>
          <a:xfrm>
            <a:off x="1845366" y="3603639"/>
            <a:ext cx="10041834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C1CFE"/>
                </a:solidFill>
                <a:latin typeface="Lucida Console" panose="020B0609040504020204" pitchFamily="49" charset="0"/>
              </a:rPr>
              <a:t>&gt; mean(</a:t>
            </a:r>
            <a:r>
              <a:rPr lang="en-US" sz="14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sample_data$variable</a:t>
            </a:r>
            <a:r>
              <a:rPr lang="en-US" sz="1400" dirty="0">
                <a:solidFill>
                  <a:srgbClr val="1C1CFE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400" dirty="0">
              <a:solidFill>
                <a:srgbClr val="1C1CFE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1C1CFE"/>
                </a:solidFill>
                <a:latin typeface="Lucida Console" panose="020B0609040504020204" pitchFamily="49" charset="0"/>
              </a:rPr>
              <a:t>&gt; aggregate(</a:t>
            </a:r>
            <a:r>
              <a:rPr lang="en-US" sz="14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some_variable</a:t>
            </a:r>
            <a:r>
              <a:rPr lang="en-US" sz="1400" dirty="0">
                <a:solidFill>
                  <a:srgbClr val="1C1CFE"/>
                </a:solidFill>
                <a:latin typeface="Lucida Console" panose="020B0609040504020204" pitchFamily="49" charset="0"/>
              </a:rPr>
              <a:t> ~ type, data = </a:t>
            </a:r>
            <a:r>
              <a:rPr lang="en-US" sz="14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sample_data</a:t>
            </a:r>
            <a:r>
              <a:rPr lang="en-US" sz="1400" dirty="0">
                <a:solidFill>
                  <a:srgbClr val="1C1CFE"/>
                </a:solidFill>
                <a:latin typeface="Lucida Console" panose="020B0609040504020204" pitchFamily="49" charset="0"/>
              </a:rPr>
              <a:t>, mean)</a:t>
            </a:r>
          </a:p>
          <a:p>
            <a:r>
              <a:rPr lang="en-US" sz="1400" dirty="0">
                <a:solidFill>
                  <a:srgbClr val="1C1CFE"/>
                </a:solidFill>
                <a:latin typeface="Lucida Console" panose="020B0609040504020204" pitchFamily="49" charset="0"/>
              </a:rPr>
              <a:t>&gt; aggregate(</a:t>
            </a:r>
            <a:r>
              <a:rPr lang="en-US" sz="14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some_variable</a:t>
            </a:r>
            <a:r>
              <a:rPr lang="en-US" sz="1400" dirty="0">
                <a:solidFill>
                  <a:srgbClr val="1C1CFE"/>
                </a:solidFill>
                <a:latin typeface="Lucida Console" panose="020B0609040504020204" pitchFamily="49" charset="0"/>
              </a:rPr>
              <a:t> ~ type, data = </a:t>
            </a:r>
            <a:r>
              <a:rPr lang="en-US" sz="14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sample_data</a:t>
            </a:r>
            <a:r>
              <a:rPr lang="en-US" sz="1400" dirty="0">
                <a:solidFill>
                  <a:srgbClr val="1C1CFE"/>
                </a:solidFill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sd</a:t>
            </a:r>
            <a:r>
              <a:rPr lang="en-US" sz="1400" dirty="0">
                <a:solidFill>
                  <a:srgbClr val="1C1CFE"/>
                </a:solidFill>
                <a:latin typeface="Lucida Console" panose="020B0609040504020204" pitchFamily="49" charset="0"/>
              </a:rPr>
              <a:t>) -&gt; </a:t>
            </a:r>
            <a:r>
              <a:rPr lang="en-US" sz="1200" dirty="0">
                <a:solidFill>
                  <a:srgbClr val="1C1CFE"/>
                </a:solidFill>
                <a:latin typeface="Lucida Console" panose="020B0609040504020204" pitchFamily="49" charset="0"/>
              </a:rPr>
              <a:t>good for equal variance assumption</a:t>
            </a:r>
            <a:endParaRPr lang="en-US" sz="1400" dirty="0">
              <a:solidFill>
                <a:srgbClr val="1C1CFE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srgbClr val="1C1CFE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1C1CFE"/>
                </a:solidFill>
                <a:latin typeface="Lucida Console" panose="020B0609040504020204" pitchFamily="49" charset="0"/>
              </a:rPr>
              <a:t>&gt; </a:t>
            </a:r>
            <a:r>
              <a:rPr lang="en-US" sz="14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tapply</a:t>
            </a:r>
            <a:r>
              <a:rPr lang="en-US" sz="1400" dirty="0">
                <a:solidFill>
                  <a:srgbClr val="1C1CFE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solidFill>
                  <a:srgbClr val="1C1CFE"/>
                </a:solidFill>
                <a:latin typeface="Lucida Console" panose="020B0609040504020204" pitchFamily="49" charset="0"/>
              </a:rPr>
              <a:t>some_variable</a:t>
            </a:r>
            <a:r>
              <a:rPr lang="en-US" sz="1400" dirty="0">
                <a:solidFill>
                  <a:srgbClr val="1C1CFE"/>
                </a:solidFill>
                <a:latin typeface="Lucida Console" panose="020B0609040504020204" pitchFamily="49" charset="0"/>
              </a:rPr>
              <a:t>, type, mean)</a:t>
            </a:r>
          </a:p>
        </p:txBody>
      </p:sp>
    </p:spTree>
    <p:extLst>
      <p:ext uri="{BB962C8B-B14F-4D97-AF65-F5344CB8AC3E}">
        <p14:creationId xmlns:p14="http://schemas.microsoft.com/office/powerpoint/2010/main" val="229597980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Lato2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6419</Words>
  <Application>Microsoft Office PowerPoint</Application>
  <PresentationFormat>Widescreen</PresentationFormat>
  <Paragraphs>988</Paragraphs>
  <Slides>39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Cambria Math</vt:lpstr>
      <vt:lpstr>Lato</vt:lpstr>
      <vt:lpstr>Lato Light</vt:lpstr>
      <vt:lpstr>Lucida Console</vt:lpstr>
      <vt:lpstr>Source Sans Pro</vt:lpstr>
      <vt:lpstr>Wingdings</vt:lpstr>
      <vt:lpstr>SketchyVTI</vt:lpstr>
      <vt:lpstr>Summary Statistics</vt:lpstr>
      <vt:lpstr>Overview</vt:lpstr>
      <vt:lpstr>Data</vt:lpstr>
      <vt:lpstr>How to determine what data you have</vt:lpstr>
      <vt:lpstr>Informal Data Analysis</vt:lpstr>
      <vt:lpstr>Informal Data Analysis</vt:lpstr>
      <vt:lpstr>Informal Data Analysis</vt:lpstr>
      <vt:lpstr>Informal Data Analysis</vt:lpstr>
      <vt:lpstr>Informal Data Analysis</vt:lpstr>
      <vt:lpstr>Informal Data Analysis</vt:lpstr>
      <vt:lpstr>Normality Assumption</vt:lpstr>
      <vt:lpstr>Normality Assumption</vt:lpstr>
      <vt:lpstr>Formal Data Analysis - parametric</vt:lpstr>
      <vt:lpstr>Formal Data Analysis – parametric</vt:lpstr>
      <vt:lpstr>Formal Data Analysis – non-parametric</vt:lpstr>
      <vt:lpstr>Formal Data Analysis - parametric</vt:lpstr>
      <vt:lpstr>Formal Data Analysis – non-parametric</vt:lpstr>
      <vt:lpstr>Formal Data Analysis –parametric</vt:lpstr>
      <vt:lpstr>Formal Data Analysis – non-parametric</vt:lpstr>
      <vt:lpstr>Formal Data Analysis – non-parametric</vt:lpstr>
      <vt:lpstr>Formal Data Analysis</vt:lpstr>
      <vt:lpstr>Formal Data Analysis</vt:lpstr>
      <vt:lpstr>Formal Data Analysis</vt:lpstr>
      <vt:lpstr>Formal Data Analysis</vt:lpstr>
      <vt:lpstr>Formal Data Analysis</vt:lpstr>
      <vt:lpstr>Formal Data Analysis – parametric</vt:lpstr>
      <vt:lpstr>Formal Data Analysis</vt:lpstr>
      <vt:lpstr>Formal Data Analysis – non-parametric</vt:lpstr>
      <vt:lpstr>Formal Data Analysis</vt:lpstr>
      <vt:lpstr>Formal Data Analysis</vt:lpstr>
      <vt:lpstr>Formal Data Analysis</vt:lpstr>
      <vt:lpstr>Formal Data Analysis</vt:lpstr>
      <vt:lpstr>Formal Data Analysis</vt:lpstr>
      <vt:lpstr>Formal Data Analysis</vt:lpstr>
      <vt:lpstr>Formal Data Analysis</vt:lpstr>
      <vt:lpstr>Formal Data Analysis</vt:lpstr>
      <vt:lpstr>Formal Data Analysis</vt:lpstr>
      <vt:lpstr>BONUS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Statistics</dc:title>
  <dc:creator>Vlad Iftime</dc:creator>
  <cp:lastModifiedBy>Vlad Iftime</cp:lastModifiedBy>
  <cp:revision>9</cp:revision>
  <dcterms:created xsi:type="dcterms:W3CDTF">2020-10-25T06:41:31Z</dcterms:created>
  <dcterms:modified xsi:type="dcterms:W3CDTF">2020-10-25T10:09:04Z</dcterms:modified>
</cp:coreProperties>
</file>