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Proxima Nova"/>
      <p:regular r:id="rId36"/>
      <p:bold r:id="rId37"/>
      <p:italic r:id="rId38"/>
      <p:boldItalic r:id="rId39"/>
    </p:embeddedFont>
    <p:embeddedFont>
      <p:font typeface="Alfa Slab On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faSlabOne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bold.fntdata"/><Relationship Id="rId14" Type="http://schemas.openxmlformats.org/officeDocument/2006/relationships/slide" Target="slides/slide9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2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427a89b1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427a89b1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27a89b1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27a89b1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427a89b1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427a89b1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 voorbeeld: easy to explain; goedkoper; makkelijk aan te passen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Cons voorbeeld: Exceptions zijn NOG rules &gt; verwarrend?; Te veel speciale rules &gt; minder gemakkelijk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Input word door ‘rules’ ge gooid en krijgt dan waarden terug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427a89b1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427a89b1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Pros: Historische Data gebruiken, Kan allemaal geautomatiseerd worden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Cons: Mensen aanleren hoe ermee te werken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427a89b1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427a89b1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427a89b1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427a89b1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Databases = Crude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Deep Learning = Refineries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Nooit zonder data te komen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427a89b1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427a89b1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427a89b1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427a89b1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Laatste voorbeeld: doctors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427a89b1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427a89b1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Dus wat is het helemaal? Is het hetzelfde? Wat zijn de verschillen?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427a89b1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427a89b1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nl"/>
              <a:t>Natural Language Processing:</a:t>
            </a:r>
            <a:r>
              <a:rPr lang="nl"/>
              <a:t> to communicate successfully in English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nl"/>
              <a:t>Knowledge Representation:</a:t>
            </a:r>
            <a:r>
              <a:rPr lang="nl"/>
              <a:t> to store what the computer reads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nl"/>
              <a:t>Automated Reasoning:</a:t>
            </a:r>
            <a:r>
              <a:rPr lang="nl"/>
              <a:t> to use the stored knowledge to answer questions and draw new conclusions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nl"/>
              <a:t>Machine Learning:</a:t>
            </a:r>
            <a:r>
              <a:rPr lang="nl"/>
              <a:t> to adapt to new circumstances and to identify new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427a89b1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427a89b1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427a89b1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427a89b1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427a89b1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427a89b1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nlp: check slide 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427a89b1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427a89b1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27a89b1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27a89b1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427a89b1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427a89b1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nl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Dus, zo werkt een Perceptron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lang="nl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Hoe is dit dan een echte neuron?</a:t>
            </a:r>
            <a:endParaRPr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27a89b1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27a89b1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427a89b1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427a89b1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Hopelijk is er een bord aanwezig!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x1, x2, x3, treshhold, bias, weights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	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7a89b1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7a89b1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27a89b1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27a89b1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427a89b1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427a89b1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427a89b1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427a89b1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427a89b1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427a89b1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27a89b1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27a89b1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Primary: </a:t>
            </a:r>
            <a:r>
              <a:rPr lang="nl" sz="1200"/>
              <a:t>deduction and reasoning, knowledge representation, planning, natural language processing (NLP), learning, perception, and the ability to manipulate and move objects.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427a89b1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427a89b1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&amp; ARTIFICIAL SUPERINTELLIGENCE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427a89b1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427a89b1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427a89b1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427a89b1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PYTHON!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427a89b1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427a89b1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&lt;Ga over code van demo&gt;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27a89b1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427a89b1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BACKPROPAGATION (meer hierover later)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newscientist.com/article/visual-turing-tes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Artificial Intelligence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Tymo de Kock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Even herhalen!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We weten wat een AI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Soorten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Neural Networks, Machine Learning, Deep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Hoe een 1 node AI werkt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650" y="2571750"/>
            <a:ext cx="2555800" cy="20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Machine Learning (ML)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Maar eerst: RULE BASED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Geneste IFs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if(x=y){if(x&gt;z){if(x=0){ do.something)}else(....)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Vooral makkelijk te gebruiken t.o.v. ML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BUT: Alle mogelijkheden moeten gekend zijn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Pros &amp; Cons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Hoe werkt ML dan?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Zeer veel info om AI te ‘trainen’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denk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Dit door het ML algoritme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AI maakt model met relaties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Na training echte data geven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Prediction Algoritm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Pros &amp; Cons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325" y="0"/>
            <a:ext cx="9174326" cy="519004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DEEP LEARNING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Deep Learning (DL)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88200" y="2384400"/>
            <a:ext cx="79032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nl" sz="3000"/>
              <a:t>“Data is the new oil” - The Economist</a:t>
            </a:r>
            <a:endParaRPr b="1" i="1"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Deep Learning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“Oil Refinery” blijft groeien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Open-Source frameworks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TensorFlow, Theano, Keras, and Torch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GPUs worden beter </a:t>
            </a:r>
            <a:r>
              <a:rPr lang="nl"/>
              <a:t>en</a:t>
            </a:r>
            <a:r>
              <a:rPr lang="nl"/>
              <a:t> beter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Algoritmes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‘Awakening of AI’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DL - Wat kan het alemaal doen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nl"/>
              <a:t>Identificeer gezichten (of meer in het algemeen: </a:t>
            </a:r>
            <a:r>
              <a:rPr lang="nl"/>
              <a:t>beeld categorisatie</a:t>
            </a:r>
            <a:r>
              <a:rPr lang="nl"/>
              <a:t>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nl"/>
              <a:t>Lees handgeschreven cijfers en teksten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nl"/>
              <a:t>Herken spraak (zelf interviews niet meer neer pennen)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nl"/>
              <a:t>Vertalen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nl"/>
              <a:t>Computerspelletjes spelen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nl"/>
              <a:t>Bestuur zelfrijdende auto's (en andere soorten robots)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nl"/>
              <a:t>En meer!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Verschil tussen ML &amp; DL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325" y="1171762"/>
            <a:ext cx="5849350" cy="3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Verschil tussen ML &amp; DL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400"/>
              <a:t> Turing Test</a:t>
            </a:r>
            <a:endParaRPr sz="1400"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NLP, Knowledge Representation, Automated Reasoning, ML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Ook nog TRUE AI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 sz="1400"/>
              <a:t> </a:t>
            </a:r>
            <a:r>
              <a:rPr lang="nl" sz="1400" u="sng">
                <a:solidFill>
                  <a:schemeClr val="accent5"/>
                </a:solidFill>
                <a:hlinkClick r:id="rId3"/>
              </a:rPr>
              <a:t>Turing quiz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Wat is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Hoe beginnen we eraan?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Uitleg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Deep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Neural Network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9600"/>
              <a:t>ADDENDUM</a:t>
            </a:r>
            <a:endParaRPr sz="9600"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Supervised vs unsupervised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Deep Learning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Dus wat over DL dan?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Helpt met NLP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Powered door </a:t>
            </a:r>
            <a:r>
              <a:rPr b="1" lang="nl"/>
              <a:t>Neural Networks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Neural Networks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Perceptron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1975, Frank Rosenblatt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Dus niet ‘nieuws’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nl"/>
              <a:t>“a machine which senses, recognizes, remembers,</a:t>
            </a:r>
            <a:br>
              <a:rPr i="1" lang="nl"/>
            </a:br>
            <a:r>
              <a:rPr i="1" lang="nl"/>
              <a:t> and responds like the human mind”</a:t>
            </a:r>
            <a:endParaRPr i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Geïnspireerd</a:t>
            </a:r>
            <a:r>
              <a:rPr lang="nl"/>
              <a:t> door Warren McCulloch, Walter Pitts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1940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038" y="1181100"/>
            <a:ext cx="221932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Waarom ‘Neural Network’ genoemd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575" y="1273175"/>
            <a:ext cx="544446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 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nl"/>
              <a:t> </a:t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0500"/>
            <a:ext cx="7620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Neural Networks - Voorbeeld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Zal ik meer geld verdienen eens ik DL onder de knie heb?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Ja: 1, Nee: 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Is de wiskunde en de code </a:t>
            </a:r>
            <a:r>
              <a:rPr lang="nl"/>
              <a:t>makkelijk</a:t>
            </a:r>
            <a:r>
              <a:rPr lang="nl"/>
              <a:t>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Ja: 1, Nee: 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Je kan direct aan de slag met DL zonder een dure GPU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Ja: 1, Nee: 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Neural Networks - Voorbeeld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nl"/>
              <a:t>Now it gets complicated!</a:t>
            </a:r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21277">
            <a:off x="2257987" y="1793688"/>
            <a:ext cx="49625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08262">
            <a:off x="1149463" y="3481075"/>
            <a:ext cx="4200526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WEIGHTS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Het veranderen van ‘gewicht’ is cruciaal bij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Bvb: Je wilt zeker DL leren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Dus: Desired output: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Maar x1 = 1, x2=0, x3=0, w1 = 6, w2 = 3, w3 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Treshold: 7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nl"/>
              <a:t>Uitkomst: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Tussendoortje: Je moet geen geweldige GPU hebben om DL te trainen, er zijn ook cloud based services zoals AWS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Limitaties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nl"/>
              <a:t>XOR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Het weer kan niet zonnig of regen zijn tegelijkertijd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Deze logica is zeer belangrijk voor een computer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Hoe lossen we dit op?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Backpropagation!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Backpropagation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Gaat zien of er een fout was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Neemt deze terug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&gt;BACK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Gebruikt error om weights aan te passen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is AI?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Terminator?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Self-Aware Deathbots?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Toch niet!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Eerder menselijke intelligentie namaken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nl" sz="1000"/>
              <a:t>“Artificial Intelligence (AI) is the study of computer science focusing on developing software or machines that exhibit human intelligence.”</a:t>
            </a:r>
            <a:endParaRPr i="1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En zo werkt een lineaire Neural Network</a:t>
            </a:r>
            <a:endParaRPr/>
          </a:p>
        </p:txBody>
      </p:sp>
      <p:sp>
        <p:nvSpPr>
          <p:cNvPr id="238" name="Google Shape;238;p42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Tymo de Kock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Doelen van AI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Hoofdzakelijk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Deductie &amp; redenering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Kennispresentatie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NLP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And more!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Long-Term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Creativiteit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Sociale intelligentie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Menselijke Intelligentie (!)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Soorten AI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WEAK</a:t>
            </a:r>
            <a:endParaRPr b="1"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‘Narrow AI’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/>
              <a:t>SIRI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Bots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STRONG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TRUE AI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Menselijke Intelligentie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Denk Matrix of I, Robot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nl"/>
              <a:t>“Undistinguishable”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nl"/>
              <a:t>Turing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nl"/>
              <a:t>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775" y="79600"/>
            <a:ext cx="63072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Hoe beginnen we eraan?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Mini AI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3429" l="0" r="0" t="-3429"/>
          <a:stretch/>
        </p:blipFill>
        <p:spPr>
          <a:xfrm>
            <a:off x="1524000" y="920288"/>
            <a:ext cx="60960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Mini AI - Neural Network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Neuron Weights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0-1 (Grote nummers rond de 1, kleine rond de 0, zie Sigmoid)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Gradient</a:t>
            </a:r>
            <a:r>
              <a:rPr lang="nl"/>
              <a:t> op de curve is zekerheid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Hoe een neuron ‘denkt’: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850" y="2571750"/>
            <a:ext cx="38100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