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98" r:id="rId5"/>
    <p:sldId id="283" r:id="rId6"/>
    <p:sldId id="297" r:id="rId7"/>
    <p:sldId id="284" r:id="rId8"/>
    <p:sldId id="293" r:id="rId9"/>
    <p:sldId id="28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12" autoAdjust="0"/>
  </p:normalViewPr>
  <p:slideViewPr>
    <p:cSldViewPr snapToGrid="0">
      <p:cViewPr varScale="1">
        <p:scale>
          <a:sx n="86" d="100"/>
          <a:sy n="86" d="100"/>
        </p:scale>
        <p:origin x="738" y="8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10/18/2022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10/18/2022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497873"/>
            <a:ext cx="8991600" cy="1574476"/>
          </a:xfrm>
        </p:spPr>
        <p:txBody>
          <a:bodyPr/>
          <a:lstStyle/>
          <a:p>
            <a:r>
              <a:rPr lang="en-US" sz="4400" dirty="0"/>
              <a:t>Work </a:t>
            </a:r>
            <a:r>
              <a:rPr lang="en-US" sz="4400" dirty="0">
                <a:solidFill>
                  <a:srgbClr val="FF0000"/>
                </a:solidFill>
              </a:rPr>
              <a:t>Relationship</a:t>
            </a:r>
            <a:r>
              <a:rPr lang="en-US" sz="4400" dirty="0"/>
              <a:t> between </a:t>
            </a:r>
            <a:br>
              <a:rPr lang="en-US" sz="4400" dirty="0"/>
            </a:br>
            <a:r>
              <a:rPr lang="en-US" sz="4400" dirty="0"/>
              <a:t>Business Analyst and Product Manager</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IT Products &amp; Prodect Management</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177680"/>
            <a:ext cx="1907077" cy="522629"/>
          </a:xfrm>
          <a:prstGeom prst="rect">
            <a:avLst/>
          </a:prstGeom>
          <a:noFill/>
        </p:spPr>
        <p:txBody>
          <a:bodyPr wrap="square" tIns="108000" bIns="0" rtlCol="0" anchor="ctr">
            <a:spAutoFit/>
          </a:bodyPr>
          <a:lstStyle/>
          <a:p>
            <a:pPr algn="ctr">
              <a:lnSpc>
                <a:spcPts val="1000"/>
              </a:lnSpc>
            </a:pPr>
            <a:r>
              <a:rPr lang="en-US" sz="3600" b="1" spc="-100" dirty="0">
                <a:solidFill>
                  <a:schemeClr val="tx1">
                    <a:lumMod val="75000"/>
                    <a:lumOff val="25000"/>
                  </a:schemeClr>
                </a:solidFill>
                <a:latin typeface="+mj-lt"/>
              </a:rPr>
              <a:t>Adekoya</a:t>
            </a:r>
          </a:p>
          <a:p>
            <a:pPr algn="ctr">
              <a:lnSpc>
                <a:spcPts val="1000"/>
              </a:lnSpc>
            </a:pPr>
            <a:r>
              <a:rPr lang="en-US" sz="2400" b="1" i="0" spc="-100" baseline="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r>
              <a:rPr lang="en-US" b="0" i="0" spc="140" baseline="0" dirty="0">
                <a:solidFill>
                  <a:schemeClr val="tx1">
                    <a:lumMod val="75000"/>
                    <a:lumOff val="25000"/>
                  </a:schemeClr>
                </a:solidFill>
                <a:latin typeface="+mj-lt"/>
              </a:rPr>
              <a:t>Temitayo</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653987"/>
            <a:ext cx="5472000" cy="3270600"/>
          </a:xfrm>
        </p:spPr>
        <p:txBody>
          <a:bodyPr/>
          <a:lstStyle/>
          <a:p>
            <a:pPr marL="0" indent="0">
              <a:buNone/>
            </a:pPr>
            <a:r>
              <a:rPr lang="en-US" sz="2800" dirty="0"/>
              <a:t>Value Team Members</a:t>
            </a:r>
          </a:p>
          <a:p>
            <a:r>
              <a:rPr lang="en-US" dirty="0"/>
              <a:t>Product managers and Business analyst are two important factors that determines the success of a project in an agile environment. The two professions have different roles in a project but only few people can differentiate them due to their overlapping responsibilities.</a:t>
            </a:r>
          </a:p>
          <a:p>
            <a:r>
              <a:rPr lang="en-US" dirty="0"/>
              <a:t>In many small organizations, A business analyst is called product owners and make to do the job of both product manager (product owners) and business analysis (process owner).</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6096000" y="-1"/>
            <a:ext cx="6096000" cy="6803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sz="3800" dirty="0"/>
              <a:t>Role Similarities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Product Manager</a:t>
            </a:r>
          </a:p>
          <a:p>
            <a:r>
              <a:rPr lang="en-US" dirty="0"/>
              <a:t>Business Analyst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1026" name="Picture 2" descr="Product Owner vs. Business Analyst - Demystifying the Ambiguities | IIBA® Business  Analysis Blog">
            <a:extLst>
              <a:ext uri="{FF2B5EF4-FFF2-40B4-BE49-F238E27FC236}">
                <a16:creationId xmlns:a16="http://schemas.microsoft.com/office/drawing/2014/main" id="{E600336C-B5E6-4649-B484-39DB2F048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72500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832732"/>
            <a:ext cx="6641900" cy="1124345"/>
          </a:xfrm>
        </p:spPr>
        <p:txBody>
          <a:bodyPr/>
          <a:lstStyle/>
          <a:p>
            <a:r>
              <a:rPr lang="en-US" sz="5400" dirty="0"/>
              <a:t>Get to know them</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1957078"/>
            <a:ext cx="6641626" cy="590155"/>
          </a:xfrm>
        </p:spPr>
        <p:txBody>
          <a:bodyPr/>
          <a:lstStyle/>
          <a:p>
            <a:r>
              <a:rPr lang="en-US" dirty="0"/>
              <a:t>Product Manager and Business Analyst</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66059" y="2804535"/>
            <a:ext cx="5472000" cy="3440148"/>
          </a:xfrm>
        </p:spPr>
        <p:txBody>
          <a:bodyPr/>
          <a:lstStyle/>
          <a:p>
            <a:pPr>
              <a:buFont typeface="Wingdings" panose="05000000000000000000" pitchFamily="2" charset="2"/>
              <a:buChar char="v"/>
            </a:pPr>
            <a:r>
              <a:rPr lang="en-US" dirty="0"/>
              <a:t>Who is a Product Manager?</a:t>
            </a:r>
          </a:p>
          <a:p>
            <a:pPr marL="0" indent="0">
              <a:buNone/>
            </a:pPr>
            <a:r>
              <a:rPr lang="en-US" dirty="0"/>
              <a:t>This is the professional behind the product as they visualize it before it was built, product managers are responsible for guiding the success of a product and leading the cross-functional team that is responsible for improving it.</a:t>
            </a:r>
          </a:p>
          <a:p>
            <a:pPr>
              <a:buFont typeface="Wingdings" panose="05000000000000000000" pitchFamily="2" charset="2"/>
              <a:buChar char="v"/>
            </a:pPr>
            <a:r>
              <a:rPr lang="en-US" dirty="0"/>
              <a:t>Who is a Business Analyst?</a:t>
            </a:r>
          </a:p>
          <a:p>
            <a:pPr marL="0" indent="0">
              <a:buNone/>
            </a:pPr>
            <a:r>
              <a:rPr lang="en-US" dirty="0"/>
              <a:t>A business analyst is personnel in charge of matching the client's needs with the product's result. The primary responsibility of a business analyst is to ensure that the team produces goods that the client has ordered and are appropriate for the user.</a:t>
            </a: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Product Manager and Business Analyst:</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sz="2000" dirty="0"/>
              <a:t>Outward versus inward</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7"/>
            <a:ext cx="5471981" cy="3070891"/>
          </a:xfrm>
        </p:spPr>
        <p:txBody>
          <a:bodyPr/>
          <a:lstStyle/>
          <a:p>
            <a:pPr algn="just">
              <a:buFont typeface="Wingdings" panose="05000000000000000000" pitchFamily="2" charset="2"/>
              <a:buChar char="v"/>
            </a:pPr>
            <a:r>
              <a:rPr lang="en-US" sz="1400" dirty="0"/>
              <a:t>Product managers are outward-facing in that they look at the market and interact with customers to assess product opportunities. For product managers, the ultimate goal is the product itself. While it is important for the product managers to understand why people use the product, they generally do not define how people will use it.</a:t>
            </a:r>
          </a:p>
          <a:p>
            <a:pPr algn="just">
              <a:buFont typeface="Wingdings" panose="05000000000000000000" pitchFamily="2" charset="2"/>
              <a:buChar char="v"/>
            </a:pPr>
            <a:r>
              <a:rPr lang="en-US" sz="1400" dirty="0"/>
              <a:t>Business analysts are typically inward-facing. These folks focus efforts inside the company — at processes, practices, and internal systems — to determine how to best build and support what the product manager is requesting on behalf of customers and the market. In more IT-centric environments, business analysts also identify opportunities to automate processes and functions.</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99999" y="2443459"/>
            <a:ext cx="5892001" cy="358775"/>
          </a:xfrm>
        </p:spPr>
        <p:txBody>
          <a:bodyPr/>
          <a:lstStyle/>
          <a:p>
            <a:r>
              <a:rPr lang="en-US" sz="2000" dirty="0"/>
              <a:t>Business requirements versus technical specifications</a:t>
            </a:r>
          </a:p>
          <a:p>
            <a:endParaRPr lang="en-US" sz="1800" dirty="0"/>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88001" y="2947459"/>
            <a:ext cx="5483999" cy="3274921"/>
          </a:xfrm>
        </p:spPr>
        <p:txBody>
          <a:bodyPr/>
          <a:lstStyle/>
          <a:p>
            <a:pPr algn="just">
              <a:buFont typeface="Wingdings" panose="05000000000000000000" pitchFamily="2" charset="2"/>
              <a:buChar char="v"/>
            </a:pPr>
            <a:r>
              <a:rPr lang="en-US" sz="1400" dirty="0"/>
              <a:t>Product managers are responsible for finding the highest-value problems to solve and validating that the team has created a meaningful solution. They own the product vision and roadmap for the entire life of the product. These are the folks that ask, “What is next? What direction are we taking this product? What are customers asking for and do those requests align with our strategic initiatives? Why are we building this feature right now?”</a:t>
            </a:r>
          </a:p>
          <a:p>
            <a:pPr algn="just">
              <a:buFont typeface="Wingdings" panose="05000000000000000000" pitchFamily="2" charset="2"/>
              <a:buChar char="v"/>
            </a:pPr>
            <a:r>
              <a:rPr lang="en-US" sz="1400" dirty="0"/>
              <a:t>Business analysts are responsible for gathering technical specifications so that the product can be developed. If product managers focus on the “why” of a solution, business analysts do the heavy lifting to work with engineering to determine the “how” of a solution from a functional user perspective. They also ask, “What internal business challenges will we face for this project? What technical restraints do we have and how can I document them for the team to digest? What risks are known and what action items could lead to solutions?”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411412" y="0"/>
            <a:ext cx="97805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Comparison</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Business Analyst and Product Owner</a:t>
            </a:r>
          </a:p>
          <a:p>
            <a:endParaRPr lang="en-US" dirty="0"/>
          </a:p>
        </p:txBody>
      </p:sp>
      <p:pic>
        <p:nvPicPr>
          <p:cNvPr id="3078" name="Picture 6" descr="Product Owner vs. Business Analyst - Demystifying the Ambiguities | IIBA® Business  Analysis Blog">
            <a:extLst>
              <a:ext uri="{FF2B5EF4-FFF2-40B4-BE49-F238E27FC236}">
                <a16:creationId xmlns:a16="http://schemas.microsoft.com/office/drawing/2014/main" id="{9B10D8B6-EB6E-4335-9506-A71105ED2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898" y="2156226"/>
            <a:ext cx="7290101" cy="462798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88EFF17E-568E-45BF-A3CB-3AB59C788462}"/>
              </a:ext>
            </a:extLst>
          </p:cNvPr>
          <p:cNvPicPr>
            <a:picLocks noGrp="1" noChangeAspect="1"/>
          </p:cNvPicPr>
          <p:nvPr>
            <p:ph type="pic" sz="quarter" idx="14"/>
          </p:nvPr>
        </p:nvPicPr>
        <p:blipFill>
          <a:blip r:embed="rId2"/>
          <a:srcRect t="3553" b="3553"/>
          <a:stretch>
            <a:fillRect/>
          </a:stretch>
        </p:blipFill>
        <p:spPr>
          <a:xfrm>
            <a:off x="0" y="-7843"/>
            <a:ext cx="12192000" cy="6371350"/>
          </a:xfrm>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0" y="5813296"/>
            <a:ext cx="3688896" cy="565899"/>
          </a:xfrm>
          <a:solidFill>
            <a:schemeClr val="tx1">
              <a:lumMod val="95000"/>
              <a:lumOff val="5000"/>
            </a:schemeClr>
          </a:solidFill>
        </p:spPr>
        <p:txBody>
          <a:bodyPr/>
          <a:lstStyle/>
          <a:p>
            <a:r>
              <a:rPr lang="en-US" dirty="0"/>
              <a:t>Full screen image with caption lorem ipsum dolor sit amet </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838059" y="6379195"/>
            <a:ext cx="432000" cy="432000"/>
          </a:xfrm>
        </p:spPr>
        <p:txBody>
          <a:bodyPr/>
          <a:lstStyle/>
          <a:p>
            <a:fld id="{19B51A1E-902D-48AF-9020-955120F399B6}" type="slidenum">
              <a:rPr lang="en-US" smtClean="0"/>
              <a:pPr/>
              <a:t>6</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7" name="Content Placeholder 3">
            <a:extLst>
              <a:ext uri="{FF2B5EF4-FFF2-40B4-BE49-F238E27FC236}">
                <a16:creationId xmlns:a16="http://schemas.microsoft.com/office/drawing/2014/main" id="{726FF3C8-6DFC-4E72-A96E-F793C80D9862}"/>
              </a:ext>
            </a:extLst>
          </p:cNvPr>
          <p:cNvSpPr txBox="1">
            <a:spLocks/>
          </p:cNvSpPr>
          <p:nvPr/>
        </p:nvSpPr>
        <p:spPr>
          <a:xfrm>
            <a:off x="8731404" y="-7843"/>
            <a:ext cx="3460595" cy="6387038"/>
          </a:xfrm>
          <a:prstGeom prst="rect">
            <a:avLst/>
          </a:prstGeom>
          <a:solidFill>
            <a:schemeClr val="tx1"/>
          </a:solidFill>
        </p:spPr>
        <p:txBody>
          <a:bodyPr vert="horz" lIns="180000" tIns="180000" rIns="180000" bIns="18000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sz="1600" dirty="0"/>
              <a:t>The major responsibility of the two professionals in a project is the delivery of a product that the customer loves and in other to achieve this the two professionals must have a good working relationship ignoring their overlapping roles.</a:t>
            </a:r>
          </a:p>
          <a:p>
            <a:pPr algn="just">
              <a:buFont typeface="Wingdings" panose="05000000000000000000" pitchFamily="2" charset="2"/>
              <a:buChar char="v"/>
            </a:pPr>
            <a:r>
              <a:rPr lang="en-US" sz="1600" dirty="0"/>
              <a:t>It is the duty of the business analyst to support, mentor the product manager with the technical analysis (user stories, Pictorial diagram/chart, acceptance criterial etc.)  scoping to make the product manager succeed with the project. The business analyst can step in when product manager is unavailable to assist the engineers with ideas and specifications to continue with the job. </a:t>
            </a:r>
          </a:p>
          <a:p>
            <a:pPr algn="just">
              <a:buFont typeface="Wingdings" panose="05000000000000000000" pitchFamily="2" charset="2"/>
              <a:buChar char="v"/>
            </a:pPr>
            <a:endParaRPr lang="en-US" sz="1600" dirty="0"/>
          </a:p>
          <a:p>
            <a:pPr algn="just">
              <a:buFont typeface="Wingdings" panose="05000000000000000000" pitchFamily="2" charset="2"/>
              <a:buChar char="v"/>
            </a:pPr>
            <a:r>
              <a:rPr lang="en-US" sz="1600" dirty="0"/>
              <a:t>The two are like friends on a journey to the same destination but each has to play their part to make the journey a success. </a:t>
            </a:r>
          </a:p>
        </p:txBody>
      </p:sp>
    </p:spTree>
    <p:extLst>
      <p:ext uri="{BB962C8B-B14F-4D97-AF65-F5344CB8AC3E}">
        <p14:creationId xmlns:p14="http://schemas.microsoft.com/office/powerpoint/2010/main" val="66521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April Hansson</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+1 23 987 6554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april@treyresearch.com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Trey Research</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infopath/2007/PartnerControls"/>
    <ds:schemaRef ds:uri="16c05727-aa75-4e4a-9b5f-8a80a1165891"/>
    <ds:schemaRef ds:uri="http://www.w3.org/XML/1998/namespace"/>
    <ds:schemaRef ds:uri="http://purl.org/dc/elements/1.1/"/>
    <ds:schemaRef ds:uri="71af3243-3dd4-4a8d-8c0d-dd76da1f02a5"/>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698</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Candara</vt:lpstr>
      <vt:lpstr>Corbel</vt:lpstr>
      <vt:lpstr>Times New Roman</vt:lpstr>
      <vt:lpstr>Wingdings</vt:lpstr>
      <vt:lpstr>Office Theme</vt:lpstr>
      <vt:lpstr>Work Relationship between  Business Analyst and Product Manager</vt:lpstr>
      <vt:lpstr>Role Similarities</vt:lpstr>
      <vt:lpstr>Get to know them</vt:lpstr>
      <vt:lpstr>Comparison</vt:lpstr>
      <vt:lpstr>Comparison</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2022-10-18T16:33:52Z</dcterms:created>
  <dcterms:modified xsi:type="dcterms:W3CDTF">2022-10-25T10:06:09Z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