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439" r:id="rId6"/>
    <p:sldId id="260" r:id="rId7"/>
    <p:sldId id="2434" r:id="rId8"/>
    <p:sldId id="258" r:id="rId9"/>
    <p:sldId id="2432" r:id="rId10"/>
    <p:sldId id="2438" r:id="rId11"/>
    <p:sldId id="2442" r:id="rId12"/>
    <p:sldId id="2433" r:id="rId13"/>
    <p:sldId id="24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584" autoAdjust="0"/>
  </p:normalViewPr>
  <p:slideViewPr>
    <p:cSldViewPr snapToGrid="0">
      <p:cViewPr varScale="1">
        <p:scale>
          <a:sx n="86" d="100"/>
          <a:sy n="86" d="100"/>
        </p:scale>
        <p:origin x="738" y="-276"/>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10/25/2022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10/25/2022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b="0" dirty="0"/>
              <a:t>IT Products &amp; Product Management</a:t>
            </a:r>
            <a:endParaRPr lang="en-US" dirty="0">
              <a:solidFill>
                <a:srgbClr val="2F3342"/>
              </a:solidFill>
            </a:endParaRP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t>Types of project methodology</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312234" y="1052025"/>
            <a:ext cx="4877878" cy="2834216"/>
          </a:xfrm>
        </p:spPr>
        <p:txBody>
          <a:bodyPr>
            <a:normAutofit/>
          </a:bodyPr>
          <a:lstStyle/>
          <a:p>
            <a:r>
              <a:rPr lang="en-US" sz="3200" dirty="0"/>
              <a:t>B.A involvement across the full software development</a:t>
            </a:r>
            <a:br>
              <a:rPr lang="en-US" sz="3200" dirty="0"/>
            </a:br>
            <a:r>
              <a:rPr lang="en-US" sz="3200" dirty="0"/>
              <a:t>lifecycle</a:t>
            </a:r>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
        <p:nvSpPr>
          <p:cNvPr id="4" name="Text Placeholder 3">
            <a:extLst>
              <a:ext uri="{FF2B5EF4-FFF2-40B4-BE49-F238E27FC236}">
                <a16:creationId xmlns:a16="http://schemas.microsoft.com/office/drawing/2014/main" id="{FB5CEDE7-D220-4451-9289-CE90E234D912}"/>
              </a:ext>
            </a:extLst>
          </p:cNvPr>
          <p:cNvSpPr>
            <a:spLocks noGrp="1"/>
          </p:cNvSpPr>
          <p:nvPr>
            <p:ph type="body" idx="13"/>
          </p:nvPr>
        </p:nvSpPr>
        <p:spPr/>
        <p:txBody>
          <a:bodyPr/>
          <a:lstStyle/>
          <a:p>
            <a:r>
              <a:rPr lang="en-US" dirty="0"/>
              <a:t>Agile Environment</a:t>
            </a:r>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What is </a:t>
            </a:r>
            <a:r>
              <a:rPr lang="en-US" dirty="0" err="1"/>
              <a:t>sdlc</a:t>
            </a: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Software development life cycle also known as (SDLC) is the process that produces the software with the highest quality and lowest cost. It is a detailed plan for how to develop, alter, maintain, and replace the software. That is take for example </a:t>
            </a:r>
            <a:r>
              <a:rPr lang="en-US" dirty="0" err="1"/>
              <a:t>Cecure</a:t>
            </a:r>
            <a:r>
              <a:rPr lang="en-US" dirty="0"/>
              <a:t> intelligence limited (CIL) is planning to develop or upgrade a software for a client, the process / framework defining the task carried out at each step is what is called (SDLC)</a:t>
            </a:r>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3</a:t>
            </a:fld>
            <a:endParaRPr lang="en-US" dirty="0"/>
          </a:p>
        </p:txBody>
      </p:sp>
      <p:pic>
        <p:nvPicPr>
          <p:cNvPr id="1028" name="Picture 4" descr="A Complete Definition Of Software Development - MSF Tech Days">
            <a:extLst>
              <a:ext uri="{FF2B5EF4-FFF2-40B4-BE49-F238E27FC236}">
                <a16:creationId xmlns:a16="http://schemas.microsoft.com/office/drawing/2014/main" id="{96D7046F-3764-4968-BAA9-BD0609EDD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371" y="0"/>
            <a:ext cx="5464628" cy="36364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ich is the best custom software development in Mexico -">
            <a:extLst>
              <a:ext uri="{FF2B5EF4-FFF2-40B4-BE49-F238E27FC236}">
                <a16:creationId xmlns:a16="http://schemas.microsoft.com/office/drawing/2014/main" id="{3D8D01DA-0BBA-49A9-AE99-B218CB0EA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371" y="3636462"/>
            <a:ext cx="4334639" cy="316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3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3445726" y="360512"/>
            <a:ext cx="8746271" cy="649748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5310127" y="777178"/>
            <a:ext cx="6117771" cy="573989"/>
          </a:xfrm>
        </p:spPr>
        <p:txBody>
          <a:bodyPr/>
          <a:lstStyle/>
          <a:p>
            <a:r>
              <a:rPr lang="en-US" sz="2400" dirty="0"/>
              <a:t>Relevance of a business analyst in </a:t>
            </a:r>
            <a:r>
              <a:rPr lang="en-US" sz="2400" dirty="0" err="1"/>
              <a:t>sdlc</a:t>
            </a:r>
            <a:endParaRPr lang="en-US" sz="2400" dirty="0"/>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a:xfrm>
            <a:off x="5526979" y="1204536"/>
            <a:ext cx="6076915" cy="293262"/>
          </a:xfrm>
        </p:spPr>
        <p:txBody>
          <a:bodyPr/>
          <a:lstStyle/>
          <a:p>
            <a:r>
              <a:rPr lang="en-US" sz="1500" dirty="0"/>
              <a:t>An Analogy</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4839629" y="1509441"/>
            <a:ext cx="7299752" cy="5053105"/>
          </a:xfrm>
        </p:spPr>
        <p:txBody>
          <a:bodyPr>
            <a:noAutofit/>
          </a:bodyPr>
          <a:lstStyle/>
          <a:p>
            <a:pPr marL="0" indent="0">
              <a:buNone/>
            </a:pPr>
            <a:r>
              <a:rPr lang="en-US" sz="1150" dirty="0">
                <a:latin typeface="Cambria" panose="02040503050406030204" pitchFamily="18" charset="0"/>
                <a:ea typeface="Cambria" panose="02040503050406030204" pitchFamily="18" charset="0"/>
              </a:rPr>
              <a:t>Assuming you come to a Restaurant and met me as a waiter ready to take your orders and the below conversation takes place.</a:t>
            </a:r>
          </a:p>
          <a:p>
            <a:pPr marL="0" indent="0">
              <a:buNone/>
            </a:pPr>
            <a:r>
              <a:rPr lang="en-US" sz="1150" b="1" dirty="0">
                <a:latin typeface="Cambria" panose="02040503050406030204" pitchFamily="18" charset="0"/>
                <a:ea typeface="Cambria" panose="02040503050406030204" pitchFamily="18" charset="0"/>
              </a:rPr>
              <a:t>Customer: </a:t>
            </a:r>
            <a:r>
              <a:rPr lang="en-US" sz="1150" dirty="0">
                <a:latin typeface="Cambria" panose="02040503050406030204" pitchFamily="18" charset="0"/>
                <a:ea typeface="Cambria" panose="02040503050406030204" pitchFamily="18" charset="0"/>
              </a:rPr>
              <a:t>Do you have Pounded yam + </a:t>
            </a:r>
            <a:r>
              <a:rPr lang="en-US" sz="1150" dirty="0" err="1">
                <a:latin typeface="Cambria" panose="02040503050406030204" pitchFamily="18" charset="0"/>
                <a:ea typeface="Cambria" panose="02040503050406030204" pitchFamily="18" charset="0"/>
              </a:rPr>
              <a:t>Egusi</a:t>
            </a:r>
            <a:endParaRPr lang="en-US" sz="1150" dirty="0">
              <a:latin typeface="Cambria" panose="02040503050406030204" pitchFamily="18" charset="0"/>
              <a:ea typeface="Cambria" panose="02040503050406030204" pitchFamily="18" charset="0"/>
            </a:endParaRPr>
          </a:p>
          <a:p>
            <a:pPr marL="0" indent="0">
              <a:buNone/>
            </a:pPr>
            <a:r>
              <a:rPr lang="en-US" sz="1150" b="1" dirty="0">
                <a:latin typeface="Cambria" panose="02040503050406030204" pitchFamily="18" charset="0"/>
                <a:ea typeface="Cambria" panose="02040503050406030204" pitchFamily="18" charset="0"/>
              </a:rPr>
              <a:t>Waiter: </a:t>
            </a:r>
            <a:r>
              <a:rPr lang="en-US" sz="1150" dirty="0">
                <a:latin typeface="Cambria" panose="02040503050406030204" pitchFamily="18" charset="0"/>
                <a:ea typeface="Cambria" panose="02040503050406030204" pitchFamily="18" charset="0"/>
              </a:rPr>
              <a:t>I don’t have idea if </a:t>
            </a:r>
            <a:r>
              <a:rPr lang="en-US" sz="1150" dirty="0" err="1">
                <a:latin typeface="Cambria" panose="02040503050406030204" pitchFamily="18" charset="0"/>
                <a:ea typeface="Cambria" panose="02040503050406030204" pitchFamily="18" charset="0"/>
              </a:rPr>
              <a:t>Egusi</a:t>
            </a:r>
            <a:r>
              <a:rPr lang="en-US" sz="1150" dirty="0">
                <a:latin typeface="Cambria" panose="02040503050406030204" pitchFamily="18" charset="0"/>
                <a:ea typeface="Cambria" panose="02040503050406030204" pitchFamily="18" charset="0"/>
              </a:rPr>
              <a:t> is available</a:t>
            </a:r>
          </a:p>
          <a:p>
            <a:pPr marL="0" indent="0">
              <a:buNone/>
            </a:pPr>
            <a:r>
              <a:rPr lang="en-US" sz="1150" b="1" dirty="0">
                <a:latin typeface="Cambria" panose="02040503050406030204" pitchFamily="18" charset="0"/>
                <a:ea typeface="Cambria" panose="02040503050406030204" pitchFamily="18" charset="0"/>
              </a:rPr>
              <a:t>Customer: </a:t>
            </a:r>
            <a:r>
              <a:rPr lang="en-US" sz="1150" dirty="0">
                <a:latin typeface="Cambria" panose="02040503050406030204" pitchFamily="18" charset="0"/>
                <a:ea typeface="Cambria" panose="02040503050406030204" pitchFamily="18" charset="0"/>
              </a:rPr>
              <a:t>How long does it take for </a:t>
            </a:r>
            <a:r>
              <a:rPr lang="en-US" sz="1150" dirty="0" err="1">
                <a:latin typeface="Cambria" panose="02040503050406030204" pitchFamily="18" charset="0"/>
                <a:ea typeface="Cambria" panose="02040503050406030204" pitchFamily="18" charset="0"/>
              </a:rPr>
              <a:t>Egusi</a:t>
            </a:r>
            <a:r>
              <a:rPr lang="en-US" sz="1150" dirty="0">
                <a:latin typeface="Cambria" panose="02040503050406030204" pitchFamily="18" charset="0"/>
                <a:ea typeface="Cambria" panose="02040503050406030204" pitchFamily="18" charset="0"/>
              </a:rPr>
              <a:t> to be ready if is not ready and are they are still going to make it for the day</a:t>
            </a:r>
          </a:p>
          <a:p>
            <a:pPr marL="0" indent="0">
              <a:buNone/>
            </a:pPr>
            <a:r>
              <a:rPr lang="en-US" sz="1150" b="1" dirty="0">
                <a:latin typeface="Cambria" panose="02040503050406030204" pitchFamily="18" charset="0"/>
                <a:ea typeface="Cambria" panose="02040503050406030204" pitchFamily="18" charset="0"/>
              </a:rPr>
              <a:t>Waiter: </a:t>
            </a:r>
            <a:r>
              <a:rPr lang="en-US" sz="1150" dirty="0">
                <a:latin typeface="Cambria" panose="02040503050406030204" pitchFamily="18" charset="0"/>
                <a:ea typeface="Cambria" panose="02040503050406030204" pitchFamily="18" charset="0"/>
              </a:rPr>
              <a:t>I am not sure of how long it takes for it to be ready or if it will be prepared for the day.</a:t>
            </a:r>
          </a:p>
          <a:p>
            <a:pPr marL="0" indent="0">
              <a:buNone/>
            </a:pPr>
            <a:r>
              <a:rPr lang="en-US" sz="1150" b="1" dirty="0">
                <a:latin typeface="Cambria" panose="02040503050406030204" pitchFamily="18" charset="0"/>
                <a:ea typeface="Cambria" panose="02040503050406030204" pitchFamily="18" charset="0"/>
              </a:rPr>
              <a:t>Customer: </a:t>
            </a:r>
            <a:r>
              <a:rPr lang="en-US" sz="1150" dirty="0">
                <a:latin typeface="Cambria" panose="02040503050406030204" pitchFamily="18" charset="0"/>
                <a:ea typeface="Cambria" panose="02040503050406030204" pitchFamily="18" charset="0"/>
              </a:rPr>
              <a:t>What other Soup do you have available?</a:t>
            </a:r>
          </a:p>
          <a:p>
            <a:pPr marL="0" indent="0">
              <a:buNone/>
            </a:pPr>
            <a:r>
              <a:rPr lang="en-US" sz="1150" b="1" dirty="0">
                <a:latin typeface="Cambria" panose="02040503050406030204" pitchFamily="18" charset="0"/>
                <a:ea typeface="Cambria" panose="02040503050406030204" pitchFamily="18" charset="0"/>
              </a:rPr>
              <a:t>Waiter: </a:t>
            </a:r>
            <a:r>
              <a:rPr lang="en-US" sz="1150" dirty="0">
                <a:latin typeface="Cambria" panose="02040503050406030204" pitchFamily="18" charset="0"/>
                <a:ea typeface="Cambria" panose="02040503050406030204" pitchFamily="18" charset="0"/>
              </a:rPr>
              <a:t>I am not sure if we still have vegetables or draw soup.</a:t>
            </a:r>
          </a:p>
          <a:p>
            <a:r>
              <a:rPr lang="en-US" sz="1150" dirty="0">
                <a:latin typeface="Cambria" panose="02040503050406030204" pitchFamily="18" charset="0"/>
                <a:ea typeface="Cambria" panose="02040503050406030204" pitchFamily="18" charset="0"/>
              </a:rPr>
              <a:t>In this analogy, even though the waiter is not part of the kitchen team, the customer doesn’t expect to get a concise response but s/he expects to get more than a vague response. When compared to SDLC the kitchen team can be referred to as the development team while the waiter the business analyst. The business analyst is expected to be the liaison personnel between the customer and developers. He would be able to understand &amp; communicate the business requirement of the customer and translate it to the technical requirement which the software development team understand.</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4</a:t>
            </a:fld>
            <a:endParaRPr lang="en-US" dirty="0"/>
          </a:p>
        </p:txBody>
      </p:sp>
      <p:pic>
        <p:nvPicPr>
          <p:cNvPr id="2054" name="Picture 6" descr="I'm a waiter – the most annoying habits customers have &amp; why mums are some  of the WORST | The Sun">
            <a:extLst>
              <a:ext uri="{FF2B5EF4-FFF2-40B4-BE49-F238E27FC236}">
                <a16:creationId xmlns:a16="http://schemas.microsoft.com/office/drawing/2014/main" id="{7A335A80-7965-4E5C-ADB5-B3D463412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4" y="41198"/>
            <a:ext cx="4412753" cy="293648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2056" name="Picture 8" descr="How to Treat Conflict Customers at the Restaurant | Adrack">
            <a:extLst>
              <a:ext uri="{FF2B5EF4-FFF2-40B4-BE49-F238E27FC236}">
                <a16:creationId xmlns:a16="http://schemas.microsoft.com/office/drawing/2014/main" id="{8FE16B39-9E2C-4939-AA60-8BF5ACF9D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0" y="3752707"/>
            <a:ext cx="4582405" cy="31052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3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Business Analyst</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Responsibilities in SDLC</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normAutofit/>
          </a:bodyPr>
          <a:lstStyle/>
          <a:p>
            <a:pPr marL="0" indent="0">
              <a:buNone/>
            </a:pPr>
            <a:r>
              <a:rPr lang="en-US" dirty="0"/>
              <a:t>Considering that I am working in an agile environment for the software development life cycle (SDLC), my main focus is to understand the different stages of agile in SDLC and with that I can know what next to do at each stage.</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Agile Scrum Stages</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153400" y="2108201"/>
            <a:ext cx="3856463" cy="3684588"/>
          </a:xfrm>
        </p:spPr>
        <p:txBody>
          <a:bodyPr>
            <a:normAutofit/>
          </a:bodyPr>
          <a:lstStyle/>
          <a:p>
            <a:r>
              <a:rPr lang="en-US" dirty="0"/>
              <a:t>There are 5 stages in the Agile Environment.</a:t>
            </a:r>
          </a:p>
          <a:p>
            <a:r>
              <a:rPr lang="en-US" dirty="0"/>
              <a:t>1)	Inception / Planning stage</a:t>
            </a:r>
          </a:p>
          <a:p>
            <a:r>
              <a:rPr lang="en-US" dirty="0"/>
              <a:t>2)	Analysis/ Elaboration Stage</a:t>
            </a:r>
          </a:p>
          <a:p>
            <a:r>
              <a:rPr lang="en-US" dirty="0"/>
              <a:t>3)	Design Stage</a:t>
            </a:r>
          </a:p>
          <a:p>
            <a:r>
              <a:rPr lang="en-US" dirty="0"/>
              <a:t>4)	Implementation stage</a:t>
            </a:r>
          </a:p>
          <a:p>
            <a:r>
              <a:rPr lang="en-US" dirty="0"/>
              <a:t>5)	Maintenance stage.</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317438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446049" y="1099003"/>
            <a:ext cx="4563849" cy="573989"/>
          </a:xfrm>
        </p:spPr>
        <p:txBody>
          <a:bodyPr/>
          <a:lstStyle/>
          <a:p>
            <a:pPr lvl="0"/>
            <a:r>
              <a:rPr lang="en-US" sz="2800" dirty="0"/>
              <a:t>Inception / Planning stage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446049" y="1672992"/>
            <a:ext cx="4563848" cy="4437876"/>
          </a:xfrm>
        </p:spPr>
        <p:txBody>
          <a:bodyPr>
            <a:normAutofit/>
          </a:bodyPr>
          <a:lstStyle/>
          <a:p>
            <a:pPr algn="just"/>
            <a:r>
              <a:rPr lang="en-US" sz="1100" dirty="0">
                <a:latin typeface="Cambria" panose="02040503050406030204" pitchFamily="18" charset="0"/>
                <a:ea typeface="Cambria" panose="02040503050406030204" pitchFamily="18" charset="0"/>
              </a:rPr>
              <a:t>During this stage, the project requires the understanding of our client and us, as a business analyst I would need to use my customer-led approach here, facilitation of meetings skills is highly needed and after that I would need to exhibit my requirement gathering and stakeholder’s mapping skills which are very important.  Most of my Job as a Business Analysts at this stage is decomposing epics and features to user stories to build a backlog for refinement. The aim is to validate assumptions about the vision, define MVP (Most Valuable Product), a roadmap with milestones, cadence, program releases, capacity, and velocity, and develop user stories for future backlog refinement. I can create value by identifying the Business Need (problem or opportunity), defining Business Requirements (goals and objectives), and enabling the organization to respond to those changing needs and achieve the business goals.</a:t>
            </a:r>
          </a:p>
        </p:txBody>
      </p:sp>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6</a:t>
            </a:fld>
            <a:endParaRPr lang="en-US" dirty="0"/>
          </a:p>
        </p:txBody>
      </p:sp>
      <p:pic>
        <p:nvPicPr>
          <p:cNvPr id="3074" name="Picture 2" descr="The role of Inception in Scrum. One thing I regularly see mixed into… | by  Trev de Vroome | Medium">
            <a:extLst>
              <a:ext uri="{FF2B5EF4-FFF2-40B4-BE49-F238E27FC236}">
                <a16:creationId xmlns:a16="http://schemas.microsoft.com/office/drawing/2014/main" id="{E2A5874C-6DDA-48CE-9846-8D23C0098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357" y="1696165"/>
            <a:ext cx="5226911" cy="34656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47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1" y="-73745"/>
            <a:ext cx="12192000" cy="6858000"/>
          </a:xfrm>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2263697" y="267629"/>
            <a:ext cx="9691447" cy="5940669"/>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47131" y="119577"/>
            <a:ext cx="10682865" cy="6088718"/>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2529944" y="557787"/>
            <a:ext cx="4004672" cy="519624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2747790" y="747131"/>
            <a:ext cx="3608405" cy="4795025"/>
          </a:xfrm>
        </p:spPr>
        <p:txBody>
          <a:bodyPr>
            <a:normAutofit/>
          </a:bodyPr>
          <a:lstStyle/>
          <a:p>
            <a:pPr lvl="0" algn="just">
              <a:lnSpc>
                <a:spcPct val="80000"/>
              </a:lnSpc>
              <a:spcBef>
                <a:spcPts val="0"/>
              </a:spcBef>
              <a:defRPr sz="10000">
                <a:solidFill>
                  <a:srgbClr val="3A3B39"/>
                </a:solidFill>
                <a:latin typeface="Bebas"/>
                <a:ea typeface="Bebas"/>
                <a:cs typeface="Bebas"/>
                <a:sym typeface="Bebas"/>
              </a:defRPr>
            </a:pPr>
            <a:r>
              <a:rPr lang="en-US" sz="2000" dirty="0">
                <a:sym typeface="Bebas"/>
              </a:rPr>
              <a:t>                                             Stage 2</a:t>
            </a:r>
            <a:br>
              <a:rPr lang="en-US" sz="2000" dirty="0">
                <a:sym typeface="Bebas"/>
              </a:rPr>
            </a:br>
            <a:r>
              <a:rPr lang="en-US" sz="1800" dirty="0">
                <a:latin typeface="Bodoni Bk BT" panose="02070603070706020303" pitchFamily="18" charset="0"/>
                <a:sym typeface="Bebas"/>
              </a:rPr>
              <a:t>Analysis/ Elaboration Stage</a:t>
            </a:r>
            <a:br>
              <a:rPr lang="en-US" sz="2000" dirty="0">
                <a:sym typeface="Bebas"/>
              </a:rPr>
            </a:br>
            <a:r>
              <a:rPr lang="en-US" sz="1650" b="0" cap="none" dirty="0">
                <a:solidFill>
                  <a:srgbClr val="2F3342"/>
                </a:solidFill>
                <a:latin typeface="Bebas"/>
                <a:ea typeface="+mn-ea"/>
                <a:cs typeface="+mn-cs"/>
              </a:rPr>
              <a:t>At this stage of the project I am expected to Analyze, organize, and document the requirement, which leads to identifying the functional and non-functional requirements. After doing this the requirements are prioritized to know which requirements comes first and at what stage. The epic stories at the inception stages are now developed into detailed user stories, acceptance criteria and Requirement traceability matrix (RTM). Also, at this phase I would need to facilitate the solution design process with business stakeholders, designers, and developers. I need to ensure the solution is well understood, documented, delivers on prioritized requirements, and ultimately approved by the business.</a:t>
            </a: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7</a:t>
            </a:fld>
            <a:endParaRPr lang="en-US" dirty="0"/>
          </a:p>
        </p:txBody>
      </p:sp>
      <p:sp>
        <p:nvSpPr>
          <p:cNvPr id="12" name="Rectangle 11">
            <a:extLst>
              <a:ext uri="{FF2B5EF4-FFF2-40B4-BE49-F238E27FC236}">
                <a16:creationId xmlns:a16="http://schemas.microsoft.com/office/drawing/2014/main" id="{6208AB15-6FEF-4FF9-8449-8A07C37EDD18}"/>
              </a:ext>
              <a:ext uri="{C183D7F6-B498-43B3-948B-1728B52AA6E4}">
                <adec:decorative xmlns:adec="http://schemas.microsoft.com/office/drawing/2017/decorative" val="1"/>
              </a:ext>
            </a:extLst>
          </p:cNvPr>
          <p:cNvSpPr/>
          <p:nvPr/>
        </p:nvSpPr>
        <p:spPr>
          <a:xfrm>
            <a:off x="7402721" y="557788"/>
            <a:ext cx="3848860" cy="519624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Title 8">
            <a:extLst>
              <a:ext uri="{FF2B5EF4-FFF2-40B4-BE49-F238E27FC236}">
                <a16:creationId xmlns:a16="http://schemas.microsoft.com/office/drawing/2014/main" id="{F8091B61-E73A-45FC-AF32-66C22851C2DC}"/>
              </a:ext>
            </a:extLst>
          </p:cNvPr>
          <p:cNvSpPr txBox="1">
            <a:spLocks/>
          </p:cNvSpPr>
          <p:nvPr/>
        </p:nvSpPr>
        <p:spPr>
          <a:xfrm>
            <a:off x="7539102" y="776870"/>
            <a:ext cx="3608405" cy="47950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a:lstStyle>
          <a:p>
            <a:pPr algn="just">
              <a:lnSpc>
                <a:spcPct val="80000"/>
              </a:lnSpc>
              <a:spcBef>
                <a:spcPts val="0"/>
              </a:spcBef>
              <a:defRPr sz="10000">
                <a:solidFill>
                  <a:srgbClr val="3A3B39"/>
                </a:solidFill>
                <a:latin typeface="Bebas"/>
                <a:ea typeface="Bebas"/>
                <a:cs typeface="Bebas"/>
                <a:sym typeface="Bebas"/>
              </a:defRPr>
            </a:pPr>
            <a:r>
              <a:rPr lang="en-US" sz="2000" dirty="0">
                <a:solidFill>
                  <a:srgbClr val="3A3B39"/>
                </a:solidFill>
                <a:latin typeface="Bebas"/>
                <a:ea typeface="Bebas"/>
                <a:cs typeface="Bebas"/>
                <a:sym typeface="Bebas"/>
              </a:rPr>
              <a:t>                                             Stage 3</a:t>
            </a:r>
            <a:br>
              <a:rPr lang="en-US" sz="2000" dirty="0">
                <a:solidFill>
                  <a:srgbClr val="3A3B39"/>
                </a:solidFill>
                <a:latin typeface="Bebas"/>
                <a:ea typeface="Bebas"/>
                <a:cs typeface="Bebas"/>
                <a:sym typeface="Bebas"/>
              </a:rPr>
            </a:br>
            <a:r>
              <a:rPr lang="en-US" sz="1800" dirty="0">
                <a:solidFill>
                  <a:srgbClr val="3A3B39"/>
                </a:solidFill>
                <a:latin typeface="Bodoni Bk BT" panose="02070603070706020303" pitchFamily="18" charset="0"/>
                <a:ea typeface="Bebas"/>
                <a:cs typeface="Bebas"/>
                <a:sym typeface="Bebas"/>
              </a:rPr>
              <a:t>                                 Design Stage</a:t>
            </a:r>
            <a:br>
              <a:rPr lang="en-US" sz="2000" dirty="0">
                <a:solidFill>
                  <a:srgbClr val="3A3B39"/>
                </a:solidFill>
                <a:latin typeface="Bebas"/>
                <a:ea typeface="Bebas"/>
                <a:cs typeface="Bebas"/>
                <a:sym typeface="Bebas"/>
              </a:rPr>
            </a:br>
            <a:r>
              <a:rPr lang="en-US" sz="1650" b="0" cap="none" dirty="0">
                <a:solidFill>
                  <a:srgbClr val="2F3342"/>
                </a:solidFill>
                <a:latin typeface="Bebas"/>
                <a:ea typeface="+mn-ea"/>
                <a:cs typeface="+mn-cs"/>
                <a:sym typeface="Bebas"/>
              </a:rPr>
              <a:t>As the business analyst, I would need to creates the customer UX, UI, administrative workflows, wireframes, and define processes for efficiently creating assets at scale to cater to the client’s wide range of products. clarifying all business requirement to the software technical team and make sure they fully understand whatever they are coding is highly important during this period. I would also be required to share the developing modules with stakeholders and solicit their feedback.</a:t>
            </a:r>
          </a:p>
        </p:txBody>
      </p:sp>
    </p:spTree>
    <p:extLst>
      <p:ext uri="{BB962C8B-B14F-4D97-AF65-F5344CB8AC3E}">
        <p14:creationId xmlns:p14="http://schemas.microsoft.com/office/powerpoint/2010/main" val="138922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Stage 4</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Implementation stage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573882" y="1650380"/>
            <a:ext cx="3464715" cy="4962293"/>
          </a:xfrm>
        </p:spPr>
        <p:txBody>
          <a:bodyPr>
            <a:noAutofit/>
          </a:bodyPr>
          <a:lstStyle/>
          <a:p>
            <a:pPr marL="0" indent="0" algn="just">
              <a:buNone/>
            </a:pPr>
            <a:r>
              <a:rPr lang="en-US" sz="1400" dirty="0"/>
              <a:t>Most times in project as a business analysis it is during this stage that I might need to play a critical role in helping facilitate this rhythm as the Scrum Master. I would need to build understanding of the creation of content strategy, including input required, gathering of input, definition of overall vision, solution identification, governance issues, and structure of the final strategy. Test criteria are provided for the testers, these criteria help to ensure that the coded solution traces back successfully to all the original requirements. Conflict resolution is highly needed during this period.</a:t>
            </a:r>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8</a:t>
            </a:fld>
            <a:endParaRPr lang="en-US" dirty="0"/>
          </a:p>
        </p:txBody>
      </p:sp>
      <p:sp>
        <p:nvSpPr>
          <p:cNvPr id="14" name="Title 37">
            <a:extLst>
              <a:ext uri="{FF2B5EF4-FFF2-40B4-BE49-F238E27FC236}">
                <a16:creationId xmlns:a16="http://schemas.microsoft.com/office/drawing/2014/main" id="{B0099D01-C75E-4C28-A66C-119DF4965AC1}"/>
              </a:ext>
            </a:extLst>
          </p:cNvPr>
          <p:cNvSpPr txBox="1">
            <a:spLocks/>
          </p:cNvSpPr>
          <p:nvPr/>
        </p:nvSpPr>
        <p:spPr>
          <a:xfrm>
            <a:off x="7974265" y="18588"/>
            <a:ext cx="3605998" cy="11887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b="1" kern="1200" cap="all" baseline="0">
                <a:solidFill>
                  <a:schemeClr val="tx1"/>
                </a:solidFill>
                <a:latin typeface="+mj-lt"/>
                <a:ea typeface="+mj-ea"/>
                <a:cs typeface="+mj-cs"/>
              </a:defRPr>
            </a:lvl1pPr>
          </a:lstStyle>
          <a:p>
            <a:r>
              <a:rPr lang="en-US" dirty="0"/>
              <a:t>Stage 5</a:t>
            </a:r>
          </a:p>
        </p:txBody>
      </p:sp>
      <p:sp>
        <p:nvSpPr>
          <p:cNvPr id="15" name="Text Placeholder 3">
            <a:extLst>
              <a:ext uri="{FF2B5EF4-FFF2-40B4-BE49-F238E27FC236}">
                <a16:creationId xmlns:a16="http://schemas.microsoft.com/office/drawing/2014/main" id="{B373D65D-AA2D-4959-9243-C7D0F900D1A2}"/>
              </a:ext>
            </a:extLst>
          </p:cNvPr>
          <p:cNvSpPr txBox="1">
            <a:spLocks/>
          </p:cNvSpPr>
          <p:nvPr/>
        </p:nvSpPr>
        <p:spPr>
          <a:xfrm>
            <a:off x="7952263" y="1079720"/>
            <a:ext cx="3464717" cy="823912"/>
          </a:xfrm>
          <a:prstGeom prst="rect">
            <a:avLst/>
          </a:prstGeom>
          <a:ln>
            <a:solidFill>
              <a:schemeClr val="bg1"/>
            </a:solid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2F334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Maintenance stage</a:t>
            </a:r>
          </a:p>
        </p:txBody>
      </p:sp>
      <p:sp>
        <p:nvSpPr>
          <p:cNvPr id="16" name="Content Placeholder 4">
            <a:extLst>
              <a:ext uri="{FF2B5EF4-FFF2-40B4-BE49-F238E27FC236}">
                <a16:creationId xmlns:a16="http://schemas.microsoft.com/office/drawing/2014/main" id="{A132F7D4-C8AA-4B2E-91FE-4509B463F25D}"/>
              </a:ext>
            </a:extLst>
          </p:cNvPr>
          <p:cNvSpPr txBox="1">
            <a:spLocks/>
          </p:cNvSpPr>
          <p:nvPr/>
        </p:nvSpPr>
        <p:spPr>
          <a:xfrm>
            <a:off x="7952263" y="1668968"/>
            <a:ext cx="3464715" cy="4962293"/>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rgbClr val="2F3342"/>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rgbClr val="2F3342"/>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200" kern="1200">
                <a:solidFill>
                  <a:srgbClr val="2F3342"/>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100" kern="1200">
                <a:solidFill>
                  <a:srgbClr val="2F3342"/>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100" kern="1200">
                <a:solidFill>
                  <a:srgbClr val="2F334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dirty="0"/>
              <a:t>At this stage I am expected to present the project to the client and gain acceptance, create user-training manuals, capture fixes for future versions of s/w solution, create final product documentations, document project lessons learned</a:t>
            </a:r>
          </a:p>
        </p:txBody>
      </p:sp>
      <p:pic>
        <p:nvPicPr>
          <p:cNvPr id="4100" name="Picture 4" descr="Systems development life cycle - Wikipedia">
            <a:extLst>
              <a:ext uri="{FF2B5EF4-FFF2-40B4-BE49-F238E27FC236}">
                <a16:creationId xmlns:a16="http://schemas.microsoft.com/office/drawing/2014/main" id="{9EF5C23B-9218-4710-92CB-A038765F5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685" y="546411"/>
            <a:ext cx="2770634" cy="590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58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Pictorial View of Task</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9</a:t>
            </a:fld>
            <a:endParaRPr lang="en-US" dirty="0"/>
          </a:p>
        </p:txBody>
      </p:sp>
      <p:pic>
        <p:nvPicPr>
          <p:cNvPr id="14" name="Picture 13" descr="Scrum Business Analysis">
            <a:extLst>
              <a:ext uri="{FF2B5EF4-FFF2-40B4-BE49-F238E27FC236}">
                <a16:creationId xmlns:a16="http://schemas.microsoft.com/office/drawing/2014/main" id="{BE8CE8CE-0148-4999-A4EB-6F22EA4D45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76563" y="1041735"/>
            <a:ext cx="7728607" cy="5207689"/>
          </a:xfrm>
          <a:prstGeom prst="rect">
            <a:avLst/>
          </a:prstGeom>
          <a:noFill/>
          <a:ln>
            <a:noFill/>
          </a:ln>
        </p:spPr>
      </p:pic>
    </p:spTree>
    <p:extLst>
      <p:ext uri="{BB962C8B-B14F-4D97-AF65-F5344CB8AC3E}">
        <p14:creationId xmlns:p14="http://schemas.microsoft.com/office/powerpoint/2010/main" val="2779095684"/>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1032</Words>
  <Application>Microsoft Office PowerPoint</Application>
  <PresentationFormat>Widescreen</PresentationFormat>
  <Paragraphs>724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Bebas</vt:lpstr>
      <vt:lpstr>Bodoni Bk BT</vt:lpstr>
      <vt:lpstr>Calibri</vt:lpstr>
      <vt:lpstr>Cambria</vt:lpstr>
      <vt:lpstr>Office Theme</vt:lpstr>
      <vt:lpstr>IT Products &amp; Product Management</vt:lpstr>
      <vt:lpstr>B.A involvement across the full software development lifecycle</vt:lpstr>
      <vt:lpstr>What is sdlc</vt:lpstr>
      <vt:lpstr>Relevance of a business analyst in sdlc</vt:lpstr>
      <vt:lpstr>Business Analyst</vt:lpstr>
      <vt:lpstr>Inception / Planning stage</vt:lpstr>
      <vt:lpstr>                                             Stage 2 Analysis/ Elaboration Stage At this stage of the project I am expected to Analyze, organize, and document the requirement, which leads to identifying the functional and non-functional requirements. After doing this the requirements are prioritized to know which requirements comes first and at what stage. The epic stories at the inception stages are now developed into detailed user stories, acceptance criteria and Requirement traceability matrix (RTM). Also, at this phase I would need to facilitate the solution design process with business stakeholders, designers, and developers. I need to ensure the solution is well understood, documented, delivers on prioritized requirements, and ultimately approved by the business.</vt:lpstr>
      <vt:lpstr>Stage 4</vt:lpstr>
      <vt:lpstr>Pictorial View of Task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2022-10-25T16:05:00Z</dcterms:created>
  <dcterms:modified xsi:type="dcterms:W3CDTF">2022-10-26T09:44:03Z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