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7"/>
  </p:notesMasterIdLst>
  <p:handoutMasterIdLst>
    <p:handoutMasterId r:id="rId18"/>
  </p:handoutMasterIdLst>
  <p:sldIdLst>
    <p:sldId id="314" r:id="rId5"/>
    <p:sldId id="526" r:id="rId6"/>
    <p:sldId id="535" r:id="rId7"/>
    <p:sldId id="530" r:id="rId8"/>
    <p:sldId id="531" r:id="rId9"/>
    <p:sldId id="532" r:id="rId10"/>
    <p:sldId id="533" r:id="rId11"/>
    <p:sldId id="538" r:id="rId12"/>
    <p:sldId id="534" r:id="rId13"/>
    <p:sldId id="539" r:id="rId14"/>
    <p:sldId id="536" r:id="rId15"/>
    <p:sldId id="540" r:id="rId16"/>
  </p:sldIdLst>
  <p:sldSz cx="9144000" cy="5143500" type="screen16x9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110C"/>
    <a:srgbClr val="FF30FF"/>
    <a:srgbClr val="31526A"/>
    <a:srgbClr val="969696"/>
    <a:srgbClr val="9E9A95"/>
    <a:srgbClr val="382E25"/>
    <a:srgbClr val="C17945"/>
    <a:srgbClr val="690304"/>
    <a:srgbClr val="25262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7" autoAdjust="0"/>
    <p:restoredTop sz="92907" autoAdjust="0"/>
  </p:normalViewPr>
  <p:slideViewPr>
    <p:cSldViewPr snapToGrid="0" snapToObjects="1">
      <p:cViewPr varScale="1">
        <p:scale>
          <a:sx n="117" d="100"/>
          <a:sy n="117" d="100"/>
        </p:scale>
        <p:origin x="192" y="656"/>
      </p:cViewPr>
      <p:guideLst>
        <p:guide orient="horz" pos="3185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11/30/21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11/30/21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81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633304" y="-648376"/>
            <a:ext cx="733465" cy="2367520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7734222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INDIANA UNIVERSITY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581278"/>
            <a:ext cx="1289146" cy="141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32786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9827" y="7590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5303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35303" y="4661517"/>
            <a:ext cx="387197" cy="5289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35303" y="4661517"/>
            <a:ext cx="387197" cy="5289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631042" y="4235585"/>
            <a:ext cx="3372874" cy="922081"/>
            <a:chOff x="631042" y="4235585"/>
            <a:chExt cx="3372874" cy="922081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1042" y="4235585"/>
              <a:ext cx="536130" cy="922081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indianauniversitywhite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894" y="4313667"/>
              <a:ext cx="2630022" cy="472055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70" y="4033752"/>
            <a:ext cx="950924" cy="104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7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9497" y="2295194"/>
            <a:ext cx="6714310" cy="553112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Measuring Hearing Aid Compression Algorithm Preference with the Tympan</a:t>
            </a:r>
            <a:br>
              <a:rPr lang="en-US" b="0" dirty="0"/>
            </a:br>
            <a:br>
              <a:rPr lang="en-US" b="0" dirty="0"/>
            </a:br>
            <a:br>
              <a:rPr lang="en-US" b="0" dirty="0"/>
            </a:br>
            <a:r>
              <a:rPr lang="en-US" b="0" dirty="0"/>
              <a:t>Jennifer J. Lentz</a:t>
            </a:r>
            <a:br>
              <a:rPr lang="en-US" b="0" dirty="0"/>
            </a:br>
            <a:r>
              <a:rPr lang="en-US" b="0" dirty="0" err="1"/>
              <a:t>Donghyeon</a:t>
            </a:r>
            <a:r>
              <a:rPr lang="en-US" b="0" dirty="0"/>
              <a:t> Yun</a:t>
            </a:r>
            <a:br>
              <a:rPr lang="en-US" b="0" dirty="0"/>
            </a:br>
            <a:r>
              <a:rPr lang="en-US" b="0" dirty="0"/>
              <a:t>Stuart Smiley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290EF-9F71-794F-9CA6-628A084374E5}"/>
              </a:ext>
            </a:extLst>
          </p:cNvPr>
          <p:cNvSpPr txBox="1"/>
          <p:nvPr/>
        </p:nvSpPr>
        <p:spPr>
          <a:xfrm>
            <a:off x="5477691" y="4594523"/>
            <a:ext cx="366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2021 Meeting of the Acoustical Society of America Tympan Challenge</a:t>
            </a:r>
          </a:p>
        </p:txBody>
      </p:sp>
    </p:spTree>
    <p:extLst>
      <p:ext uri="{BB962C8B-B14F-4D97-AF65-F5344CB8AC3E}">
        <p14:creationId xmlns:p14="http://schemas.microsoft.com/office/powerpoint/2010/main" val="91901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A3AB-741D-414D-A5FF-AEDE07E9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and 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630F9-321B-9344-9D8F-6B57C798E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303" y="1326969"/>
            <a:ext cx="4821760" cy="36195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Prelim version of app mostly complete</a:t>
            </a:r>
          </a:p>
          <a:p>
            <a:r>
              <a:rPr lang="en-US" sz="2400" dirty="0"/>
              <a:t>Pilot testing of compression settings is our next step</a:t>
            </a:r>
          </a:p>
          <a:p>
            <a:pPr lvl="1"/>
            <a:r>
              <a:rPr lang="en-US" sz="2400" dirty="0"/>
              <a:t>Earpieces arrived a few weeks ago</a:t>
            </a:r>
          </a:p>
          <a:p>
            <a:r>
              <a:rPr lang="en-US" sz="2400" dirty="0"/>
              <a:t>Subjects likely will need a training session</a:t>
            </a:r>
          </a:p>
          <a:p>
            <a:r>
              <a:rPr lang="en-US" sz="2400" dirty="0"/>
              <a:t>In process of getting small grant support to pay subjects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person sitting on a couch with a keyboard&#10;&#10;Description automatically generated with low confidence">
            <a:extLst>
              <a:ext uri="{FF2B5EF4-FFF2-40B4-BE49-F238E27FC236}">
                <a16:creationId xmlns:a16="http://schemas.microsoft.com/office/drawing/2014/main" id="{744BB07D-860D-9A40-B6B3-D1CE98631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916" y="962297"/>
            <a:ext cx="2714625" cy="3619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2E552B-E199-CC4D-B4DB-594A4D0AC8AE}"/>
              </a:ext>
            </a:extLst>
          </p:cNvPr>
          <p:cNvSpPr txBox="1"/>
          <p:nvPr/>
        </p:nvSpPr>
        <p:spPr>
          <a:xfrm>
            <a:off x="6618514" y="4720046"/>
            <a:ext cx="2455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Stuart programming the tympan</a:t>
            </a:r>
          </a:p>
        </p:txBody>
      </p:sp>
    </p:spTree>
    <p:extLst>
      <p:ext uri="{BB962C8B-B14F-4D97-AF65-F5344CB8AC3E}">
        <p14:creationId xmlns:p14="http://schemas.microsoft.com/office/powerpoint/2010/main" val="1418172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A3AB-741D-414D-A5FF-AEDE07E9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left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630F9-321B-9344-9D8F-6B57C798E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303" y="1326969"/>
            <a:ext cx="4821760" cy="3619500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/>
              <a:t>How will subjects feel about wearing the Tympan and using the app? </a:t>
            </a:r>
          </a:p>
          <a:p>
            <a:r>
              <a:rPr lang="en-US" sz="2900" dirty="0"/>
              <a:t>Potential consequences of allowing subjects to control the loudness (overall gain) </a:t>
            </a:r>
          </a:p>
          <a:p>
            <a:r>
              <a:rPr lang="en-US" sz="2900" dirty="0"/>
              <a:t>We’ve programmed the tympan to beep for the EMA, but what if subjects remove their earpieces?</a:t>
            </a:r>
          </a:p>
          <a:p>
            <a:r>
              <a:rPr lang="en-US" sz="2900" dirty="0"/>
              <a:t>Can we really get SNR estimates?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BCF5F87C-9D6D-1240-B040-B5E7730CA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22" t="20826" r="10762" b="22455"/>
          <a:stretch/>
        </p:blipFill>
        <p:spPr>
          <a:xfrm rot="5400000">
            <a:off x="4986844" y="1517567"/>
            <a:ext cx="4142011" cy="241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49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C7EB-ED36-D444-AB27-AF7AE851D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A3FE1-664F-8F46-873C-5A2595EAC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and Chip (</a:t>
            </a:r>
            <a:r>
              <a:rPr lang="en-US" dirty="0" err="1"/>
              <a:t>Creare</a:t>
            </a:r>
            <a:r>
              <a:rPr lang="en-US" dirty="0"/>
              <a:t>) for their help and support</a:t>
            </a:r>
          </a:p>
          <a:p>
            <a:r>
              <a:rPr lang="en-US" dirty="0"/>
              <a:t>Acoustical Society of America for the Tympan Challenge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B3B72-1613-C042-952C-7A6CC99DBB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7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625A018-1B15-564D-979F-DF91C9750647}"/>
              </a:ext>
            </a:extLst>
          </p:cNvPr>
          <p:cNvSpPr txBox="1">
            <a:spLocks/>
          </p:cNvSpPr>
          <p:nvPr/>
        </p:nvSpPr>
        <p:spPr>
          <a:xfrm>
            <a:off x="898132" y="-76802"/>
            <a:ext cx="700674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cap="none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solidFill>
                  <a:srgbClr val="7D110C"/>
                </a:solidFill>
              </a:rPr>
              <a:t>Background: WDRC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9424FC-1A79-43E2-98A0-4760F44A0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01" y="659910"/>
            <a:ext cx="4389813" cy="40164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Modern hearing aids use nonlinear algorithms (such as Wide Dynamic Range Compression) to provide audibility to low-level sounds without contributing to added discomfort for high-level sounds (e.g., Souza, 2002).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algorithms alter the gain based on stimulus level and are defined by a variety of parameters: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attack and release time, compression ratio, compression threshold, etc.</a:t>
            </a:r>
          </a:p>
        </p:txBody>
      </p:sp>
      <p:pic>
        <p:nvPicPr>
          <p:cNvPr id="1026" name="Picture 2" descr="figure 1">
            <a:extLst>
              <a:ext uri="{FF2B5EF4-FFF2-40B4-BE49-F238E27FC236}">
                <a16:creationId xmlns:a16="http://schemas.microsoft.com/office/drawing/2014/main" id="{1325487F-7637-9549-9DE5-1514F9A81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914" y="556283"/>
            <a:ext cx="4050723" cy="387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D8DC45-436D-A149-8AA3-F86555B869D9}"/>
              </a:ext>
            </a:extLst>
          </p:cNvPr>
          <p:cNvSpPr txBox="1"/>
          <p:nvPr/>
        </p:nvSpPr>
        <p:spPr>
          <a:xfrm>
            <a:off x="7689668" y="4481303"/>
            <a:ext cx="145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Moore (2008)</a:t>
            </a:r>
          </a:p>
        </p:txBody>
      </p:sp>
    </p:spTree>
    <p:extLst>
      <p:ext uri="{BB962C8B-B14F-4D97-AF65-F5344CB8AC3E}">
        <p14:creationId xmlns:p14="http://schemas.microsoft.com/office/powerpoint/2010/main" val="200885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625A018-1B15-564D-979F-DF91C9750647}"/>
              </a:ext>
            </a:extLst>
          </p:cNvPr>
          <p:cNvSpPr txBox="1">
            <a:spLocks/>
          </p:cNvSpPr>
          <p:nvPr/>
        </p:nvSpPr>
        <p:spPr>
          <a:xfrm>
            <a:off x="898132" y="-76802"/>
            <a:ext cx="700674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cap="none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solidFill>
                  <a:srgbClr val="7D110C"/>
                </a:solidFill>
              </a:rPr>
              <a:t>Background: WDRC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9424FC-1A79-43E2-98A0-4760F44A0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01" y="659910"/>
            <a:ext cx="8324999" cy="40164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nonlinear nature of the algorithms can distort the envelope of sounds (e.g., </a:t>
            </a:r>
            <a:r>
              <a:rPr lang="en-US" dirty="0" err="1"/>
              <a:t>Jenstead</a:t>
            </a:r>
            <a:r>
              <a:rPr lang="en-US" dirty="0"/>
              <a:t> and Souza, 2005) and alter the signal to noise ratio (SNR) at the output of the hearing aid (e.g., Miller, 2017)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Influenced by compression ratio, compression speed, amount of gain applied (usually determined by hearing aid prescriptions), number of channels,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environment is also important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Type of background noise (e.g., fluctuating or not)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Or reverberation (Reinhart at al., 2017)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7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625A018-1B15-564D-979F-DF91C9750647}"/>
              </a:ext>
            </a:extLst>
          </p:cNvPr>
          <p:cNvSpPr txBox="1">
            <a:spLocks/>
          </p:cNvSpPr>
          <p:nvPr/>
        </p:nvSpPr>
        <p:spPr>
          <a:xfrm>
            <a:off x="898132" y="-76802"/>
            <a:ext cx="700674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cap="none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solidFill>
                  <a:srgbClr val="7D110C"/>
                </a:solidFill>
              </a:rPr>
              <a:t>Background: Compression speed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9424FC-1A79-43E2-98A0-4760F44A0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02" y="659910"/>
            <a:ext cx="3425338" cy="40164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Fast-acting better amplifies low-level sounds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Slow-acting compression produces less distortion to the stimulus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sound less “choppy”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better preserves SNR</a:t>
            </a:r>
          </a:p>
        </p:txBody>
      </p:sp>
      <p:pic>
        <p:nvPicPr>
          <p:cNvPr id="1026" name="Picture 2" descr="PDF] The Choice of Compression Speed in Hearing Aids: Theoretical and  Practical Considerations and the Role of Individual Differences | Semantic  Scholar">
            <a:extLst>
              <a:ext uri="{FF2B5EF4-FFF2-40B4-BE49-F238E27FC236}">
                <a16:creationId xmlns:a16="http://schemas.microsoft.com/office/drawing/2014/main" id="{5FABA5A5-C65C-884B-89E7-CBAA9378B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132" y="659910"/>
            <a:ext cx="3609736" cy="382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3C472C-58C6-1E47-8C35-6EE95ABF1E1D}"/>
              </a:ext>
            </a:extLst>
          </p:cNvPr>
          <p:cNvSpPr txBox="1"/>
          <p:nvPr/>
        </p:nvSpPr>
        <p:spPr>
          <a:xfrm>
            <a:off x="7689668" y="4481303"/>
            <a:ext cx="145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Moore (2008)</a:t>
            </a:r>
          </a:p>
        </p:txBody>
      </p:sp>
    </p:spTree>
    <p:extLst>
      <p:ext uri="{BB962C8B-B14F-4D97-AF65-F5344CB8AC3E}">
        <p14:creationId xmlns:p14="http://schemas.microsoft.com/office/powerpoint/2010/main" val="95877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625A018-1B15-564D-979F-DF91C9750647}"/>
              </a:ext>
            </a:extLst>
          </p:cNvPr>
          <p:cNvSpPr txBox="1">
            <a:spLocks/>
          </p:cNvSpPr>
          <p:nvPr/>
        </p:nvSpPr>
        <p:spPr>
          <a:xfrm>
            <a:off x="898132" y="-76802"/>
            <a:ext cx="700674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cap="none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solidFill>
                  <a:srgbClr val="7D110C"/>
                </a:solidFill>
              </a:rPr>
              <a:t>Background: Other factors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9424FC-1A79-43E2-98A0-4760F44A0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01" y="659910"/>
            <a:ext cx="8324999" cy="40164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Many studies evaluating subject’s preference, speech intelligibility, and the acoustic changes imposed by these algorithms have been conducted in a lab environment using pre-processed stimuli (e.g., Souza et al., 2006; Naylor and </a:t>
            </a:r>
            <a:r>
              <a:rPr lang="en-US" dirty="0" err="1"/>
              <a:t>Johannesson</a:t>
            </a:r>
            <a:r>
              <a:rPr lang="en-US" dirty="0"/>
              <a:t>, 2009;  Reinhart at al., 2017)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Whether subjects benefit/prefer more from fast or slow compression (intelligibility and preference) is a complex problem that relates to the environment and characteristics of the hearing aid wearer (Gatehouse 2006; Souza et al., 2019)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studies have used clinically fit hearing aids (Souza and </a:t>
            </a:r>
            <a:r>
              <a:rPr lang="en-US" dirty="0" err="1"/>
              <a:t>Sirow</a:t>
            </a:r>
            <a:r>
              <a:rPr lang="en-US" dirty="0"/>
              <a:t>, 2014; Miller, 2017) and some also conducted measurements outside of the laboratory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9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625A018-1B15-564D-979F-DF91C9750647}"/>
              </a:ext>
            </a:extLst>
          </p:cNvPr>
          <p:cNvSpPr txBox="1">
            <a:spLocks/>
          </p:cNvSpPr>
          <p:nvPr/>
        </p:nvSpPr>
        <p:spPr>
          <a:xfrm>
            <a:off x="898132" y="-76802"/>
            <a:ext cx="700674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cap="none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solidFill>
                  <a:srgbClr val="7D110C"/>
                </a:solidFill>
              </a:rPr>
              <a:t>Purpose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9424FC-1A79-43E2-98A0-4760F44A0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01" y="659910"/>
            <a:ext cx="8324999" cy="4016446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plan to use the Tympan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Aims: Determine subject preferences for </a:t>
            </a:r>
            <a:r>
              <a:rPr lang="en-US" u="sng" dirty="0"/>
              <a:t>compression speed </a:t>
            </a:r>
            <a:r>
              <a:rPr lang="en-US" dirty="0"/>
              <a:t>and </a:t>
            </a:r>
            <a:r>
              <a:rPr lang="en-US" u="sng" dirty="0"/>
              <a:t>compression ratio</a:t>
            </a:r>
            <a:r>
              <a:rPr lang="en-US" dirty="0"/>
              <a:t> in real-world environments and </a:t>
            </a:r>
            <a:r>
              <a:rPr lang="en-US" u="sng" dirty="0"/>
              <a:t>relate</a:t>
            </a:r>
            <a:r>
              <a:rPr lang="en-US" dirty="0"/>
              <a:t> the subjective results </a:t>
            </a:r>
            <a:r>
              <a:rPr lang="en-US" u="sng" dirty="0"/>
              <a:t>to stimulus acoustics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Make real-world acoustic measurements of the environment while subjects are answering questions about their preferences (pre and post processing)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ecological momentary assessment to get preference data (“</a:t>
            </a:r>
            <a:r>
              <a:rPr lang="en-US" b="1" dirty="0"/>
              <a:t>head to head</a:t>
            </a:r>
            <a:r>
              <a:rPr lang="en-US" dirty="0"/>
              <a:t>” comparisons) from participants wearing the Tympan.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This study will also: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will gather preference data for a variety of environmental sounds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will acoustically survey the acoustic environments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2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625A018-1B15-564D-979F-DF91C9750647}"/>
              </a:ext>
            </a:extLst>
          </p:cNvPr>
          <p:cNvSpPr txBox="1">
            <a:spLocks/>
          </p:cNvSpPr>
          <p:nvPr/>
        </p:nvSpPr>
        <p:spPr>
          <a:xfrm>
            <a:off x="898132" y="-76802"/>
            <a:ext cx="700674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cap="none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solidFill>
                  <a:srgbClr val="7D110C"/>
                </a:solidFill>
              </a:rPr>
              <a:t>Methods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9424FC-1A79-43E2-98A0-4760F44A0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01" y="659910"/>
            <a:ext cx="8324999" cy="4016446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Tympan will be programmed with gain and compression settings based on NAL-NL2 for an 8-band WDRC algorithm.  These will be the baseline hearing aid fit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Subjects will be asked to wear the Tympan for 1-2 days (8 hours/day)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Roughly every hour, subjects will use the Tympan app to listen to different algorithm settings and leave notes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Subjects will select between two compression speeds (fast vs. slow) and two compression ratios (high versus low)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Fast vs. slow will be 10% above and below baseline settings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Compression ratios will be 10% above and 10% below baseline settings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Pilot testing will be conducted to ensure that these differences are noticeable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During these sessions, the Tympan will record environmental sounds for 1 minute</a:t>
            </a:r>
          </a:p>
        </p:txBody>
      </p:sp>
    </p:spTree>
    <p:extLst>
      <p:ext uri="{BB962C8B-B14F-4D97-AF65-F5344CB8AC3E}">
        <p14:creationId xmlns:p14="http://schemas.microsoft.com/office/powerpoint/2010/main" val="362363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625A018-1B15-564D-979F-DF91C9750647}"/>
              </a:ext>
            </a:extLst>
          </p:cNvPr>
          <p:cNvSpPr txBox="1">
            <a:spLocks/>
          </p:cNvSpPr>
          <p:nvPr/>
        </p:nvSpPr>
        <p:spPr>
          <a:xfrm>
            <a:off x="898132" y="-76802"/>
            <a:ext cx="700674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cap="none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solidFill>
                  <a:srgbClr val="7D110C"/>
                </a:solidFill>
              </a:rPr>
              <a:t>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9424FC-1A79-43E2-98A0-4760F44A0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01" y="659910"/>
            <a:ext cx="8324999" cy="40164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Sound recordings will be analyzed for envelope distortion, overall level, and maybe(!) SNR using classification algorithms or a power subtraction technique (</a:t>
            </a:r>
            <a:r>
              <a:rPr lang="en-US" dirty="0" err="1"/>
              <a:t>Sneds</a:t>
            </a:r>
            <a:r>
              <a:rPr lang="en-US" dirty="0"/>
              <a:t>, 2015)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Also provides a survey of the environments in which these subjects use their tympan (e.g., Wu et al., 2018)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Preference data and recorded feedback will be related to various acoustic metrics</a:t>
            </a:r>
          </a:p>
        </p:txBody>
      </p:sp>
    </p:spTree>
    <p:extLst>
      <p:ext uri="{BB962C8B-B14F-4D97-AF65-F5344CB8AC3E}">
        <p14:creationId xmlns:p14="http://schemas.microsoft.com/office/powerpoint/2010/main" val="125559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A3AB-741D-414D-A5FF-AEDE07E9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630F9-321B-9344-9D8F-6B57C798E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303" y="1243704"/>
            <a:ext cx="4560579" cy="343541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Allows subject to change overall gain and switch between compression settings</a:t>
            </a:r>
          </a:p>
          <a:p>
            <a:r>
              <a:rPr lang="en-US" dirty="0"/>
              <a:t>Settings will be fast/slow compression; high/low compression ratio</a:t>
            </a:r>
          </a:p>
          <a:p>
            <a:r>
              <a:rPr lang="en-US" dirty="0"/>
              <a:t>Subject can also record notes to SD card</a:t>
            </a:r>
          </a:p>
          <a:p>
            <a:pPr lvl="1"/>
            <a:r>
              <a:rPr lang="en-US" dirty="0"/>
              <a:t>Perceptions of environment</a:t>
            </a:r>
          </a:p>
          <a:p>
            <a:pPr lvl="1"/>
            <a:r>
              <a:rPr lang="en-US" dirty="0"/>
              <a:t>Type of environment</a:t>
            </a:r>
          </a:p>
          <a:p>
            <a:pPr lvl="1"/>
            <a:r>
              <a:rPr lang="en-US" dirty="0"/>
              <a:t>Perceived difficulty in listening</a:t>
            </a:r>
          </a:p>
          <a:p>
            <a:pPr lvl="1"/>
            <a:r>
              <a:rPr lang="en-US" dirty="0"/>
              <a:t>Description of the target sound (speech, music, something else?)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971A4D-3A2C-1E43-A820-58FE7FEB2C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2" b="39104"/>
          <a:stretch/>
        </p:blipFill>
        <p:spPr bwMode="auto">
          <a:xfrm>
            <a:off x="5781729" y="992231"/>
            <a:ext cx="2836968" cy="35471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99769779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U-template" id="{C7B95AAD-EE54-7F4D-ADA7-448D05ECCD2B}" vid="{05859D7C-03D2-BC4B-B10A-CDB31656B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968FCF6FCAE74281470D0B05A9B686" ma:contentTypeVersion="12" ma:contentTypeDescription="Create a new document." ma:contentTypeScope="" ma:versionID="b76ccdde30575907c190305dbc8e348b">
  <xsd:schema xmlns:xsd="http://www.w3.org/2001/XMLSchema" xmlns:xs="http://www.w3.org/2001/XMLSchema" xmlns:p="http://schemas.microsoft.com/office/2006/metadata/properties" xmlns:ns2="477d78c2-5792-42df-88fc-fbb01d80c64d" xmlns:ns3="77dc1b00-c864-4a06-80b3-37ef446cf98b" targetNamespace="http://schemas.microsoft.com/office/2006/metadata/properties" ma:root="true" ma:fieldsID="16d12f54ef5c452c6d8149b898b07681" ns2:_="" ns3:_="">
    <xsd:import namespace="477d78c2-5792-42df-88fc-fbb01d80c64d"/>
    <xsd:import namespace="77dc1b00-c864-4a06-80b3-37ef446cf98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7d78c2-5792-42df-88fc-fbb01d80c6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dc1b00-c864-4a06-80b3-37ef446cf9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477d78c2-5792-42df-88fc-fbb01d80c64d"/>
    <ds:schemaRef ds:uri="http://www.w3.org/XML/1998/namespace"/>
    <ds:schemaRef ds:uri="http://schemas.openxmlformats.org/package/2006/metadata/core-properties"/>
    <ds:schemaRef ds:uri="77dc1b00-c864-4a06-80b3-37ef446cf98b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2650FFF-EACD-43A8-B0A7-FC58FFEB89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7d78c2-5792-42df-88fc-fbb01d80c64d"/>
    <ds:schemaRef ds:uri="77dc1b00-c864-4a06-80b3-37ef446cf9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IU-template</Template>
  <TotalTime>35094</TotalTime>
  <Words>842</Words>
  <Application>Microsoft Macintosh PowerPoint</Application>
  <PresentationFormat>On-screen Show (16:9)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Main</vt:lpstr>
      <vt:lpstr>Measuring Hearing Aid Compression Algorithm Preference with the Tympan   Jennifer J. Lentz Donghyeon Yun Stuart Smiley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 sample</vt:lpstr>
      <vt:lpstr>Update and current status</vt:lpstr>
      <vt:lpstr>Things left to consider</vt:lpstr>
      <vt:lpstr>Acknowledgements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Unnecessarily extra long title of presentation</dc:title>
  <dc:creator>Hartman, Michelle</dc:creator>
  <cp:lastModifiedBy>Lentz, Jennifer J</cp:lastModifiedBy>
  <cp:revision>597</cp:revision>
  <cp:lastPrinted>2020-07-23T13:07:09Z</cp:lastPrinted>
  <dcterms:created xsi:type="dcterms:W3CDTF">2018-06-14T15:46:24Z</dcterms:created>
  <dcterms:modified xsi:type="dcterms:W3CDTF">2021-12-01T18:50:32Z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0x010100AD968FCF6FCAE74281470D0B05A9B686</vt:lpwstr>
  </property>
</Properties>
</file>