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3" r:id="rId2"/>
    <p:sldId id="318" r:id="rId3"/>
    <p:sldId id="319" r:id="rId4"/>
    <p:sldId id="320" r:id="rId5"/>
    <p:sldId id="321" r:id="rId6"/>
    <p:sldId id="326" r:id="rId7"/>
    <p:sldId id="333" r:id="rId8"/>
    <p:sldId id="332" r:id="rId9"/>
    <p:sldId id="336" r:id="rId10"/>
    <p:sldId id="338" r:id="rId11"/>
    <p:sldId id="329" r:id="rId12"/>
    <p:sldId id="330" r:id="rId13"/>
    <p:sldId id="32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E41"/>
    <a:srgbClr val="1A9B1D"/>
    <a:srgbClr val="349F75"/>
    <a:srgbClr val="FFFF00"/>
    <a:srgbClr val="D3B27D"/>
    <a:srgbClr val="FFB5FF"/>
    <a:srgbClr val="917B51"/>
    <a:srgbClr val="990000"/>
    <a:srgbClr val="0B0B97"/>
    <a:srgbClr val="FEF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662" autoAdjust="0"/>
  </p:normalViewPr>
  <p:slideViewPr>
    <p:cSldViewPr>
      <p:cViewPr varScale="1">
        <p:scale>
          <a:sx n="88" d="100"/>
          <a:sy n="88" d="100"/>
        </p:scale>
        <p:origin x="200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52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D72A9-74BA-4907-B460-BF24A56459B2}" type="datetime1">
              <a:rPr lang="fr-CA" smtClean="0"/>
              <a:t>2021-11-26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EFA6-3E75-45DF-8AF0-922C85AA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85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DA53-E736-4A9D-A425-BB0C48DA87D9}" type="datetime1">
              <a:rPr lang="fr-CA" smtClean="0"/>
              <a:t>2021-11-26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2F5D-93A9-4266-A055-16D3BFCCA0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809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Project </a:t>
            </a:r>
            <a:r>
              <a:rPr lang="fr-FR" dirty="0" err="1"/>
              <a:t>from</a:t>
            </a:r>
            <a:r>
              <a:rPr lang="fr-FR" dirty="0"/>
              <a:t> Elliot and Valentin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Part of the ASA/Tympan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Focused</a:t>
            </a:r>
            <a:r>
              <a:rPr lang="fr-FR" dirty="0"/>
              <a:t> on the USB audio transmission </a:t>
            </a:r>
            <a:r>
              <a:rPr lang="fr-FR" dirty="0" err="1"/>
              <a:t>from</a:t>
            </a:r>
            <a:r>
              <a:rPr lang="fr-FR" dirty="0"/>
              <a:t> PC to Tympan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237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the audio </a:t>
            </a:r>
            <a:r>
              <a:rPr lang="fr-CA" dirty="0" err="1"/>
              <a:t>chain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working</a:t>
            </a:r>
            <a:r>
              <a:rPr lang="fr-CA" dirty="0"/>
              <a:t> on </a:t>
            </a:r>
            <a:r>
              <a:rPr lang="fr-CA" dirty="0" err="1"/>
              <a:t>looked</a:t>
            </a:r>
            <a:r>
              <a:rPr lang="fr-CA" dirty="0"/>
              <a:t> </a:t>
            </a:r>
            <a:r>
              <a:rPr lang="fr-CA" dirty="0" err="1"/>
              <a:t>liked</a:t>
            </a:r>
            <a:endParaRPr lang="fr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Tympan identifies </a:t>
            </a:r>
            <a:r>
              <a:rPr lang="fr-CA" dirty="0" err="1"/>
              <a:t>itself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PC as a 4i 4o </a:t>
            </a:r>
            <a:r>
              <a:rPr lang="fr-CA" dirty="0" err="1"/>
              <a:t>device</a:t>
            </a:r>
            <a:endParaRPr lang="fr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PC </a:t>
            </a:r>
            <a:r>
              <a:rPr lang="fr-CA" dirty="0" err="1"/>
              <a:t>sends</a:t>
            </a:r>
            <a:r>
              <a:rPr lang="fr-CA" dirty="0"/>
              <a:t> 4 channels to the Tympan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Tympan </a:t>
            </a:r>
            <a:r>
              <a:rPr lang="fr-CA" dirty="0" err="1"/>
              <a:t>sends</a:t>
            </a:r>
            <a:r>
              <a:rPr lang="fr-CA" dirty="0"/>
              <a:t> back 4 channels to the PC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So,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change?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usb</a:t>
            </a:r>
            <a:r>
              <a:rPr lang="fr-CA" dirty="0"/>
              <a:t> </a:t>
            </a:r>
            <a:r>
              <a:rPr lang="fr-CA" dirty="0" err="1"/>
              <a:t>descriptor</a:t>
            </a:r>
            <a:r>
              <a:rPr lang="fr-CA" dirty="0"/>
              <a:t> </a:t>
            </a:r>
            <a:r>
              <a:rPr lang="fr-CA" dirty="0" err="1"/>
              <a:t>usb_desc.c</a:t>
            </a:r>
            <a:endParaRPr lang="fr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A" dirty="0" err="1"/>
              <a:t>Changed</a:t>
            </a:r>
            <a:r>
              <a:rPr lang="fr-CA" dirty="0"/>
              <a:t> the size of </a:t>
            </a:r>
            <a:r>
              <a:rPr lang="fr-CA" dirty="0" err="1"/>
              <a:t>some</a:t>
            </a:r>
            <a:r>
              <a:rPr lang="fr-CA" dirty="0"/>
              <a:t> buffers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usb_audio</a:t>
            </a:r>
            <a:r>
              <a:rPr lang="fr-CA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A" dirty="0"/>
              <a:t>Block </a:t>
            </a:r>
            <a:r>
              <a:rPr lang="fr-CA" dirty="0" err="1"/>
              <a:t>that</a:t>
            </a:r>
            <a:r>
              <a:rPr lang="fr-CA" dirty="0"/>
              <a:t> interfaces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teensy</a:t>
            </a:r>
            <a:r>
              <a:rPr lang="fr-CA" dirty="0"/>
              <a:t> audio </a:t>
            </a:r>
            <a:r>
              <a:rPr lang="fr-CA" dirty="0" err="1"/>
              <a:t>library</a:t>
            </a:r>
            <a:endParaRPr lang="fr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A" dirty="0" err="1"/>
              <a:t>Changed</a:t>
            </a:r>
            <a:r>
              <a:rPr lang="fr-CA" dirty="0"/>
              <a:t> the input bloc and output bloc</a:t>
            </a:r>
          </a:p>
        </p:txBody>
      </p:sp>
    </p:spTree>
    <p:extLst>
      <p:ext uri="{BB962C8B-B14F-4D97-AF65-F5344CB8AC3E}">
        <p14:creationId xmlns:p14="http://schemas.microsoft.com/office/powerpoint/2010/main" val="43367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bring</a:t>
            </a:r>
            <a:r>
              <a:rPr lang="fr-CA" dirty="0"/>
              <a:t> to the </a:t>
            </a:r>
            <a:r>
              <a:rPr lang="fr-CA" dirty="0" err="1"/>
              <a:t>community</a:t>
            </a: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now</a:t>
            </a:r>
            <a:r>
              <a:rPr lang="fr-CA" dirty="0"/>
              <a:t> have </a:t>
            </a:r>
            <a:r>
              <a:rPr lang="fr-CA" dirty="0" err="1"/>
              <a:t>access</a:t>
            </a:r>
            <a:r>
              <a:rPr lang="fr-CA" dirty="0"/>
              <a:t> to 4 in 4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Facilitate</a:t>
            </a:r>
            <a:r>
              <a:rPr lang="fr-CA" dirty="0"/>
              <a:t> the </a:t>
            </a:r>
            <a:r>
              <a:rPr lang="fr-CA" dirty="0" err="1"/>
              <a:t>devellopement</a:t>
            </a:r>
            <a:r>
              <a:rPr lang="fr-CA" dirty="0"/>
              <a:t> of </a:t>
            </a:r>
            <a:r>
              <a:rPr lang="fr-CA" dirty="0" err="1"/>
              <a:t>wearables</a:t>
            </a:r>
            <a:endParaRPr lang="fr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We</a:t>
            </a:r>
            <a:r>
              <a:rPr lang="fr-CA" dirty="0"/>
              <a:t> are </a:t>
            </a:r>
            <a:r>
              <a:rPr lang="fr-CA" dirty="0" err="1"/>
              <a:t>helping</a:t>
            </a:r>
            <a:r>
              <a:rPr lang="fr-CA" dirty="0"/>
              <a:t> </a:t>
            </a:r>
            <a:r>
              <a:rPr lang="fr-CA" dirty="0" err="1"/>
              <a:t>our</a:t>
            </a:r>
            <a:r>
              <a:rPr lang="fr-CA" dirty="0"/>
              <a:t> </a:t>
            </a:r>
            <a:r>
              <a:rPr lang="fr-CA" dirty="0" err="1"/>
              <a:t>lab</a:t>
            </a:r>
            <a:r>
              <a:rPr lang="fr-CA" dirty="0"/>
              <a:t> have a </a:t>
            </a:r>
            <a:r>
              <a:rPr lang="fr-CA" dirty="0" err="1"/>
              <a:t>common</a:t>
            </a:r>
            <a:r>
              <a:rPr lang="fr-CA" dirty="0"/>
              <a:t> platform to </a:t>
            </a:r>
            <a:r>
              <a:rPr lang="fr-CA" dirty="0" err="1"/>
              <a:t>devellop</a:t>
            </a:r>
            <a:r>
              <a:rPr lang="fr-CA" dirty="0"/>
              <a:t> </a:t>
            </a:r>
            <a:r>
              <a:rPr lang="fr-CA" dirty="0" err="1"/>
              <a:t>wearables</a:t>
            </a:r>
            <a:endParaRPr lang="fr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Provide</a:t>
            </a:r>
            <a:r>
              <a:rPr lang="fr-CA" dirty="0"/>
              <a:t> the open source </a:t>
            </a:r>
            <a:r>
              <a:rPr lang="fr-CA" dirty="0" err="1"/>
              <a:t>community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more </a:t>
            </a:r>
            <a:r>
              <a:rPr lang="fr-CA" dirty="0" err="1"/>
              <a:t>powerful</a:t>
            </a:r>
            <a:r>
              <a:rPr lang="fr-CA" dirty="0"/>
              <a:t> </a:t>
            </a:r>
            <a:r>
              <a:rPr lang="fr-CA" dirty="0" err="1"/>
              <a:t>tools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94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Thanks</a:t>
            </a:r>
            <a:r>
              <a:rPr lang="fr-CA" dirty="0"/>
              <a:t> for the ASA </a:t>
            </a:r>
            <a:r>
              <a:rPr lang="fr-CA" dirty="0" err="1"/>
              <a:t>hosting</a:t>
            </a: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Thanks</a:t>
            </a:r>
            <a:r>
              <a:rPr lang="fr-CA" dirty="0"/>
              <a:t> for Chip and </a:t>
            </a:r>
            <a:r>
              <a:rPr lang="fr-CA" dirty="0" err="1"/>
              <a:t>Eric</a:t>
            </a:r>
            <a:r>
              <a:rPr lang="fr-CA" dirty="0"/>
              <a:t> for the hardware </a:t>
            </a:r>
            <a:r>
              <a:rPr lang="fr-CA" dirty="0" err="1"/>
              <a:t>they</a:t>
            </a:r>
            <a:r>
              <a:rPr lang="fr-CA" dirty="0"/>
              <a:t> sent us and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encouragments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hard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Thanks</a:t>
            </a:r>
            <a:r>
              <a:rPr lang="fr-CA" dirty="0"/>
              <a:t> for </a:t>
            </a:r>
            <a:r>
              <a:rPr lang="fr-CA" dirty="0" err="1"/>
              <a:t>our</a:t>
            </a:r>
            <a:r>
              <a:rPr lang="fr-CA" dirty="0"/>
              <a:t> </a:t>
            </a:r>
            <a:r>
              <a:rPr lang="fr-CA" dirty="0" err="1"/>
              <a:t>lab</a:t>
            </a:r>
            <a:r>
              <a:rPr lang="fr-CA" dirty="0"/>
              <a:t> CRITIAS for the </a:t>
            </a:r>
            <a:r>
              <a:rPr lang="fr-CA" dirty="0" err="1"/>
              <a:t>space</a:t>
            </a: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Thanks</a:t>
            </a:r>
            <a:r>
              <a:rPr lang="fr-CA" dirty="0"/>
              <a:t> for all the </a:t>
            </a:r>
            <a:r>
              <a:rPr lang="fr-CA" dirty="0" err="1"/>
              <a:t>work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Paul </a:t>
            </a:r>
            <a:r>
              <a:rPr lang="fr-CA" dirty="0" err="1"/>
              <a:t>Stoffregen</a:t>
            </a:r>
            <a:r>
              <a:rPr lang="fr-CA" dirty="0"/>
              <a:t> for the </a:t>
            </a:r>
            <a:r>
              <a:rPr lang="fr-CA" dirty="0" err="1"/>
              <a:t>work</a:t>
            </a:r>
            <a:r>
              <a:rPr lang="fr-CA" dirty="0"/>
              <a:t> on the </a:t>
            </a:r>
            <a:r>
              <a:rPr lang="fr-CA" dirty="0" err="1"/>
              <a:t>teensy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4252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Rapid </a:t>
            </a:r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summary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4652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Presentation</a:t>
            </a:r>
            <a:r>
              <a:rPr lang="fr-FR" dirty="0"/>
              <a:t> of Elliot and Valentin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Valentin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CESI engineering </a:t>
            </a:r>
            <a:r>
              <a:rPr lang="fr-FR" dirty="0" err="1"/>
              <a:t>school</a:t>
            </a:r>
            <a:r>
              <a:rPr lang="fr-FR" dirty="0"/>
              <a:t> in France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Research</a:t>
            </a:r>
            <a:r>
              <a:rPr lang="fr-FR" dirty="0"/>
              <a:t> assistant at CRITIAS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Elliot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Centrale Marseille engineering </a:t>
            </a:r>
            <a:r>
              <a:rPr lang="fr-FR" dirty="0" err="1"/>
              <a:t>school</a:t>
            </a:r>
            <a:r>
              <a:rPr lang="fr-FR" dirty="0"/>
              <a:t> in France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PhD Candidate at CRITIAS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Both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Quick </a:t>
            </a:r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skills</a:t>
            </a:r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80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Developpmeent</a:t>
            </a:r>
            <a:r>
              <a:rPr lang="fr-FR" dirty="0"/>
              <a:t> of smart </a:t>
            </a:r>
            <a:r>
              <a:rPr lang="fr-FR" dirty="0" err="1"/>
              <a:t>wearable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Necessity</a:t>
            </a:r>
            <a:r>
              <a:rPr lang="fr-FR" dirty="0"/>
              <a:t> of </a:t>
            </a:r>
            <a:r>
              <a:rPr lang="fr-FR" dirty="0" err="1"/>
              <a:t>prototyping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like the Tympan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Open source </a:t>
            </a:r>
            <a:r>
              <a:rPr lang="fr-FR" dirty="0" err="1"/>
              <a:t>community</a:t>
            </a:r>
            <a:r>
              <a:rPr lang="fr-FR" dirty="0"/>
              <a:t> for </a:t>
            </a:r>
            <a:r>
              <a:rPr lang="fr-FR" dirty="0" err="1"/>
              <a:t>ease</a:t>
            </a:r>
            <a:r>
              <a:rPr lang="fr-FR" dirty="0"/>
              <a:t> of </a:t>
            </a:r>
            <a:r>
              <a:rPr lang="fr-FR" dirty="0" err="1"/>
              <a:t>developpement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Hardware </a:t>
            </a:r>
            <a:r>
              <a:rPr lang="fr-FR" dirty="0" err="1"/>
              <a:t>possibilities</a:t>
            </a:r>
            <a:r>
              <a:rPr lang="fr-FR" dirty="0"/>
              <a:t> of the tympan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4 line 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4 </a:t>
            </a:r>
            <a:r>
              <a:rPr lang="fr-FR" dirty="0" err="1"/>
              <a:t>headphone</a:t>
            </a:r>
            <a:r>
              <a:rPr lang="fr-FR" dirty="0"/>
              <a:t> out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Programable</a:t>
            </a:r>
            <a:r>
              <a:rPr lang="fr-FR" dirty="0"/>
              <a:t> microphone </a:t>
            </a:r>
            <a:r>
              <a:rPr lang="fr-FR" dirty="0" err="1"/>
              <a:t>bias</a:t>
            </a:r>
            <a:r>
              <a:rPr lang="fr-FR" dirty="0"/>
              <a:t> on the codec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I2S/TDM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codec programmable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all operating </a:t>
            </a:r>
            <a:r>
              <a:rPr lang="fr-FR" dirty="0" err="1"/>
              <a:t>systems</a:t>
            </a:r>
            <a:r>
              <a:rPr lang="fr-FR" dirty="0"/>
              <a:t> OSX, Linux Windows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the standard USB audio </a:t>
            </a:r>
            <a:r>
              <a:rPr lang="fr-FR" dirty="0" err="1"/>
              <a:t>device</a:t>
            </a:r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23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facilitate</a:t>
            </a:r>
            <a:r>
              <a:rPr lang="fr-FR" dirty="0"/>
              <a:t> the </a:t>
            </a:r>
            <a:r>
              <a:rPr lang="fr-FR" dirty="0" err="1"/>
              <a:t>developpement</a:t>
            </a:r>
            <a:r>
              <a:rPr lang="fr-FR" dirty="0"/>
              <a:t> of </a:t>
            </a:r>
            <a:r>
              <a:rPr lang="fr-FR" dirty="0" err="1"/>
              <a:t>wearables</a:t>
            </a:r>
            <a:r>
              <a:rPr lang="fr-FR" dirty="0"/>
              <a:t> has to </a:t>
            </a:r>
            <a:r>
              <a:rPr lang="fr-FR" dirty="0" err="1"/>
              <a:t>be</a:t>
            </a:r>
            <a:r>
              <a:rPr lang="fr-FR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Cheap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Flexible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It’s</a:t>
            </a:r>
            <a:r>
              <a:rPr lang="fr-FR" dirty="0"/>
              <a:t> hard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device</a:t>
            </a:r>
            <a:r>
              <a:rPr lang="fr-FR" dirty="0"/>
              <a:t> on the </a:t>
            </a:r>
            <a:r>
              <a:rPr lang="fr-FR" dirty="0" err="1"/>
              <a:t>market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Luckily</a:t>
            </a:r>
            <a:r>
              <a:rPr lang="fr-FR" dirty="0"/>
              <a:t> tympan and </a:t>
            </a:r>
            <a:r>
              <a:rPr lang="fr-FR" dirty="0" err="1"/>
              <a:t>teensy</a:t>
            </a:r>
            <a:r>
              <a:rPr lang="fr-FR" dirty="0"/>
              <a:t>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day</a:t>
            </a:r>
            <a:r>
              <a:rPr lang="fr-FR" dirty="0"/>
              <a:t>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However</a:t>
            </a:r>
            <a:r>
              <a:rPr lang="fr-FR" dirty="0"/>
              <a:t> the tympan has software limitations </a:t>
            </a:r>
            <a:r>
              <a:rPr lang="fr-FR" dirty="0" err="1"/>
              <a:t>with</a:t>
            </a:r>
            <a:r>
              <a:rPr lang="fr-FR" dirty="0"/>
              <a:t> USB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4 in 4 out for the </a:t>
            </a:r>
            <a:r>
              <a:rPr lang="fr-FR" dirty="0" err="1"/>
              <a:t>devellopement</a:t>
            </a:r>
            <a:r>
              <a:rPr lang="fr-FR" dirty="0"/>
              <a:t> of </a:t>
            </a:r>
            <a:r>
              <a:rPr lang="fr-FR" dirty="0" err="1"/>
              <a:t>wearables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 (CRITIAS)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Tympan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2in 2out 16 bit in </a:t>
            </a:r>
            <a:r>
              <a:rPr lang="fr-FR" dirty="0" err="1"/>
              <a:t>it’s</a:t>
            </a:r>
            <a:r>
              <a:rPr lang="fr-FR" dirty="0"/>
              <a:t> software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36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plan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Go </a:t>
            </a:r>
            <a:r>
              <a:rPr lang="fr-FR" dirty="0" err="1"/>
              <a:t>from</a:t>
            </a:r>
            <a:r>
              <a:rPr lang="fr-FR" dirty="0"/>
              <a:t> 2i2o software to 4i4o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Need to </a:t>
            </a:r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teensy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Link </a:t>
            </a:r>
            <a:r>
              <a:rPr lang="fr-FR" dirty="0" err="1"/>
              <a:t>it</a:t>
            </a:r>
            <a:r>
              <a:rPr lang="fr-FR" dirty="0"/>
              <a:t> to the tympan </a:t>
            </a:r>
            <a:r>
              <a:rPr lang="fr-FR" dirty="0" err="1"/>
              <a:t>library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Results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facilitate</a:t>
            </a:r>
            <a:r>
              <a:rPr lang="fr-FR" dirty="0"/>
              <a:t> the </a:t>
            </a:r>
            <a:r>
              <a:rPr lang="fr-FR" dirty="0" err="1"/>
              <a:t>developpement</a:t>
            </a:r>
            <a:r>
              <a:rPr lang="fr-FR" dirty="0"/>
              <a:t> of smart </a:t>
            </a:r>
            <a:r>
              <a:rPr lang="fr-FR" dirty="0" err="1"/>
              <a:t>wearables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4 in for </a:t>
            </a:r>
            <a:r>
              <a:rPr lang="fr-FR" dirty="0" err="1"/>
              <a:t>inner</a:t>
            </a:r>
            <a:r>
              <a:rPr lang="fr-FR" dirty="0"/>
              <a:t> and </a:t>
            </a:r>
            <a:r>
              <a:rPr lang="fr-FR" dirty="0" err="1"/>
              <a:t>outer</a:t>
            </a:r>
            <a:r>
              <a:rPr lang="fr-FR" dirty="0"/>
              <a:t> microphone in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earphone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4 out for 2 speaker in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earphone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able to control the </a:t>
            </a:r>
            <a:r>
              <a:rPr lang="fr-FR" dirty="0" err="1"/>
              <a:t>two</a:t>
            </a:r>
            <a:r>
              <a:rPr lang="fr-FR" dirty="0"/>
              <a:t> speakers </a:t>
            </a:r>
            <a:r>
              <a:rPr lang="fr-FR" dirty="0" err="1"/>
              <a:t>independently</a:t>
            </a:r>
            <a:r>
              <a:rPr lang="fr-FR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9629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So </a:t>
            </a:r>
            <a:r>
              <a:rPr lang="fr-FR" dirty="0" err="1"/>
              <a:t>we</a:t>
            </a:r>
            <a:r>
              <a:rPr lang="fr-FR" dirty="0"/>
              <a:t> expose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to the Tympan team and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summerize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tell us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ambitious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But </a:t>
            </a:r>
            <a:r>
              <a:rPr lang="fr-FR" dirty="0" err="1"/>
              <a:t>they</a:t>
            </a:r>
            <a:r>
              <a:rPr lang="fr-FR" dirty="0"/>
              <a:t> do not stop us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forward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are happy to move on and start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</a:t>
            </a:r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9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run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issues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First </a:t>
            </a:r>
            <a:r>
              <a:rPr lang="fr-FR" dirty="0" err="1"/>
              <a:t>it’s</a:t>
            </a:r>
            <a:r>
              <a:rPr lang="fr-FR" dirty="0"/>
              <a:t> not a simple </a:t>
            </a:r>
            <a:r>
              <a:rPr lang="fr-FR" dirty="0" err="1"/>
              <a:t>problem</a:t>
            </a:r>
            <a:r>
              <a:rPr lang="fr-FR" dirty="0"/>
              <a:t>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told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USB standards are a </a:t>
            </a:r>
            <a:r>
              <a:rPr lang="fr-FR" dirty="0" err="1"/>
              <a:t>mouthfull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Embedded software </a:t>
            </a:r>
            <a:r>
              <a:rPr lang="fr-FR" dirty="0" err="1"/>
              <a:t>developpement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simple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People </a:t>
            </a:r>
            <a:r>
              <a:rPr lang="fr-FR" dirty="0" err="1"/>
              <a:t>underestimate</a:t>
            </a:r>
            <a:r>
              <a:rPr lang="fr-FR" dirty="0"/>
              <a:t> the size of documentation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Microcontroller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? 4000+ pages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USB standards 700+ Pages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Understanding</a:t>
            </a:r>
            <a:r>
              <a:rPr lang="fr-FR" dirty="0"/>
              <a:t> code </a:t>
            </a:r>
            <a:r>
              <a:rPr lang="fr-FR" dirty="0" err="1"/>
              <a:t>without</a:t>
            </a:r>
            <a:r>
              <a:rPr lang="fr-FR" dirty="0"/>
              <a:t> comment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basically</a:t>
            </a:r>
            <a:r>
              <a:rPr lang="fr-FR" dirty="0"/>
              <a:t> retro engineering and retro engineering </a:t>
            </a:r>
            <a:r>
              <a:rPr lang="fr-FR" dirty="0" err="1"/>
              <a:t>takes</a:t>
            </a:r>
            <a:r>
              <a:rPr lang="fr-FR" dirty="0"/>
              <a:t> a lot of </a:t>
            </a:r>
            <a:r>
              <a:rPr lang="fr-FR" dirty="0" err="1"/>
              <a:t>work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Microcontroler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Short </a:t>
            </a:r>
            <a:r>
              <a:rPr lang="fr-FR" dirty="0" err="1"/>
              <a:t>timeframe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No support on forums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are at the </a:t>
            </a:r>
            <a:r>
              <a:rPr lang="fr-FR" dirty="0" err="1"/>
              <a:t>edge</a:t>
            </a:r>
            <a:r>
              <a:rPr lang="fr-FR" dirty="0"/>
              <a:t> of the </a:t>
            </a:r>
            <a:r>
              <a:rPr lang="fr-FR" dirty="0" err="1"/>
              <a:t>spear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no one can help us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74381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Step</a:t>
            </a:r>
            <a:r>
              <a:rPr lang="fr-CA" dirty="0"/>
              <a:t>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Started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library</a:t>
            </a:r>
            <a:r>
              <a:rPr lang="fr-CA" dirty="0"/>
              <a:t> </a:t>
            </a:r>
            <a:r>
              <a:rPr lang="fr-CA" dirty="0" err="1"/>
              <a:t>created</a:t>
            </a:r>
            <a:r>
              <a:rPr lang="fr-CA" dirty="0"/>
              <a:t> by </a:t>
            </a:r>
            <a:r>
              <a:rPr lang="fr-CA" dirty="0" err="1"/>
              <a:t>paul</a:t>
            </a:r>
            <a:endParaRPr lang="fr-CA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 err="1"/>
              <a:t>Step</a:t>
            </a:r>
            <a:r>
              <a:rPr lang="fr-CA" dirty="0"/>
              <a:t>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added</a:t>
            </a:r>
            <a:r>
              <a:rPr lang="fr-CA" dirty="0"/>
              <a:t> the </a:t>
            </a:r>
            <a:r>
              <a:rPr lang="fr-CA" dirty="0" err="1"/>
              <a:t>capability</a:t>
            </a:r>
            <a:r>
              <a:rPr lang="fr-CA" dirty="0"/>
              <a:t> of </a:t>
            </a:r>
            <a:r>
              <a:rPr lang="fr-CA" dirty="0" err="1"/>
              <a:t>having</a:t>
            </a:r>
            <a:r>
              <a:rPr lang="fr-CA" dirty="0"/>
              <a:t> 4 microphone </a:t>
            </a:r>
            <a:r>
              <a:rPr lang="fr-CA" dirty="0" err="1"/>
              <a:t>working</a:t>
            </a:r>
            <a:endParaRPr lang="fr-CA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 err="1"/>
              <a:t>Step</a:t>
            </a:r>
            <a:r>
              <a:rPr lang="fr-CA" dirty="0"/>
              <a:t> 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added</a:t>
            </a:r>
            <a:r>
              <a:rPr lang="fr-CA" dirty="0"/>
              <a:t> the </a:t>
            </a:r>
            <a:r>
              <a:rPr lang="fr-CA" dirty="0" err="1"/>
              <a:t>capability</a:t>
            </a:r>
            <a:r>
              <a:rPr lang="fr-CA" dirty="0"/>
              <a:t> to have 4 microphone and 4 speakers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 err="1"/>
              <a:t>Step</a:t>
            </a:r>
            <a:r>
              <a:rPr lang="fr-CA" dirty="0"/>
              <a:t> 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/>
              <a:t>Profit?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can do </a:t>
            </a:r>
            <a:r>
              <a:rPr lang="fr-CA" dirty="0" err="1"/>
              <a:t>whatever</a:t>
            </a:r>
            <a:r>
              <a:rPr lang="fr-CA" dirty="0"/>
              <a:t> </a:t>
            </a:r>
            <a:r>
              <a:rPr lang="fr-CA" dirty="0" err="1"/>
              <a:t>implementation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wish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4 in and 4 out USB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nice</a:t>
            </a:r>
            <a:r>
              <a:rPr lang="fr-CA" dirty="0"/>
              <a:t> but how do </a:t>
            </a:r>
            <a:r>
              <a:rPr lang="fr-CA" dirty="0" err="1"/>
              <a:t>we</a:t>
            </a:r>
            <a:r>
              <a:rPr lang="fr-CA" dirty="0"/>
              <a:t> know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works</a:t>
            </a:r>
            <a:r>
              <a:rPr lang="fr-CA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Verified</a:t>
            </a:r>
            <a:r>
              <a:rPr lang="fr-CA" dirty="0"/>
              <a:t> by </a:t>
            </a:r>
            <a:r>
              <a:rPr lang="fr-CA" dirty="0" err="1"/>
              <a:t>plugging</a:t>
            </a:r>
            <a:r>
              <a:rPr lang="fr-CA" dirty="0"/>
              <a:t> </a:t>
            </a:r>
            <a:r>
              <a:rPr lang="fr-CA" dirty="0" err="1"/>
              <a:t>USBin</a:t>
            </a:r>
            <a:r>
              <a:rPr lang="fr-CA" dirty="0"/>
              <a:t> to </a:t>
            </a:r>
            <a:r>
              <a:rPr lang="fr-CA" dirty="0" err="1"/>
              <a:t>USBout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in the tympan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A" dirty="0" err="1"/>
              <a:t>Found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issues </a:t>
            </a:r>
            <a:r>
              <a:rPr lang="fr-CA" dirty="0" err="1"/>
              <a:t>with</a:t>
            </a:r>
            <a:r>
              <a:rPr lang="fr-CA" dirty="0"/>
              <a:t> the quad I2S block but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no time to </a:t>
            </a:r>
            <a:r>
              <a:rPr lang="fr-CA" dirty="0" err="1"/>
              <a:t>work</a:t>
            </a:r>
            <a:r>
              <a:rPr lang="fr-CA" dirty="0"/>
              <a:t> on </a:t>
            </a:r>
            <a:r>
              <a:rPr lang="fr-CA" dirty="0" err="1"/>
              <a:t>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609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9C1683-E1A4-4EB9-8BFE-EEC39416664B}"/>
              </a:ext>
            </a:extLst>
          </p:cNvPr>
          <p:cNvSpPr/>
          <p:nvPr userDrawn="1"/>
        </p:nvSpPr>
        <p:spPr>
          <a:xfrm>
            <a:off x="0" y="1553192"/>
            <a:ext cx="12181333" cy="1663385"/>
          </a:xfrm>
          <a:prstGeom prst="rect">
            <a:avLst/>
          </a:prstGeom>
          <a:solidFill>
            <a:srgbClr val="EE3E41"/>
          </a:solidFill>
          <a:ln>
            <a:solidFill>
              <a:srgbClr val="EE3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" t="31751" r="67494" b="25385"/>
          <a:stretch/>
        </p:blipFill>
        <p:spPr bwMode="auto">
          <a:xfrm>
            <a:off x="8618385" y="3474339"/>
            <a:ext cx="2880320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28800"/>
            <a:ext cx="12192000" cy="1511038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TITLE OF THE PRESENTATION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95768"/>
            <a:ext cx="1740298" cy="928159"/>
          </a:xfrm>
          <a:prstGeom prst="rect">
            <a:avLst/>
          </a:prstGeom>
        </p:spPr>
      </p:pic>
      <p:pic>
        <p:nvPicPr>
          <p:cNvPr id="10" name="Picture 4" descr="RÃ©sultats de recherche d'images pour Â«Â logo etsÂ Â»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267" y="195651"/>
            <a:ext cx="1858185" cy="92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re 24">
            <a:extLst>
              <a:ext uri="{FF2B5EF4-FFF2-40B4-BE49-F238E27FC236}">
                <a16:creationId xmlns:a16="http://schemas.microsoft.com/office/drawing/2014/main" id="{1FA89BD9-3E95-48E0-8797-12E875EF0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971" y="4442898"/>
            <a:ext cx="6689408" cy="672480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ysClr val="windowText" lastClr="000000"/>
                </a:solidFill>
              </a:defRPr>
            </a:lvl1pPr>
          </a:lstStyle>
          <a:p>
            <a:r>
              <a:rPr lang="fr-FR" dirty="0" err="1"/>
              <a:t>Context</a:t>
            </a:r>
            <a:r>
              <a:rPr lang="fr-FR" dirty="0"/>
              <a:t> of the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496437" y="5278985"/>
            <a:ext cx="2884476" cy="2588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CA" dirty="0"/>
              <a:t>First Name LAST NAME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113000" y="5537795"/>
            <a:ext cx="3651350" cy="353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CA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53959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4">
            <a:extLst>
              <a:ext uri="{FF2B5EF4-FFF2-40B4-BE49-F238E27FC236}">
                <a16:creationId xmlns:a16="http://schemas.microsoft.com/office/drawing/2014/main" id="{31EE160C-C7DE-4B7F-8A3F-D808A0BC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84" y="332656"/>
            <a:ext cx="10515600" cy="62412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26738120-59FD-4641-84BE-CD033DBF4F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508" y="696947"/>
            <a:ext cx="4537075" cy="571813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54776-BA81-452E-B7FA-88A46DB82920}"/>
              </a:ext>
            </a:extLst>
          </p:cNvPr>
          <p:cNvSpPr/>
          <p:nvPr userDrawn="1"/>
        </p:nvSpPr>
        <p:spPr>
          <a:xfrm>
            <a:off x="-1" y="332656"/>
            <a:ext cx="78969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4DA4642-97D5-4A1D-AE1F-6891BAF71C94}" type="slidenum">
              <a:rPr lang="fr-FR" sz="3600" b="0" smtClean="0">
                <a:ln>
                  <a:noFill/>
                </a:ln>
                <a:solidFill>
                  <a:schemeClr val="tx1"/>
                </a:solidFill>
              </a:rPr>
              <a:t>‹#›</a:t>
            </a:fld>
            <a:endParaRPr lang="fr-FR" sz="6600" b="0" dirty="0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789693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814924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4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33051"/>
            <a:ext cx="10972800" cy="482028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31EE160C-C7DE-4B7F-8A3F-D808A0BC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84" y="332656"/>
            <a:ext cx="10515600" cy="62412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26738120-59FD-4641-84BE-CD033DBF4F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508" y="696947"/>
            <a:ext cx="4537075" cy="571813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54776-BA81-452E-B7FA-88A46DB82920}"/>
              </a:ext>
            </a:extLst>
          </p:cNvPr>
          <p:cNvSpPr/>
          <p:nvPr userDrawn="1"/>
        </p:nvSpPr>
        <p:spPr>
          <a:xfrm>
            <a:off x="-1" y="332656"/>
            <a:ext cx="78969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4DA4642-97D5-4A1D-AE1F-6891BAF71C94}" type="slidenum">
              <a:rPr lang="fr-FR" sz="3600" b="0" smtClean="0">
                <a:ln>
                  <a:noFill/>
                </a:ln>
                <a:solidFill>
                  <a:schemeClr val="tx1"/>
                </a:solidFill>
              </a:rPr>
              <a:t>‹#›</a:t>
            </a:fld>
            <a:endParaRPr lang="fr-FR" sz="6600" b="0" dirty="0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789693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814924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28801"/>
            <a:ext cx="53848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28801"/>
            <a:ext cx="53848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Titre 4">
            <a:extLst>
              <a:ext uri="{FF2B5EF4-FFF2-40B4-BE49-F238E27FC236}">
                <a16:creationId xmlns:a16="http://schemas.microsoft.com/office/drawing/2014/main" id="{31EE160C-C7DE-4B7F-8A3F-D808A0BC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84" y="332656"/>
            <a:ext cx="10515600" cy="62412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26738120-59FD-4641-84BE-CD033DBF4F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508" y="696947"/>
            <a:ext cx="4537075" cy="571813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54776-BA81-452E-B7FA-88A46DB82920}"/>
              </a:ext>
            </a:extLst>
          </p:cNvPr>
          <p:cNvSpPr/>
          <p:nvPr userDrawn="1"/>
        </p:nvSpPr>
        <p:spPr>
          <a:xfrm>
            <a:off x="-1" y="332656"/>
            <a:ext cx="78969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4DA4642-97D5-4A1D-AE1F-6891BAF71C94}" type="slidenum">
              <a:rPr lang="fr-FR" sz="3600" b="0" smtClean="0">
                <a:ln>
                  <a:noFill/>
                </a:ln>
                <a:solidFill>
                  <a:schemeClr val="tx1"/>
                </a:solidFill>
              </a:rPr>
              <a:t>‹#›</a:t>
            </a:fld>
            <a:endParaRPr lang="fr-FR" sz="6600" b="0" dirty="0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789693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814924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97068"/>
            <a:ext cx="5386917" cy="639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1936830"/>
            <a:ext cx="5386917" cy="46605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297068"/>
            <a:ext cx="5389033" cy="639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936830"/>
            <a:ext cx="5389033" cy="46605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Titre 4">
            <a:extLst>
              <a:ext uri="{FF2B5EF4-FFF2-40B4-BE49-F238E27FC236}">
                <a16:creationId xmlns:a16="http://schemas.microsoft.com/office/drawing/2014/main" id="{31EE160C-C7DE-4B7F-8A3F-D808A0BC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84" y="332656"/>
            <a:ext cx="10515600" cy="62412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6738120-59FD-4641-84BE-CD033DBF4F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508" y="696947"/>
            <a:ext cx="4537075" cy="571813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54776-BA81-452E-B7FA-88A46DB82920}"/>
              </a:ext>
            </a:extLst>
          </p:cNvPr>
          <p:cNvSpPr/>
          <p:nvPr userDrawn="1"/>
        </p:nvSpPr>
        <p:spPr>
          <a:xfrm>
            <a:off x="-1" y="332656"/>
            <a:ext cx="78969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4DA4642-97D5-4A1D-AE1F-6891BAF71C94}" type="slidenum">
              <a:rPr lang="fr-FR" sz="3600" b="0" smtClean="0">
                <a:ln>
                  <a:noFill/>
                </a:ln>
                <a:solidFill>
                  <a:schemeClr val="tx1"/>
                </a:solidFill>
              </a:rPr>
              <a:t>‹#›</a:t>
            </a:fld>
            <a:endParaRPr lang="fr-FR" sz="6600" b="0" dirty="0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789693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814924" y="332656"/>
            <a:ext cx="0" cy="936104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79407" r="9104" b="3448"/>
          <a:stretch/>
        </p:blipFill>
        <p:spPr bwMode="auto">
          <a:xfrm>
            <a:off x="2348666" y="5310338"/>
            <a:ext cx="7494667" cy="112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8" t="40120" r="8614" b="25385"/>
          <a:stretch/>
        </p:blipFill>
        <p:spPr bwMode="auto">
          <a:xfrm>
            <a:off x="6312024" y="2282488"/>
            <a:ext cx="4778714" cy="237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56" y="2924944"/>
            <a:ext cx="523948" cy="476317"/>
          </a:xfrm>
          <a:prstGeom prst="rect">
            <a:avLst/>
          </a:prstGeom>
        </p:spPr>
      </p:pic>
      <p:sp>
        <p:nvSpPr>
          <p:cNvPr id="17" name="Freeform 292"/>
          <p:cNvSpPr/>
          <p:nvPr userDrawn="1"/>
        </p:nvSpPr>
        <p:spPr>
          <a:xfrm>
            <a:off x="1352163" y="3810052"/>
            <a:ext cx="458931" cy="360405"/>
          </a:xfrm>
          <a:custGeom>
            <a:avLst/>
            <a:gdLst/>
            <a:ahLst/>
            <a:cxnLst/>
            <a:rect l="l" t="t" r="r" b="b"/>
            <a:pathLst>
              <a:path w="504824" h="396648">
                <a:moveTo>
                  <a:pt x="45073" y="0"/>
                </a:moveTo>
                <a:lnTo>
                  <a:pt x="459750" y="0"/>
                </a:lnTo>
                <a:cubicBezTo>
                  <a:pt x="472145" y="0"/>
                  <a:pt x="482757" y="4413"/>
                  <a:pt x="491583" y="13241"/>
                </a:cubicBezTo>
                <a:cubicBezTo>
                  <a:pt x="500410" y="22067"/>
                  <a:pt x="504824" y="32678"/>
                  <a:pt x="504824" y="45074"/>
                </a:cubicBezTo>
                <a:lnTo>
                  <a:pt x="504824" y="351574"/>
                </a:lnTo>
                <a:cubicBezTo>
                  <a:pt x="504824" y="363970"/>
                  <a:pt x="500410" y="374581"/>
                  <a:pt x="491583" y="383408"/>
                </a:cubicBezTo>
                <a:cubicBezTo>
                  <a:pt x="482757" y="392235"/>
                  <a:pt x="472145" y="396648"/>
                  <a:pt x="459750" y="396648"/>
                </a:cubicBezTo>
                <a:lnTo>
                  <a:pt x="45073" y="396648"/>
                </a:lnTo>
                <a:cubicBezTo>
                  <a:pt x="32677" y="396648"/>
                  <a:pt x="22066" y="392235"/>
                  <a:pt x="13240" y="383408"/>
                </a:cubicBezTo>
                <a:cubicBezTo>
                  <a:pt x="4412" y="374581"/>
                  <a:pt x="0" y="363970"/>
                  <a:pt x="0" y="351574"/>
                </a:cubicBezTo>
                <a:lnTo>
                  <a:pt x="0" y="45074"/>
                </a:lnTo>
                <a:cubicBezTo>
                  <a:pt x="0" y="32678"/>
                  <a:pt x="4412" y="22067"/>
                  <a:pt x="13240" y="13241"/>
                </a:cubicBezTo>
                <a:cubicBezTo>
                  <a:pt x="22066" y="4413"/>
                  <a:pt x="32677" y="0"/>
                  <a:pt x="45073" y="0"/>
                </a:cubicBezTo>
                <a:close/>
                <a:moveTo>
                  <a:pt x="45073" y="36059"/>
                </a:moveTo>
                <a:cubicBezTo>
                  <a:pt x="42631" y="36059"/>
                  <a:pt x="40518" y="36951"/>
                  <a:pt x="38734" y="38735"/>
                </a:cubicBezTo>
                <a:cubicBezTo>
                  <a:pt x="36951" y="40519"/>
                  <a:pt x="36058" y="42632"/>
                  <a:pt x="36058" y="45074"/>
                </a:cubicBezTo>
                <a:cubicBezTo>
                  <a:pt x="36058" y="76625"/>
                  <a:pt x="49861" y="103294"/>
                  <a:pt x="77469" y="125079"/>
                </a:cubicBezTo>
                <a:cubicBezTo>
                  <a:pt x="113716" y="153626"/>
                  <a:pt x="151371" y="183393"/>
                  <a:pt x="190435" y="214381"/>
                </a:cubicBezTo>
                <a:cubicBezTo>
                  <a:pt x="191562" y="215321"/>
                  <a:pt x="194849" y="218091"/>
                  <a:pt x="200295" y="222692"/>
                </a:cubicBezTo>
                <a:cubicBezTo>
                  <a:pt x="205742" y="227293"/>
                  <a:pt x="210061" y="230815"/>
                  <a:pt x="213254" y="233256"/>
                </a:cubicBezTo>
                <a:cubicBezTo>
                  <a:pt x="216447" y="235697"/>
                  <a:pt x="220625" y="238656"/>
                  <a:pt x="225790" y="242130"/>
                </a:cubicBezTo>
                <a:cubicBezTo>
                  <a:pt x="230955" y="245604"/>
                  <a:pt x="235697" y="248187"/>
                  <a:pt x="240016" y="249877"/>
                </a:cubicBezTo>
                <a:cubicBezTo>
                  <a:pt x="244336" y="251567"/>
                  <a:pt x="248373" y="252412"/>
                  <a:pt x="252129" y="252412"/>
                </a:cubicBezTo>
                <a:lnTo>
                  <a:pt x="252411" y="252412"/>
                </a:lnTo>
                <a:lnTo>
                  <a:pt x="252693" y="252412"/>
                </a:lnTo>
                <a:cubicBezTo>
                  <a:pt x="256449" y="252412"/>
                  <a:pt x="260487" y="251567"/>
                  <a:pt x="264807" y="249877"/>
                </a:cubicBezTo>
                <a:cubicBezTo>
                  <a:pt x="269127" y="248187"/>
                  <a:pt x="273868" y="245604"/>
                  <a:pt x="279033" y="242130"/>
                </a:cubicBezTo>
                <a:cubicBezTo>
                  <a:pt x="284197" y="238656"/>
                  <a:pt x="288376" y="235697"/>
                  <a:pt x="291569" y="233256"/>
                </a:cubicBezTo>
                <a:cubicBezTo>
                  <a:pt x="294762" y="230815"/>
                  <a:pt x="299081" y="227293"/>
                  <a:pt x="304528" y="222692"/>
                </a:cubicBezTo>
                <a:cubicBezTo>
                  <a:pt x="309975" y="218091"/>
                  <a:pt x="313261" y="215321"/>
                  <a:pt x="314388" y="214381"/>
                </a:cubicBezTo>
                <a:cubicBezTo>
                  <a:pt x="353451" y="183393"/>
                  <a:pt x="391107" y="153626"/>
                  <a:pt x="427353" y="125079"/>
                </a:cubicBezTo>
                <a:cubicBezTo>
                  <a:pt x="437495" y="117004"/>
                  <a:pt x="446932" y="106158"/>
                  <a:pt x="455666" y="92542"/>
                </a:cubicBezTo>
                <a:cubicBezTo>
                  <a:pt x="464398" y="78926"/>
                  <a:pt x="468766" y="66577"/>
                  <a:pt x="468766" y="55497"/>
                </a:cubicBezTo>
                <a:cubicBezTo>
                  <a:pt x="468766" y="55121"/>
                  <a:pt x="468766" y="54088"/>
                  <a:pt x="468766" y="52398"/>
                </a:cubicBezTo>
                <a:cubicBezTo>
                  <a:pt x="468766" y="50708"/>
                  <a:pt x="468766" y="49440"/>
                  <a:pt x="468766" y="48595"/>
                </a:cubicBezTo>
                <a:cubicBezTo>
                  <a:pt x="468766" y="47750"/>
                  <a:pt x="468718" y="46529"/>
                  <a:pt x="468624" y="44933"/>
                </a:cubicBezTo>
                <a:cubicBezTo>
                  <a:pt x="468530" y="43336"/>
                  <a:pt x="468248" y="42162"/>
                  <a:pt x="467779" y="41411"/>
                </a:cubicBezTo>
                <a:cubicBezTo>
                  <a:pt x="467309" y="40660"/>
                  <a:pt x="466793" y="39815"/>
                  <a:pt x="466230" y="38876"/>
                </a:cubicBezTo>
                <a:cubicBezTo>
                  <a:pt x="465666" y="37937"/>
                  <a:pt x="464821" y="37232"/>
                  <a:pt x="463694" y="36763"/>
                </a:cubicBezTo>
                <a:cubicBezTo>
                  <a:pt x="462567" y="36293"/>
                  <a:pt x="461252" y="36059"/>
                  <a:pt x="459750" y="36059"/>
                </a:cubicBezTo>
                <a:lnTo>
                  <a:pt x="45073" y="36059"/>
                </a:lnTo>
                <a:close/>
                <a:moveTo>
                  <a:pt x="36058" y="135221"/>
                </a:moveTo>
                <a:lnTo>
                  <a:pt x="36058" y="351574"/>
                </a:lnTo>
                <a:cubicBezTo>
                  <a:pt x="36058" y="354016"/>
                  <a:pt x="36951" y="356129"/>
                  <a:pt x="38734" y="357913"/>
                </a:cubicBezTo>
                <a:cubicBezTo>
                  <a:pt x="40518" y="359697"/>
                  <a:pt x="42631" y="360589"/>
                  <a:pt x="45073" y="360589"/>
                </a:cubicBezTo>
                <a:lnTo>
                  <a:pt x="459750" y="360589"/>
                </a:lnTo>
                <a:cubicBezTo>
                  <a:pt x="462192" y="360589"/>
                  <a:pt x="464304" y="359697"/>
                  <a:pt x="466088" y="357913"/>
                </a:cubicBezTo>
                <a:cubicBezTo>
                  <a:pt x="467873" y="356129"/>
                  <a:pt x="468766" y="354016"/>
                  <a:pt x="468766" y="351574"/>
                </a:cubicBezTo>
                <a:lnTo>
                  <a:pt x="468766" y="135221"/>
                </a:lnTo>
                <a:cubicBezTo>
                  <a:pt x="462755" y="141982"/>
                  <a:pt x="456276" y="148180"/>
                  <a:pt x="449327" y="153814"/>
                </a:cubicBezTo>
                <a:cubicBezTo>
                  <a:pt x="398994" y="192502"/>
                  <a:pt x="358992" y="224241"/>
                  <a:pt x="329318" y="249032"/>
                </a:cubicBezTo>
                <a:cubicBezTo>
                  <a:pt x="319740" y="257108"/>
                  <a:pt x="311946" y="263399"/>
                  <a:pt x="305936" y="267906"/>
                </a:cubicBezTo>
                <a:cubicBezTo>
                  <a:pt x="299927" y="272414"/>
                  <a:pt x="291804" y="276968"/>
                  <a:pt x="281568" y="281569"/>
                </a:cubicBezTo>
                <a:cubicBezTo>
                  <a:pt x="271333" y="286171"/>
                  <a:pt x="261708" y="288471"/>
                  <a:pt x="252693" y="288471"/>
                </a:cubicBezTo>
                <a:lnTo>
                  <a:pt x="252411" y="288471"/>
                </a:lnTo>
                <a:lnTo>
                  <a:pt x="252129" y="288471"/>
                </a:lnTo>
                <a:cubicBezTo>
                  <a:pt x="243115" y="288471"/>
                  <a:pt x="233490" y="286171"/>
                  <a:pt x="223254" y="281569"/>
                </a:cubicBezTo>
                <a:cubicBezTo>
                  <a:pt x="213019" y="276968"/>
                  <a:pt x="204896" y="272414"/>
                  <a:pt x="198887" y="267906"/>
                </a:cubicBezTo>
                <a:cubicBezTo>
                  <a:pt x="192876" y="263399"/>
                  <a:pt x="185082" y="257108"/>
                  <a:pt x="175504" y="249032"/>
                </a:cubicBezTo>
                <a:cubicBezTo>
                  <a:pt x="145831" y="224241"/>
                  <a:pt x="105828" y="192502"/>
                  <a:pt x="55495" y="153814"/>
                </a:cubicBezTo>
                <a:cubicBezTo>
                  <a:pt x="48548" y="148180"/>
                  <a:pt x="42068" y="141982"/>
                  <a:pt x="36058" y="1352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39718"/>
            <a:ext cx="1740298" cy="928159"/>
          </a:xfrm>
          <a:prstGeom prst="rect">
            <a:avLst/>
          </a:prstGeom>
        </p:spPr>
      </p:pic>
      <p:pic>
        <p:nvPicPr>
          <p:cNvPr id="21" name="Picture 4" descr="RÃ©sultats de recherche d'images pour Â«Â logo etsÂ Â»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267" y="439601"/>
            <a:ext cx="1858185" cy="92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147666" y="2942133"/>
            <a:ext cx="3599879" cy="482848"/>
          </a:xfrm>
        </p:spPr>
        <p:txBody>
          <a:bodyPr anchor="ctr"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fr-CA" dirty="0"/>
              <a:t>First Name LAST NAME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147666" y="3748830"/>
            <a:ext cx="3599879" cy="482848"/>
          </a:xfrm>
        </p:spPr>
        <p:txBody>
          <a:bodyPr anchor="ctr"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fr-CA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027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CAAD3E-F85F-4B8E-A122-A0193C72731C}"/>
              </a:ext>
            </a:extLst>
          </p:cNvPr>
          <p:cNvSpPr/>
          <p:nvPr userDrawn="1"/>
        </p:nvSpPr>
        <p:spPr>
          <a:xfrm>
            <a:off x="0" y="0"/>
            <a:ext cx="12196269" cy="210644"/>
          </a:xfrm>
          <a:prstGeom prst="rect">
            <a:avLst/>
          </a:prstGeom>
          <a:solidFill>
            <a:srgbClr val="EE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789693" y="332656"/>
            <a:ext cx="0" cy="624120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814924" y="332656"/>
            <a:ext cx="0" cy="624120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840155" y="321550"/>
            <a:ext cx="272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tx1"/>
                </a:solidFill>
              </a:rPr>
              <a:t>CONCLUSION</a:t>
            </a:r>
            <a:endParaRPr lang="fr-CA" b="1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9600" y="1633051"/>
            <a:ext cx="10972800" cy="482028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6321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CAAD3E-F85F-4B8E-A122-A0193C72731C}"/>
              </a:ext>
            </a:extLst>
          </p:cNvPr>
          <p:cNvSpPr/>
          <p:nvPr userDrawn="1"/>
        </p:nvSpPr>
        <p:spPr>
          <a:xfrm>
            <a:off x="0" y="0"/>
            <a:ext cx="12196269" cy="210644"/>
          </a:xfrm>
          <a:prstGeom prst="rect">
            <a:avLst/>
          </a:prstGeom>
          <a:solidFill>
            <a:srgbClr val="EE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789693" y="332656"/>
            <a:ext cx="0" cy="624120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814924" y="332656"/>
            <a:ext cx="0" cy="624120"/>
          </a:xfrm>
          <a:prstGeom prst="line">
            <a:avLst/>
          </a:prstGeom>
          <a:ln w="28575">
            <a:solidFill>
              <a:srgbClr val="EE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840155" y="321550"/>
            <a:ext cx="272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tx1"/>
                </a:solidFill>
              </a:rPr>
              <a:t>CONCLUSION</a:t>
            </a:r>
            <a:endParaRPr lang="fr-CA" b="1" dirty="0">
              <a:solidFill>
                <a:schemeClr val="tx1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9600" y="1633051"/>
            <a:ext cx="10972800" cy="482028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3110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700807"/>
            <a:ext cx="10972800" cy="442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2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8" r:id="rId3"/>
    <p:sldLayoutId id="2147483659" r:id="rId4"/>
    <p:sldLayoutId id="2147483660" r:id="rId5"/>
    <p:sldLayoutId id="2147483663" r:id="rId6"/>
    <p:sldLayoutId id="2147483664" r:id="rId7"/>
    <p:sldLayoutId id="2147483665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79.svg"/><Relationship Id="rId9" Type="http://schemas.openxmlformats.org/officeDocument/2006/relationships/image" Target="../media/image7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83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svg"/><Relationship Id="rId11" Type="http://schemas.openxmlformats.org/officeDocument/2006/relationships/image" Target="../media/image79.svg"/><Relationship Id="rId5" Type="http://schemas.openxmlformats.org/officeDocument/2006/relationships/image" Target="../media/image29.png"/><Relationship Id="rId15" Type="http://schemas.openxmlformats.org/officeDocument/2006/relationships/image" Target="../media/image50.svg"/><Relationship Id="rId10" Type="http://schemas.openxmlformats.org/officeDocument/2006/relationships/image" Target="../media/image78.png"/><Relationship Id="rId4" Type="http://schemas.openxmlformats.org/officeDocument/2006/relationships/image" Target="../media/image35.svg"/><Relationship Id="rId9" Type="http://schemas.openxmlformats.org/officeDocument/2006/relationships/image" Target="../media/image81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drees@critias.ca" TargetMode="External"/><Relationship Id="rId2" Type="http://schemas.openxmlformats.org/officeDocument/2006/relationships/hyperlink" Target="mailto:vpintat@critias.ca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jpe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30.svg"/><Relationship Id="rId9" Type="http://schemas.openxmlformats.org/officeDocument/2006/relationships/image" Target="../media/image35.sv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3" Type="http://schemas.openxmlformats.org/officeDocument/2006/relationships/image" Target="../media/image33.jpeg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5" Type="http://schemas.openxmlformats.org/officeDocument/2006/relationships/image" Target="../media/image6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33.jpe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Relationship Id="rId9" Type="http://schemas.openxmlformats.org/officeDocument/2006/relationships/image" Target="../media/image7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6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11" Type="http://schemas.openxmlformats.org/officeDocument/2006/relationships/image" Target="../media/image66.png"/><Relationship Id="rId5" Type="http://schemas.openxmlformats.org/officeDocument/2006/relationships/image" Target="../media/image8.png"/><Relationship Id="rId10" Type="http://schemas.openxmlformats.org/officeDocument/2006/relationships/image" Target="../media/image76.svg"/><Relationship Id="rId4" Type="http://schemas.openxmlformats.org/officeDocument/2006/relationships/image" Target="../media/image72.sv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4 in 4 out USB </a:t>
            </a:r>
            <a:r>
              <a:rPr lang="fr-CA" dirty="0" err="1"/>
              <a:t>implementation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Tympan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1104800" y="4442898"/>
            <a:ext cx="6689408" cy="672480"/>
          </a:xfrm>
        </p:spPr>
        <p:txBody>
          <a:bodyPr/>
          <a:lstStyle/>
          <a:p>
            <a:r>
              <a:rPr lang="fr-CA" dirty="0"/>
              <a:t>ASA 2021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797666" y="5278985"/>
            <a:ext cx="2884476" cy="258810"/>
          </a:xfrm>
        </p:spPr>
        <p:txBody>
          <a:bodyPr>
            <a:normAutofit fontScale="62500" lnSpcReduction="20000"/>
          </a:bodyPr>
          <a:lstStyle/>
          <a:p>
            <a:r>
              <a:rPr lang="fr-CA" dirty="0"/>
              <a:t>Valentin PINTAT/Elliot Drees</a:t>
            </a:r>
          </a:p>
        </p:txBody>
      </p:sp>
      <p:sp>
        <p:nvSpPr>
          <p:cNvPr id="7" name="Espace réservé du texte 4"/>
          <p:cNvSpPr txBox="1">
            <a:spLocks/>
          </p:cNvSpPr>
          <p:nvPr/>
        </p:nvSpPr>
        <p:spPr>
          <a:xfrm>
            <a:off x="414229" y="5811344"/>
            <a:ext cx="3651350" cy="35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D09A-C654-4DD0-BC1A-93DC1C109A98}" type="datetime1">
              <a:rPr lang="fr-CA" smtClean="0"/>
              <a:t>2021-11-26</a:t>
            </a:fld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350CAA-8693-4B43-A56E-93DF925B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3814111"/>
            <a:ext cx="3468042" cy="26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605C28B-6013-4C79-A1B9-46490861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84" y="332656"/>
            <a:ext cx="10515600" cy="624120"/>
          </a:xfrm>
        </p:spPr>
        <p:txBody>
          <a:bodyPr/>
          <a:lstStyle/>
          <a:p>
            <a:r>
              <a:rPr lang="fr-CA" dirty="0" err="1"/>
              <a:t>Results</a:t>
            </a:r>
            <a:endParaRPr lang="fr-CA" dirty="0"/>
          </a:p>
        </p:txBody>
      </p:sp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54CF5A60-0CCD-4C03-BCA0-D345E827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92" y="1997919"/>
            <a:ext cx="2065264" cy="20652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1B6F0C2-C453-4070-88FF-BBC0C74512F7}"/>
              </a:ext>
            </a:extLst>
          </p:cNvPr>
          <p:cNvSpPr txBox="1"/>
          <p:nvPr/>
        </p:nvSpPr>
        <p:spPr>
          <a:xfrm>
            <a:off x="2567607" y="3918183"/>
            <a:ext cx="236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PC is sending 4CH of audio using ASIO to the teensy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820D813-9D8A-4DE2-A651-177F37B3EA57}"/>
              </a:ext>
            </a:extLst>
          </p:cNvPr>
          <p:cNvGrpSpPr/>
          <p:nvPr/>
        </p:nvGrpSpPr>
        <p:grpSpPr>
          <a:xfrm>
            <a:off x="3248396" y="2261999"/>
            <a:ext cx="1008112" cy="1656184"/>
            <a:chOff x="3248396" y="2636912"/>
            <a:chExt cx="1008112" cy="1656184"/>
          </a:xfrm>
        </p:grpSpPr>
        <p:pic>
          <p:nvPicPr>
            <p:cNvPr id="12" name="Graphique 11" descr="Transfert">
              <a:extLst>
                <a:ext uri="{FF2B5EF4-FFF2-40B4-BE49-F238E27FC236}">
                  <a16:creationId xmlns:a16="http://schemas.microsoft.com/office/drawing/2014/main" id="{58A0DE36-A4B6-42EF-8DE8-928B6D1A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8396" y="2636912"/>
              <a:ext cx="1008112" cy="1008112"/>
            </a:xfrm>
            <a:prstGeom prst="rect">
              <a:avLst/>
            </a:prstGeom>
          </p:spPr>
        </p:pic>
        <p:pic>
          <p:nvPicPr>
            <p:cNvPr id="13" name="Graphique 12" descr="Transfert">
              <a:extLst>
                <a:ext uri="{FF2B5EF4-FFF2-40B4-BE49-F238E27FC236}">
                  <a16:creationId xmlns:a16="http://schemas.microsoft.com/office/drawing/2014/main" id="{12AAAB57-0D2D-4E00-91A3-0648C487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8396" y="3284984"/>
              <a:ext cx="1008112" cy="1008112"/>
            </a:xfrm>
            <a:prstGeom prst="rect">
              <a:avLst/>
            </a:prstGeom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88BBB79-BEFD-4521-842B-44462EA00847}"/>
              </a:ext>
            </a:extLst>
          </p:cNvPr>
          <p:cNvSpPr/>
          <p:nvPr/>
        </p:nvSpPr>
        <p:spPr>
          <a:xfrm>
            <a:off x="5087888" y="1469911"/>
            <a:ext cx="6120680" cy="3312368"/>
          </a:xfrm>
          <a:prstGeom prst="roundRect">
            <a:avLst>
              <a:gd name="adj" fmla="val 36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C60685-9278-49FB-9F9A-80B2688999AE}"/>
              </a:ext>
            </a:extLst>
          </p:cNvPr>
          <p:cNvSpPr txBox="1"/>
          <p:nvPr/>
        </p:nvSpPr>
        <p:spPr>
          <a:xfrm>
            <a:off x="5087888" y="4787860"/>
            <a:ext cx="236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Teensy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AB9D2C-E76D-4F51-BD9F-AAB6D200F8FC}"/>
              </a:ext>
            </a:extLst>
          </p:cNvPr>
          <p:cNvSpPr/>
          <p:nvPr/>
        </p:nvSpPr>
        <p:spPr>
          <a:xfrm>
            <a:off x="5374978" y="1782058"/>
            <a:ext cx="1080120" cy="62757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desc.c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704774B-CA0E-437E-A685-D1F22C7A4467}"/>
              </a:ext>
            </a:extLst>
          </p:cNvPr>
          <p:cNvSpPr/>
          <p:nvPr/>
        </p:nvSpPr>
        <p:spPr>
          <a:xfrm>
            <a:off x="5375920" y="2455888"/>
            <a:ext cx="1080120" cy="62757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desc.h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FCB954A-C968-4E8E-98E3-71476DAE7B30}"/>
              </a:ext>
            </a:extLst>
          </p:cNvPr>
          <p:cNvSpPr/>
          <p:nvPr/>
        </p:nvSpPr>
        <p:spPr>
          <a:xfrm>
            <a:off x="5358455" y="3132710"/>
            <a:ext cx="1080120" cy="6275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usb.c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CA15E2E-8B0C-4E3B-84B8-31C0DC902ED2}"/>
              </a:ext>
            </a:extLst>
          </p:cNvPr>
          <p:cNvSpPr/>
          <p:nvPr/>
        </p:nvSpPr>
        <p:spPr>
          <a:xfrm>
            <a:off x="5359397" y="3806540"/>
            <a:ext cx="1080120" cy="6275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usb.h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151F48F-1F15-4B5F-B75E-551B4A9B5F74}"/>
              </a:ext>
            </a:extLst>
          </p:cNvPr>
          <p:cNvSpPr/>
          <p:nvPr/>
        </p:nvSpPr>
        <p:spPr>
          <a:xfrm>
            <a:off x="7111301" y="2452264"/>
            <a:ext cx="1451062" cy="62757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usb_audio.c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AFFCD7B-BD39-4972-B662-5923A59C937D}"/>
              </a:ext>
            </a:extLst>
          </p:cNvPr>
          <p:cNvSpPr/>
          <p:nvPr/>
        </p:nvSpPr>
        <p:spPr>
          <a:xfrm>
            <a:off x="7112243" y="3126094"/>
            <a:ext cx="1451062" cy="627579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usb_audio.h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800C0FA-6CB8-4B07-8E29-386272514185}"/>
              </a:ext>
            </a:extLst>
          </p:cNvPr>
          <p:cNvSpPr/>
          <p:nvPr/>
        </p:nvSpPr>
        <p:spPr>
          <a:xfrm>
            <a:off x="9220450" y="2452264"/>
            <a:ext cx="1700086" cy="6275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AudioStream.c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2DA582E-4B04-411A-82B3-38A205B83792}"/>
              </a:ext>
            </a:extLst>
          </p:cNvPr>
          <p:cNvSpPr/>
          <p:nvPr/>
        </p:nvSpPr>
        <p:spPr>
          <a:xfrm>
            <a:off x="9221392" y="3126094"/>
            <a:ext cx="1699101" cy="6275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AudioStream.h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EB02A2F-E47F-4E8A-97AB-D44CCF18A122}"/>
              </a:ext>
            </a:extLst>
          </p:cNvPr>
          <p:cNvSpPr txBox="1"/>
          <p:nvPr/>
        </p:nvSpPr>
        <p:spPr>
          <a:xfrm>
            <a:off x="6483847" y="1782058"/>
            <a:ext cx="236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Modified libraries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6BA62BB-A1AD-40ED-B03E-F5F2F9E2F7A0}"/>
              </a:ext>
            </a:extLst>
          </p:cNvPr>
          <p:cNvGrpSpPr/>
          <p:nvPr/>
        </p:nvGrpSpPr>
        <p:grpSpPr>
          <a:xfrm>
            <a:off x="6612709" y="2825312"/>
            <a:ext cx="378114" cy="621187"/>
            <a:chOff x="3248396" y="2636912"/>
            <a:chExt cx="1008112" cy="1656184"/>
          </a:xfrm>
        </p:grpSpPr>
        <p:pic>
          <p:nvPicPr>
            <p:cNvPr id="31" name="Graphique 30" descr="Transfert">
              <a:extLst>
                <a:ext uri="{FF2B5EF4-FFF2-40B4-BE49-F238E27FC236}">
                  <a16:creationId xmlns:a16="http://schemas.microsoft.com/office/drawing/2014/main" id="{119AA329-BF9A-4B4E-9233-0BC6058A9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8396" y="2636912"/>
              <a:ext cx="1008112" cy="1008112"/>
            </a:xfrm>
            <a:prstGeom prst="rect">
              <a:avLst/>
            </a:prstGeom>
          </p:spPr>
        </p:pic>
        <p:pic>
          <p:nvPicPr>
            <p:cNvPr id="32" name="Graphique 31" descr="Transfert">
              <a:extLst>
                <a:ext uri="{FF2B5EF4-FFF2-40B4-BE49-F238E27FC236}">
                  <a16:creationId xmlns:a16="http://schemas.microsoft.com/office/drawing/2014/main" id="{552B6AA5-4B70-4A0A-86BA-FFA438AFF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8396" y="3284984"/>
              <a:ext cx="1008112" cy="1008112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A23E9A77-1D1C-4304-A9A4-36DD41868593}"/>
              </a:ext>
            </a:extLst>
          </p:cNvPr>
          <p:cNvGrpSpPr/>
          <p:nvPr/>
        </p:nvGrpSpPr>
        <p:grpSpPr>
          <a:xfrm>
            <a:off x="8694155" y="2825312"/>
            <a:ext cx="378114" cy="621187"/>
            <a:chOff x="3248396" y="2636912"/>
            <a:chExt cx="1008112" cy="1656184"/>
          </a:xfrm>
        </p:grpSpPr>
        <p:pic>
          <p:nvPicPr>
            <p:cNvPr id="34" name="Graphique 33" descr="Transfert">
              <a:extLst>
                <a:ext uri="{FF2B5EF4-FFF2-40B4-BE49-F238E27FC236}">
                  <a16:creationId xmlns:a16="http://schemas.microsoft.com/office/drawing/2014/main" id="{D94556A7-DB4B-4887-88EA-FC46E8A5A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8396" y="2636912"/>
              <a:ext cx="1008112" cy="1008112"/>
            </a:xfrm>
            <a:prstGeom prst="rect">
              <a:avLst/>
            </a:prstGeom>
          </p:spPr>
        </p:pic>
        <p:pic>
          <p:nvPicPr>
            <p:cNvPr id="35" name="Graphique 34" descr="Transfert">
              <a:extLst>
                <a:ext uri="{FF2B5EF4-FFF2-40B4-BE49-F238E27FC236}">
                  <a16:creationId xmlns:a16="http://schemas.microsoft.com/office/drawing/2014/main" id="{B2113E7A-DBD7-4B04-8F5B-CCB65F44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48396" y="3284984"/>
              <a:ext cx="1008112" cy="1008112"/>
            </a:xfrm>
            <a:prstGeom prst="rect">
              <a:avLst/>
            </a:prstGeom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8452E77-9E09-431F-A077-408E2695BF19}"/>
              </a:ext>
            </a:extLst>
          </p:cNvPr>
          <p:cNvSpPr txBox="1"/>
          <p:nvPr/>
        </p:nvSpPr>
        <p:spPr>
          <a:xfrm>
            <a:off x="3726311" y="5653781"/>
            <a:ext cx="525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GIT will be released soon for more </a:t>
            </a:r>
            <a:r>
              <a:rPr lang="en-US" kern="0" dirty="0">
                <a:solidFill>
                  <a:prstClr val="black"/>
                </a:solidFill>
              </a:rPr>
              <a:t>details !!!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16358D0-9B4A-4A5A-BBA3-14D2EC86C111}"/>
              </a:ext>
            </a:extLst>
          </p:cNvPr>
          <p:cNvGrpSpPr/>
          <p:nvPr/>
        </p:nvGrpSpPr>
        <p:grpSpPr>
          <a:xfrm>
            <a:off x="479376" y="5190375"/>
            <a:ext cx="3154930" cy="1318662"/>
            <a:chOff x="7104112" y="5012706"/>
            <a:chExt cx="3876620" cy="1620305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19D7513F-07EC-4372-8EDB-9EE482CC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112" y="5012706"/>
              <a:ext cx="3876620" cy="1620305"/>
            </a:xfrm>
            <a:prstGeom prst="rect">
              <a:avLst/>
            </a:prstGeom>
          </p:spPr>
        </p:pic>
        <p:pic>
          <p:nvPicPr>
            <p:cNvPr id="38" name="Graphique 37" descr="Visage souriant sans remplissage">
              <a:extLst>
                <a:ext uri="{FF2B5EF4-FFF2-40B4-BE49-F238E27FC236}">
                  <a16:creationId xmlns:a16="http://schemas.microsoft.com/office/drawing/2014/main" id="{3AF2A7C1-FE43-4D4E-AC05-4D0A143A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94476" y="5377408"/>
              <a:ext cx="234718" cy="234718"/>
            </a:xfrm>
            <a:prstGeom prst="rect">
              <a:avLst/>
            </a:prstGeom>
          </p:spPr>
        </p:pic>
        <p:pic>
          <p:nvPicPr>
            <p:cNvPr id="39" name="Graphique 38" descr="Visage souriant sans remplissage">
              <a:extLst>
                <a:ext uri="{FF2B5EF4-FFF2-40B4-BE49-F238E27FC236}">
                  <a16:creationId xmlns:a16="http://schemas.microsoft.com/office/drawing/2014/main" id="{8B27CEA9-7C89-4491-8FAA-98D1E03F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96858" y="6053683"/>
              <a:ext cx="234718" cy="234718"/>
            </a:xfrm>
            <a:prstGeom prst="rect">
              <a:avLst/>
            </a:prstGeom>
          </p:spPr>
        </p:pic>
        <p:pic>
          <p:nvPicPr>
            <p:cNvPr id="40" name="Graphique 39" descr="Visage souriant sans remplissage">
              <a:extLst>
                <a:ext uri="{FF2B5EF4-FFF2-40B4-BE49-F238E27FC236}">
                  <a16:creationId xmlns:a16="http://schemas.microsoft.com/office/drawing/2014/main" id="{71938FB6-3F48-4038-858C-763ADC787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7377" y="5713164"/>
              <a:ext cx="234718" cy="234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59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03397E3-0BB9-42DD-A2EA-F894FB8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Benefits</a:t>
            </a:r>
            <a:endParaRPr lang="fr-CA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B3A109-4BAE-4029-A2FD-EE598732778B}"/>
              </a:ext>
            </a:extLst>
          </p:cNvPr>
          <p:cNvSpPr/>
          <p:nvPr/>
        </p:nvSpPr>
        <p:spPr>
          <a:xfrm>
            <a:off x="3707376" y="1334935"/>
            <a:ext cx="4564261" cy="4188129"/>
          </a:xfrm>
          <a:prstGeom prst="ellipse">
            <a:avLst/>
          </a:prstGeom>
          <a:noFill/>
          <a:ln w="57150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7C0EEB7-BB33-4F81-A378-18FDADA642C0}"/>
              </a:ext>
            </a:extLst>
          </p:cNvPr>
          <p:cNvSpPr/>
          <p:nvPr/>
        </p:nvSpPr>
        <p:spPr>
          <a:xfrm>
            <a:off x="4239627" y="4684041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9AAAA9E-334D-4A2A-8904-035B6AB511D0}"/>
              </a:ext>
            </a:extLst>
          </p:cNvPr>
          <p:cNvSpPr/>
          <p:nvPr/>
        </p:nvSpPr>
        <p:spPr>
          <a:xfrm>
            <a:off x="7814437" y="2681375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5BE2E24-FF3D-4357-B718-414D654CB2CC}"/>
              </a:ext>
            </a:extLst>
          </p:cNvPr>
          <p:cNvSpPr/>
          <p:nvPr/>
        </p:nvSpPr>
        <p:spPr>
          <a:xfrm>
            <a:off x="5638800" y="931837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116FA95-3484-4D38-B1BE-A1E951E6A94B}"/>
              </a:ext>
            </a:extLst>
          </p:cNvPr>
          <p:cNvSpPr/>
          <p:nvPr/>
        </p:nvSpPr>
        <p:spPr>
          <a:xfrm>
            <a:off x="6539962" y="4492317"/>
            <a:ext cx="1131373" cy="113137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D98AD24-E012-4A8F-B165-03A8FAF943BC}"/>
              </a:ext>
            </a:extLst>
          </p:cNvPr>
          <p:cNvSpPr/>
          <p:nvPr/>
        </p:nvSpPr>
        <p:spPr>
          <a:xfrm>
            <a:off x="3250808" y="2655679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Graphique 43" descr="Groupe d’hommes">
            <a:extLst>
              <a:ext uri="{FF2B5EF4-FFF2-40B4-BE49-F238E27FC236}">
                <a16:creationId xmlns:a16="http://schemas.microsoft.com/office/drawing/2014/main" id="{EA26DA75-1F94-400C-8990-DFE109872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1542" y="4695737"/>
            <a:ext cx="891008" cy="891008"/>
          </a:xfrm>
          <a:prstGeom prst="rect">
            <a:avLst/>
          </a:prstGeom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0AED1500-C2AC-44D8-BDA6-3E2C1A9A53AF}"/>
              </a:ext>
            </a:extLst>
          </p:cNvPr>
          <p:cNvGrpSpPr/>
          <p:nvPr/>
        </p:nvGrpSpPr>
        <p:grpSpPr>
          <a:xfrm>
            <a:off x="3276446" y="2681375"/>
            <a:ext cx="852559" cy="852559"/>
            <a:chOff x="2651673" y="3387706"/>
            <a:chExt cx="1208181" cy="1208181"/>
          </a:xfrm>
        </p:grpSpPr>
        <p:pic>
          <p:nvPicPr>
            <p:cNvPr id="46" name="Graphique 45" descr="Engrenage">
              <a:extLst>
                <a:ext uri="{FF2B5EF4-FFF2-40B4-BE49-F238E27FC236}">
                  <a16:creationId xmlns:a16="http://schemas.microsoft.com/office/drawing/2014/main" id="{9381BA0B-8813-42B2-9327-56327D75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51673" y="3387706"/>
              <a:ext cx="1208181" cy="1208181"/>
            </a:xfrm>
            <a:prstGeom prst="rect">
              <a:avLst/>
            </a:prstGeom>
          </p:spPr>
        </p:pic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601EF18-D3BA-4BEB-9B47-18B02B52253D}"/>
                </a:ext>
              </a:extLst>
            </p:cNvPr>
            <p:cNvSpPr/>
            <p:nvPr/>
          </p:nvSpPr>
          <p:spPr>
            <a:xfrm>
              <a:off x="3077963" y="3801544"/>
              <a:ext cx="355600" cy="38050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Graphique 47" descr="Déverrouiller">
              <a:extLst>
                <a:ext uri="{FF2B5EF4-FFF2-40B4-BE49-F238E27FC236}">
                  <a16:creationId xmlns:a16="http://schemas.microsoft.com/office/drawing/2014/main" id="{E1B82DB1-88F0-449D-A4F4-38537D897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7339" y="3668276"/>
              <a:ext cx="616847" cy="616847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512320F-0FD0-4C77-BD95-2C0B89F4D6D4}"/>
              </a:ext>
            </a:extLst>
          </p:cNvPr>
          <p:cNvGrpSpPr/>
          <p:nvPr/>
        </p:nvGrpSpPr>
        <p:grpSpPr>
          <a:xfrm>
            <a:off x="7859537" y="2826196"/>
            <a:ext cx="861913" cy="602804"/>
            <a:chOff x="1000859" y="2277802"/>
            <a:chExt cx="861913" cy="602804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3316DA50-9EC6-4093-A014-31311841F064}"/>
                </a:ext>
              </a:extLst>
            </p:cNvPr>
            <p:cNvGrpSpPr/>
            <p:nvPr/>
          </p:nvGrpSpPr>
          <p:grpSpPr>
            <a:xfrm>
              <a:off x="1731328" y="2370853"/>
              <a:ext cx="131444" cy="207705"/>
              <a:chOff x="1712278" y="1900953"/>
              <a:chExt cx="131444" cy="207705"/>
            </a:xfrm>
          </p:grpSpPr>
          <p:sp>
            <p:nvSpPr>
              <p:cNvPr id="59" name="Organigramme : Procédé 58">
                <a:extLst>
                  <a:ext uri="{FF2B5EF4-FFF2-40B4-BE49-F238E27FC236}">
                    <a16:creationId xmlns:a16="http://schemas.microsoft.com/office/drawing/2014/main" id="{06D4A65B-E9C5-458F-815B-184F206FF3B4}"/>
                  </a:ext>
                </a:extLst>
              </p:cNvPr>
              <p:cNvSpPr/>
              <p:nvPr/>
            </p:nvSpPr>
            <p:spPr>
              <a:xfrm>
                <a:off x="1722279" y="1965783"/>
                <a:ext cx="45719" cy="142875"/>
              </a:xfrm>
              <a:prstGeom prst="flowChartProcess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Trapèze 59">
                <a:extLst>
                  <a:ext uri="{FF2B5EF4-FFF2-40B4-BE49-F238E27FC236}">
                    <a16:creationId xmlns:a16="http://schemas.microsoft.com/office/drawing/2014/main" id="{0BC2D828-A90A-4053-B514-218A55E33769}"/>
                  </a:ext>
                </a:extLst>
              </p:cNvPr>
              <p:cNvSpPr/>
              <p:nvPr/>
            </p:nvSpPr>
            <p:spPr>
              <a:xfrm rot="16200000">
                <a:off x="1699894" y="1913337"/>
                <a:ext cx="90489" cy="65722"/>
              </a:xfrm>
              <a:prstGeom prst="trapezoid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rganigramme : Délai 60">
                <a:extLst>
                  <a:ext uri="{FF2B5EF4-FFF2-40B4-BE49-F238E27FC236}">
                    <a16:creationId xmlns:a16="http://schemas.microsoft.com/office/drawing/2014/main" id="{489CCEC3-B058-4609-905D-13465719D3E9}"/>
                  </a:ext>
                </a:extLst>
              </p:cNvPr>
              <p:cNvSpPr/>
              <p:nvPr/>
            </p:nvSpPr>
            <p:spPr>
              <a:xfrm>
                <a:off x="1777999" y="1900953"/>
                <a:ext cx="65723" cy="90490"/>
              </a:xfrm>
              <a:prstGeom prst="flowChartDelay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139F07EB-8A57-4D25-8EB3-5EF5FA058A6C}"/>
                </a:ext>
              </a:extLst>
            </p:cNvPr>
            <p:cNvGrpSpPr/>
            <p:nvPr/>
          </p:nvGrpSpPr>
          <p:grpSpPr>
            <a:xfrm>
              <a:off x="1000859" y="2357490"/>
              <a:ext cx="131446" cy="207705"/>
              <a:chOff x="1567183" y="1900953"/>
              <a:chExt cx="131446" cy="207705"/>
            </a:xfrm>
          </p:grpSpPr>
          <p:sp>
            <p:nvSpPr>
              <p:cNvPr id="56" name="Organigramme : Procédé 55">
                <a:extLst>
                  <a:ext uri="{FF2B5EF4-FFF2-40B4-BE49-F238E27FC236}">
                    <a16:creationId xmlns:a16="http://schemas.microsoft.com/office/drawing/2014/main" id="{9C633FEF-B8B4-4727-BCD1-65B8B767A5C0}"/>
                  </a:ext>
                </a:extLst>
              </p:cNvPr>
              <p:cNvSpPr/>
              <p:nvPr/>
            </p:nvSpPr>
            <p:spPr>
              <a:xfrm flipH="1">
                <a:off x="1642908" y="1965783"/>
                <a:ext cx="45719" cy="142875"/>
              </a:xfrm>
              <a:prstGeom prst="flowChartProcess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Trapèze 56">
                <a:extLst>
                  <a:ext uri="{FF2B5EF4-FFF2-40B4-BE49-F238E27FC236}">
                    <a16:creationId xmlns:a16="http://schemas.microsoft.com/office/drawing/2014/main" id="{8BB68BBB-96A3-4B51-BC8E-A346FC92963F}"/>
                  </a:ext>
                </a:extLst>
              </p:cNvPr>
              <p:cNvSpPr/>
              <p:nvPr/>
            </p:nvSpPr>
            <p:spPr>
              <a:xfrm rot="5400000" flipH="1">
                <a:off x="1620523" y="1913337"/>
                <a:ext cx="90489" cy="65723"/>
              </a:xfrm>
              <a:prstGeom prst="trapezoid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rganigramme : Délai 57">
                <a:extLst>
                  <a:ext uri="{FF2B5EF4-FFF2-40B4-BE49-F238E27FC236}">
                    <a16:creationId xmlns:a16="http://schemas.microsoft.com/office/drawing/2014/main" id="{5B16305A-8AA3-4E7C-A3B3-786F98D62779}"/>
                  </a:ext>
                </a:extLst>
              </p:cNvPr>
              <p:cNvSpPr/>
              <p:nvPr/>
            </p:nvSpPr>
            <p:spPr>
              <a:xfrm flipH="1">
                <a:off x="1567183" y="1900953"/>
                <a:ext cx="65724" cy="90490"/>
              </a:xfrm>
              <a:prstGeom prst="flowChartDelay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Organigramme : Terminateur 51">
              <a:extLst>
                <a:ext uri="{FF2B5EF4-FFF2-40B4-BE49-F238E27FC236}">
                  <a16:creationId xmlns:a16="http://schemas.microsoft.com/office/drawing/2014/main" id="{9DB09BB5-9593-4867-A688-CF497696A553}"/>
                </a:ext>
              </a:extLst>
            </p:cNvPr>
            <p:cNvSpPr/>
            <p:nvPr/>
          </p:nvSpPr>
          <p:spPr>
            <a:xfrm>
              <a:off x="1262064" y="2785357"/>
              <a:ext cx="340518" cy="95249"/>
            </a:xfrm>
            <a:prstGeom prst="flowChartTerminator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Connecteur : en arc 52">
              <a:extLst>
                <a:ext uri="{FF2B5EF4-FFF2-40B4-BE49-F238E27FC236}">
                  <a16:creationId xmlns:a16="http://schemas.microsoft.com/office/drawing/2014/main" id="{268D21C9-A361-4FD6-87E5-BE7D56C95EA0}"/>
                </a:ext>
              </a:extLst>
            </p:cNvPr>
            <p:cNvCxnSpPr>
              <a:stCxn id="56" idx="2"/>
              <a:endCxn id="52" idx="1"/>
            </p:cNvCxnSpPr>
            <p:nvPr/>
          </p:nvCxnSpPr>
          <p:spPr>
            <a:xfrm rot="16200000" flipH="1">
              <a:off x="1046860" y="2617777"/>
              <a:ext cx="267787" cy="162621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" name="Connecteur : en arc 53">
              <a:extLst>
                <a:ext uri="{FF2B5EF4-FFF2-40B4-BE49-F238E27FC236}">
                  <a16:creationId xmlns:a16="http://schemas.microsoft.com/office/drawing/2014/main" id="{EA8434AA-1E3B-42D5-ABA8-B4B26EDDB66F}"/>
                </a:ext>
              </a:extLst>
            </p:cNvPr>
            <p:cNvCxnSpPr>
              <a:stCxn id="52" idx="3"/>
              <a:endCxn id="59" idx="2"/>
            </p:cNvCxnSpPr>
            <p:nvPr/>
          </p:nvCxnSpPr>
          <p:spPr>
            <a:xfrm flipV="1">
              <a:off x="1602582" y="2578558"/>
              <a:ext cx="161607" cy="254424"/>
            </a:xfrm>
            <a:prstGeom prst="curved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55" name="Graphique 54" descr="Engrenage">
              <a:extLst>
                <a:ext uri="{FF2B5EF4-FFF2-40B4-BE49-F238E27FC236}">
                  <a16:creationId xmlns:a16="http://schemas.microsoft.com/office/drawing/2014/main" id="{A4B10977-9264-4878-AD4B-09F4F9A0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4318" y="2277802"/>
              <a:ext cx="456010" cy="456010"/>
            </a:xfrm>
            <a:prstGeom prst="rect">
              <a:avLst/>
            </a:prstGeom>
          </p:spPr>
        </p:pic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3B0A8603-97F7-4F34-8C71-BC660905B9F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8"/>
          <a:stretch/>
        </p:blipFill>
        <p:spPr>
          <a:xfrm>
            <a:off x="6729051" y="4734452"/>
            <a:ext cx="891008" cy="773181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FF4F91B-80DA-4672-B493-9B4D08AFD8F9}"/>
              </a:ext>
            </a:extLst>
          </p:cNvPr>
          <p:cNvGrpSpPr/>
          <p:nvPr/>
        </p:nvGrpSpPr>
        <p:grpSpPr>
          <a:xfrm>
            <a:off x="5638800" y="881740"/>
            <a:ext cx="914400" cy="914400"/>
            <a:chOff x="3627120" y="1955176"/>
            <a:chExt cx="914400" cy="914400"/>
          </a:xfrm>
        </p:grpSpPr>
        <p:pic>
          <p:nvPicPr>
            <p:cNvPr id="64" name="Graphique 63" descr="Ordinateur portable">
              <a:extLst>
                <a:ext uri="{FF2B5EF4-FFF2-40B4-BE49-F238E27FC236}">
                  <a16:creationId xmlns:a16="http://schemas.microsoft.com/office/drawing/2014/main" id="{7863D302-FB36-4F83-9873-178B3508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7120" y="1955176"/>
              <a:ext cx="914400" cy="914400"/>
            </a:xfrm>
            <a:prstGeom prst="rect">
              <a:avLst/>
            </a:prstGeom>
          </p:spPr>
        </p:pic>
        <p:pic>
          <p:nvPicPr>
            <p:cNvPr id="65" name="Graphique 64" descr="Note de musique">
              <a:extLst>
                <a:ext uri="{FF2B5EF4-FFF2-40B4-BE49-F238E27FC236}">
                  <a16:creationId xmlns:a16="http://schemas.microsoft.com/office/drawing/2014/main" id="{912FB653-2771-4A17-9A7A-DF0689D3B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95996" y="2229281"/>
              <a:ext cx="281448" cy="281448"/>
            </a:xfrm>
            <a:prstGeom prst="rect">
              <a:avLst/>
            </a:prstGeom>
          </p:spPr>
        </p:pic>
        <p:pic>
          <p:nvPicPr>
            <p:cNvPr id="66" name="Graphique 65" descr="Transfert">
              <a:extLst>
                <a:ext uri="{FF2B5EF4-FFF2-40B4-BE49-F238E27FC236}">
                  <a16:creationId xmlns:a16="http://schemas.microsoft.com/office/drawing/2014/main" id="{980D7B86-5DE2-4C11-B0A9-F835F6D49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52984" y="2229281"/>
              <a:ext cx="292296" cy="292296"/>
            </a:xfrm>
            <a:prstGeom prst="rect">
              <a:avLst/>
            </a:prstGeom>
          </p:spPr>
        </p:pic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DE429FD7-35EE-4DD0-AA7D-4A81F017B008}"/>
              </a:ext>
            </a:extLst>
          </p:cNvPr>
          <p:cNvSpPr txBox="1"/>
          <p:nvPr/>
        </p:nvSpPr>
        <p:spPr>
          <a:xfrm>
            <a:off x="5086350" y="1646974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Access to the Audio Data in real time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E2D0045-BB90-4D5C-8E26-322BE1095B46}"/>
              </a:ext>
            </a:extLst>
          </p:cNvPr>
          <p:cNvSpPr txBox="1"/>
          <p:nvPr/>
        </p:nvSpPr>
        <p:spPr>
          <a:xfrm>
            <a:off x="8290494" y="3455314"/>
            <a:ext cx="236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Accelerating the dev. of the next-gen wearables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6903B0D-F8AE-4D5A-A8F0-05F01F670092}"/>
              </a:ext>
            </a:extLst>
          </p:cNvPr>
          <p:cNvSpPr txBox="1"/>
          <p:nvPr/>
        </p:nvSpPr>
        <p:spPr>
          <a:xfrm>
            <a:off x="5920805" y="5586745"/>
            <a:ext cx="236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Helping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our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fr-CA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Lab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to have 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better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audio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research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platform.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B91A72F-EB6E-4E38-91DF-206A42223209}"/>
              </a:ext>
            </a:extLst>
          </p:cNvPr>
          <p:cNvSpPr txBox="1"/>
          <p:nvPr/>
        </p:nvSpPr>
        <p:spPr>
          <a:xfrm>
            <a:off x="3707376" y="5562670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Responding to the needs of the community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E776444-9806-4E24-8653-9EE8B580FA7E}"/>
              </a:ext>
            </a:extLst>
          </p:cNvPr>
          <p:cNvSpPr txBox="1"/>
          <p:nvPr/>
        </p:nvSpPr>
        <p:spPr>
          <a:xfrm>
            <a:off x="1450671" y="3408683"/>
            <a:ext cx="236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Contributing to an open source project</a:t>
            </a:r>
          </a:p>
        </p:txBody>
      </p:sp>
    </p:spTree>
    <p:extLst>
      <p:ext uri="{BB962C8B-B14F-4D97-AF65-F5344CB8AC3E}">
        <p14:creationId xmlns:p14="http://schemas.microsoft.com/office/powerpoint/2010/main" val="79192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B414CCD7-8E74-4E9F-816C-31B9DB0B7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2" t="20513" r="13382" b="4211"/>
          <a:stretch/>
        </p:blipFill>
        <p:spPr>
          <a:xfrm>
            <a:off x="6876807" y="2933782"/>
            <a:ext cx="1648078" cy="1644795"/>
          </a:xfrm>
          <a:prstGeom prst="ellipse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03397E3-0BB9-42DD-A2EA-F894FB8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Thanks</a:t>
            </a:r>
            <a:r>
              <a:rPr lang="fr-CA" dirty="0"/>
              <a:t>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1A86F7-C800-4C66-BEBD-E2330F309627}"/>
              </a:ext>
            </a:extLst>
          </p:cNvPr>
          <p:cNvSpPr txBox="1"/>
          <p:nvPr/>
        </p:nvSpPr>
        <p:spPr>
          <a:xfrm>
            <a:off x="2720554" y="1592895"/>
            <a:ext cx="236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to ASA for hosting the </a:t>
            </a:r>
            <a:r>
              <a:rPr lang="en-US" dirty="0" err="1"/>
              <a:t>Hackaton</a:t>
            </a:r>
            <a:endParaRPr lang="en-US" dirty="0"/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DBCD1AFE-466D-409A-BBA2-8825F4556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495600" y="469577"/>
            <a:ext cx="2819595" cy="28641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BD97FBB-72CB-4637-9904-435E1DEACE9E}"/>
              </a:ext>
            </a:extLst>
          </p:cNvPr>
          <p:cNvSpPr txBox="1"/>
          <p:nvPr/>
        </p:nvSpPr>
        <p:spPr>
          <a:xfrm>
            <a:off x="8647467" y="991767"/>
            <a:ext cx="2369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to Chip and Eric for sending us some beautiful hardware and supporting us in our endeavors</a:t>
            </a: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9EA866FE-FDA8-46D7-96DF-1FEFA8ABB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256" y="298376"/>
            <a:ext cx="2864109" cy="28641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52A0148-82C6-4D72-80B5-5202D429B6A0}"/>
              </a:ext>
            </a:extLst>
          </p:cNvPr>
          <p:cNvSpPr txBox="1"/>
          <p:nvPr/>
        </p:nvSpPr>
        <p:spPr>
          <a:xfrm>
            <a:off x="2484322" y="4964281"/>
            <a:ext cx="236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to CRITAS to let us use the Laboratory space.</a:t>
            </a:r>
          </a:p>
        </p:txBody>
      </p:sp>
      <p:pic>
        <p:nvPicPr>
          <p:cNvPr id="20" name="Graphic 4">
            <a:extLst>
              <a:ext uri="{FF2B5EF4-FFF2-40B4-BE49-F238E27FC236}">
                <a16:creationId xmlns:a16="http://schemas.microsoft.com/office/drawing/2014/main" id="{FE04A4FB-28CF-4211-B03E-9CCC1F936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59368" y="3993891"/>
            <a:ext cx="2819595" cy="28641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E0B604-70D2-49D1-B2AA-1C1C87A6821B}"/>
              </a:ext>
            </a:extLst>
          </p:cNvPr>
          <p:cNvSpPr txBox="1"/>
          <p:nvPr/>
        </p:nvSpPr>
        <p:spPr>
          <a:xfrm>
            <a:off x="8807842" y="4757373"/>
            <a:ext cx="236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to Paul </a:t>
            </a:r>
            <a:r>
              <a:rPr lang="en-US" dirty="0" err="1"/>
              <a:t>Stoffregen</a:t>
            </a:r>
            <a:r>
              <a:rPr lang="en-US" dirty="0"/>
              <a:t> for the work on the teensy GIT repo 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857C12AA-767C-4184-B0B2-1B9917839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560631" y="3849230"/>
            <a:ext cx="2864109" cy="27334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A5CAAF2-08CE-4B23-A994-7D3953C7C2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80" t="4514" r="10800" b="10137"/>
          <a:stretch/>
        </p:blipFill>
        <p:spPr>
          <a:xfrm>
            <a:off x="5022062" y="3044911"/>
            <a:ext cx="1746825" cy="174334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3969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Valentin PINTAT</a:t>
            </a:r>
            <a:br>
              <a:rPr lang="fr-CA" dirty="0"/>
            </a:br>
            <a:r>
              <a:rPr lang="fr-CA" dirty="0"/>
              <a:t>Elliot Drees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147666" y="3933056"/>
            <a:ext cx="3599879" cy="482848"/>
          </a:xfrm>
        </p:spPr>
        <p:txBody>
          <a:bodyPr/>
          <a:lstStyle/>
          <a:p>
            <a:r>
              <a:rPr lang="fr-CA" b="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vpintat@critias.ca</a:t>
            </a:r>
            <a:endParaRPr lang="fr-CA" b="0" u="sng" dirty="0"/>
          </a:p>
          <a:p>
            <a:r>
              <a:rPr lang="fr-CA" b="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edrees@critias.ca</a:t>
            </a:r>
            <a:endParaRPr lang="fr-CA" b="0" u="sng" dirty="0"/>
          </a:p>
          <a:p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DCFBC-02B4-455B-BFFB-E91295BB15BD}"/>
              </a:ext>
            </a:extLst>
          </p:cNvPr>
          <p:cNvSpPr/>
          <p:nvPr/>
        </p:nvSpPr>
        <p:spPr>
          <a:xfrm>
            <a:off x="1847528" y="4910776"/>
            <a:ext cx="842493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5D3CA3-D66D-4264-BFCD-146ED74FC6AB}"/>
              </a:ext>
            </a:extLst>
          </p:cNvPr>
          <p:cNvSpPr txBox="1"/>
          <p:nvPr/>
        </p:nvSpPr>
        <p:spPr>
          <a:xfrm>
            <a:off x="356992" y="5363090"/>
            <a:ext cx="1078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Don’t hesitate to contact us for more information or any questions !</a:t>
            </a:r>
          </a:p>
        </p:txBody>
      </p:sp>
    </p:spTree>
    <p:extLst>
      <p:ext uri="{BB962C8B-B14F-4D97-AF65-F5344CB8AC3E}">
        <p14:creationId xmlns:p14="http://schemas.microsoft.com/office/powerpoint/2010/main" val="123016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Summary</a:t>
            </a:r>
            <a:endParaRPr lang="fr-CA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875500" y="0"/>
            <a:ext cx="3576905" cy="188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⬤ ● ● ● ⭘ </a:t>
            </a:r>
            <a:r>
              <a:rPr lang="fr-CA" dirty="0">
                <a:solidFill>
                  <a:schemeClr val="bg1"/>
                </a:solidFill>
              </a:rPr>
              <a:t>○ ○ </a:t>
            </a:r>
            <a:r>
              <a:rPr lang="fr-CA" dirty="0"/>
              <a:t>⭘ </a:t>
            </a:r>
            <a:r>
              <a:rPr lang="fr-CA" dirty="0">
                <a:solidFill>
                  <a:schemeClr val="bg1"/>
                </a:solidFill>
              </a:rPr>
              <a:t>○ ○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FB46E6-BDC4-4742-842B-EFF7469738B0}"/>
              </a:ext>
            </a:extLst>
          </p:cNvPr>
          <p:cNvSpPr txBox="1"/>
          <p:nvPr/>
        </p:nvSpPr>
        <p:spPr>
          <a:xfrm>
            <a:off x="732912" y="1939473"/>
            <a:ext cx="625601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Our team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3EA22E-AEFC-4B83-8178-8374164DA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0" t="4514" r="10800" b="10137"/>
          <a:stretch/>
        </p:blipFill>
        <p:spPr>
          <a:xfrm>
            <a:off x="7439026" y="2288277"/>
            <a:ext cx="2285999" cy="2281446"/>
          </a:xfrm>
          <a:prstGeom prst="ellipse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D60AE27-FCBD-4D9A-A4A3-B4D523640596}"/>
              </a:ext>
            </a:extLst>
          </p:cNvPr>
          <p:cNvSpPr txBox="1"/>
          <p:nvPr/>
        </p:nvSpPr>
        <p:spPr>
          <a:xfrm>
            <a:off x="7439025" y="4598298"/>
            <a:ext cx="228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Valentin PINTAT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69EBFF-00E4-4E99-A4C8-6963ABDB4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2" t="20513" r="13382" b="4211"/>
          <a:stretch/>
        </p:blipFill>
        <p:spPr>
          <a:xfrm>
            <a:off x="2466975" y="2288277"/>
            <a:ext cx="2286000" cy="2281446"/>
          </a:xfrm>
          <a:prstGeom prst="ellipse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4F1B766-0C40-4624-8101-4C9CC6BC02B2}"/>
              </a:ext>
            </a:extLst>
          </p:cNvPr>
          <p:cNvSpPr txBox="1"/>
          <p:nvPr/>
        </p:nvSpPr>
        <p:spPr>
          <a:xfrm>
            <a:off x="2466975" y="4569723"/>
            <a:ext cx="228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Elliot Drees</a:t>
            </a:r>
          </a:p>
        </p:txBody>
      </p:sp>
      <p:pic>
        <p:nvPicPr>
          <p:cNvPr id="22" name="Graphic 4">
            <a:extLst>
              <a:ext uri="{FF2B5EF4-FFF2-40B4-BE49-F238E27FC236}">
                <a16:creationId xmlns:a16="http://schemas.microsoft.com/office/drawing/2014/main" id="{35BBE6DC-8C00-44E3-8D75-3DB912EBE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0795" y="5404779"/>
            <a:ext cx="690000" cy="690000"/>
          </a:xfrm>
          <a:prstGeom prst="rect">
            <a:avLst/>
          </a:prstGeom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E161E365-5012-4791-BE34-EC8558880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2060" y="1260073"/>
            <a:ext cx="690000" cy="690000"/>
          </a:xfrm>
          <a:prstGeom prst="rect">
            <a:avLst/>
          </a:prstGeom>
        </p:spPr>
      </p:pic>
      <p:pic>
        <p:nvPicPr>
          <p:cNvPr id="24" name="Graphic 8">
            <a:extLst>
              <a:ext uri="{FF2B5EF4-FFF2-40B4-BE49-F238E27FC236}">
                <a16:creationId xmlns:a16="http://schemas.microsoft.com/office/drawing/2014/main" id="{223E177F-D723-4681-862E-A799F0913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2682" y="1195553"/>
            <a:ext cx="690000" cy="690000"/>
          </a:xfrm>
          <a:prstGeom prst="rect">
            <a:avLst/>
          </a:prstGeom>
        </p:spPr>
      </p:pic>
      <p:pic>
        <p:nvPicPr>
          <p:cNvPr id="25" name="Graphic 10">
            <a:extLst>
              <a:ext uri="{FF2B5EF4-FFF2-40B4-BE49-F238E27FC236}">
                <a16:creationId xmlns:a16="http://schemas.microsoft.com/office/drawing/2014/main" id="{FCF06901-2F20-483D-BBAA-425753D2E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0651" y="763424"/>
            <a:ext cx="690000" cy="690000"/>
          </a:xfrm>
          <a:prstGeom prst="rect">
            <a:avLst/>
          </a:prstGeom>
        </p:spPr>
      </p:pic>
      <p:pic>
        <p:nvPicPr>
          <p:cNvPr id="26" name="Graphic 12">
            <a:extLst>
              <a:ext uri="{FF2B5EF4-FFF2-40B4-BE49-F238E27FC236}">
                <a16:creationId xmlns:a16="http://schemas.microsoft.com/office/drawing/2014/main" id="{647D84C6-86E8-4315-A350-597E710FFE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1655" y="3736760"/>
            <a:ext cx="690000" cy="690000"/>
          </a:xfrm>
          <a:prstGeom prst="rect">
            <a:avLst/>
          </a:prstGeom>
        </p:spPr>
      </p:pic>
      <p:pic>
        <p:nvPicPr>
          <p:cNvPr id="27" name="Graphic 14">
            <a:extLst>
              <a:ext uri="{FF2B5EF4-FFF2-40B4-BE49-F238E27FC236}">
                <a16:creationId xmlns:a16="http://schemas.microsoft.com/office/drawing/2014/main" id="{4AB46A19-BE73-44FF-AA2F-4A33C7FBD0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7446" y="1791787"/>
            <a:ext cx="902750" cy="902750"/>
          </a:xfrm>
          <a:prstGeom prst="rect">
            <a:avLst/>
          </a:prstGeom>
        </p:spPr>
      </p:pic>
      <p:pic>
        <p:nvPicPr>
          <p:cNvPr id="29" name="Graphic 18">
            <a:extLst>
              <a:ext uri="{FF2B5EF4-FFF2-40B4-BE49-F238E27FC236}">
                <a16:creationId xmlns:a16="http://schemas.microsoft.com/office/drawing/2014/main" id="{1A32CD4D-7F62-4D3A-9FA2-CB5698F706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97682" y="5072328"/>
            <a:ext cx="690000" cy="690000"/>
          </a:xfrm>
          <a:prstGeom prst="rect">
            <a:avLst/>
          </a:prstGeom>
        </p:spPr>
      </p:pic>
      <p:pic>
        <p:nvPicPr>
          <p:cNvPr id="30" name="Graphic 20">
            <a:extLst>
              <a:ext uri="{FF2B5EF4-FFF2-40B4-BE49-F238E27FC236}">
                <a16:creationId xmlns:a16="http://schemas.microsoft.com/office/drawing/2014/main" id="{4BC9A2B6-A8FB-4939-AAEC-43F67BD6F7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1881" y="3801913"/>
            <a:ext cx="690000" cy="690000"/>
          </a:xfrm>
          <a:prstGeom prst="rect">
            <a:avLst/>
          </a:prstGeom>
        </p:spPr>
      </p:pic>
      <p:pic>
        <p:nvPicPr>
          <p:cNvPr id="31" name="Graphic 22">
            <a:extLst>
              <a:ext uri="{FF2B5EF4-FFF2-40B4-BE49-F238E27FC236}">
                <a16:creationId xmlns:a16="http://schemas.microsoft.com/office/drawing/2014/main" id="{307748E7-9F39-4B96-A9C7-5FE5E033C5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54061" y="5499255"/>
            <a:ext cx="690000" cy="690000"/>
          </a:xfrm>
          <a:prstGeom prst="rect">
            <a:avLst/>
          </a:prstGeom>
        </p:spPr>
      </p:pic>
      <p:pic>
        <p:nvPicPr>
          <p:cNvPr id="32" name="Graphic 24">
            <a:extLst>
              <a:ext uri="{FF2B5EF4-FFF2-40B4-BE49-F238E27FC236}">
                <a16:creationId xmlns:a16="http://schemas.microsoft.com/office/drawing/2014/main" id="{A1C3FFA8-5432-47A8-A45B-C99403092D3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94025" y="964592"/>
            <a:ext cx="690000" cy="69000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718EBE8-F3FD-4C4E-BF85-7108F0EB67A4}"/>
              </a:ext>
            </a:extLst>
          </p:cNvPr>
          <p:cNvSpPr txBox="1"/>
          <p:nvPr/>
        </p:nvSpPr>
        <p:spPr>
          <a:xfrm>
            <a:off x="-36119" y="4461690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Audio systems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1D37D19-B05A-4C11-96F7-D17E2F86ECE7}"/>
              </a:ext>
            </a:extLst>
          </p:cNvPr>
          <p:cNvSpPr txBox="1"/>
          <p:nvPr/>
        </p:nvSpPr>
        <p:spPr>
          <a:xfrm>
            <a:off x="7956061" y="6156012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Audio Measurement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5D2F72A-F407-4C9B-81D6-BCEBC080F91C}"/>
              </a:ext>
            </a:extLst>
          </p:cNvPr>
          <p:cNvSpPr txBox="1"/>
          <p:nvPr/>
        </p:nvSpPr>
        <p:spPr>
          <a:xfrm>
            <a:off x="9923655" y="438505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Prototyping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31436A0-63D4-449A-A61A-007E71B6A868}"/>
              </a:ext>
            </a:extLst>
          </p:cNvPr>
          <p:cNvSpPr txBox="1"/>
          <p:nvPr/>
        </p:nvSpPr>
        <p:spPr>
          <a:xfrm>
            <a:off x="9444060" y="195007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Electronics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FE54F-EF8C-4854-AB52-5EB401F5E219}"/>
              </a:ext>
            </a:extLst>
          </p:cNvPr>
          <p:cNvSpPr txBox="1"/>
          <p:nvPr/>
        </p:nvSpPr>
        <p:spPr>
          <a:xfrm>
            <a:off x="6262870" y="1665046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ear devices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99F5795-FD24-4EF6-9B39-F982CAE0E02D}"/>
              </a:ext>
            </a:extLst>
          </p:cNvPr>
          <p:cNvSpPr txBox="1"/>
          <p:nvPr/>
        </p:nvSpPr>
        <p:spPr>
          <a:xfrm>
            <a:off x="4287308" y="1834320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signal processing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3F254FD-9A17-4671-B78D-DF5570DE5979}"/>
              </a:ext>
            </a:extLst>
          </p:cNvPr>
          <p:cNvSpPr txBox="1"/>
          <p:nvPr/>
        </p:nvSpPr>
        <p:spPr>
          <a:xfrm>
            <a:off x="4699682" y="5741938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 Printing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B1D90B3-1E2A-4E51-966C-6AA67A18B73C}"/>
              </a:ext>
            </a:extLst>
          </p:cNvPr>
          <p:cNvSpPr txBox="1"/>
          <p:nvPr/>
        </p:nvSpPr>
        <p:spPr>
          <a:xfrm>
            <a:off x="345821" y="2658844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 Design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53B9CC7-EF78-47DC-9D04-51BAF5F00D27}"/>
              </a:ext>
            </a:extLst>
          </p:cNvPr>
          <p:cNvSpPr txBox="1"/>
          <p:nvPr/>
        </p:nvSpPr>
        <p:spPr>
          <a:xfrm>
            <a:off x="1272795" y="6031561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2BD038C-190F-49C2-942A-A81C440A49FC}"/>
              </a:ext>
            </a:extLst>
          </p:cNvPr>
          <p:cNvSpPr txBox="1"/>
          <p:nvPr/>
        </p:nvSpPr>
        <p:spPr>
          <a:xfrm>
            <a:off x="2502651" y="141087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Audio wearables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B759AA6E-4B71-45EC-82A5-B9A0EDCF7E03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8"/>
          <a:stretch/>
        </p:blipFill>
        <p:spPr>
          <a:xfrm>
            <a:off x="5317871" y="2782733"/>
            <a:ext cx="1574089" cy="13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Context</a:t>
            </a:r>
            <a:endParaRPr lang="fr-CA" dirty="0"/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1753D7CB-3E59-4252-99A1-B52C1B464DF8}"/>
              </a:ext>
            </a:extLst>
          </p:cNvPr>
          <p:cNvGrpSpPr/>
          <p:nvPr/>
        </p:nvGrpSpPr>
        <p:grpSpPr>
          <a:xfrm>
            <a:off x="1731328" y="2370853"/>
            <a:ext cx="131444" cy="207705"/>
            <a:chOff x="1712278" y="1900953"/>
            <a:chExt cx="131444" cy="207705"/>
          </a:xfrm>
        </p:grpSpPr>
        <p:sp>
          <p:nvSpPr>
            <p:cNvPr id="172" name="Organigramme : Procédé 171">
              <a:extLst>
                <a:ext uri="{FF2B5EF4-FFF2-40B4-BE49-F238E27FC236}">
                  <a16:creationId xmlns:a16="http://schemas.microsoft.com/office/drawing/2014/main" id="{401854D1-4683-471E-80BE-688610F2BCF4}"/>
                </a:ext>
              </a:extLst>
            </p:cNvPr>
            <p:cNvSpPr/>
            <p:nvPr/>
          </p:nvSpPr>
          <p:spPr>
            <a:xfrm>
              <a:off x="1722279" y="1965783"/>
              <a:ext cx="45719" cy="142875"/>
            </a:xfrm>
            <a:prstGeom prst="flowChartProcess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rapèze 172">
              <a:extLst>
                <a:ext uri="{FF2B5EF4-FFF2-40B4-BE49-F238E27FC236}">
                  <a16:creationId xmlns:a16="http://schemas.microsoft.com/office/drawing/2014/main" id="{E0431A93-AA9C-4271-BA7B-71B2CCB7A1AE}"/>
                </a:ext>
              </a:extLst>
            </p:cNvPr>
            <p:cNvSpPr/>
            <p:nvPr/>
          </p:nvSpPr>
          <p:spPr>
            <a:xfrm rot="16200000">
              <a:off x="1699894" y="1913337"/>
              <a:ext cx="90489" cy="65722"/>
            </a:xfrm>
            <a:prstGeom prst="trapezoid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rganigramme : Délai 173">
              <a:extLst>
                <a:ext uri="{FF2B5EF4-FFF2-40B4-BE49-F238E27FC236}">
                  <a16:creationId xmlns:a16="http://schemas.microsoft.com/office/drawing/2014/main" id="{DDE176E6-B733-4FD4-BD1B-C8C7BC9D0204}"/>
                </a:ext>
              </a:extLst>
            </p:cNvPr>
            <p:cNvSpPr/>
            <p:nvPr/>
          </p:nvSpPr>
          <p:spPr>
            <a:xfrm>
              <a:off x="1777999" y="1900953"/>
              <a:ext cx="65723" cy="90490"/>
            </a:xfrm>
            <a:prstGeom prst="flowChartDelay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652ED1DD-ED50-46A7-B0C0-330A8DE20A4D}"/>
              </a:ext>
            </a:extLst>
          </p:cNvPr>
          <p:cNvGrpSpPr/>
          <p:nvPr/>
        </p:nvGrpSpPr>
        <p:grpSpPr>
          <a:xfrm>
            <a:off x="1000859" y="2357490"/>
            <a:ext cx="131446" cy="207705"/>
            <a:chOff x="1567183" y="1900953"/>
            <a:chExt cx="131446" cy="207705"/>
          </a:xfrm>
        </p:grpSpPr>
        <p:sp>
          <p:nvSpPr>
            <p:cNvPr id="176" name="Organigramme : Procédé 175">
              <a:extLst>
                <a:ext uri="{FF2B5EF4-FFF2-40B4-BE49-F238E27FC236}">
                  <a16:creationId xmlns:a16="http://schemas.microsoft.com/office/drawing/2014/main" id="{469A79CF-5C5F-42E8-913C-5B85E536D7BA}"/>
                </a:ext>
              </a:extLst>
            </p:cNvPr>
            <p:cNvSpPr/>
            <p:nvPr/>
          </p:nvSpPr>
          <p:spPr>
            <a:xfrm flipH="1">
              <a:off x="1642908" y="1965783"/>
              <a:ext cx="45719" cy="142875"/>
            </a:xfrm>
            <a:prstGeom prst="flowChartProcess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rapèze 176">
              <a:extLst>
                <a:ext uri="{FF2B5EF4-FFF2-40B4-BE49-F238E27FC236}">
                  <a16:creationId xmlns:a16="http://schemas.microsoft.com/office/drawing/2014/main" id="{25342926-A67C-48CC-802F-DB26693C828D}"/>
                </a:ext>
              </a:extLst>
            </p:cNvPr>
            <p:cNvSpPr/>
            <p:nvPr/>
          </p:nvSpPr>
          <p:spPr>
            <a:xfrm rot="5400000" flipH="1">
              <a:off x="1620523" y="1913337"/>
              <a:ext cx="90489" cy="65723"/>
            </a:xfrm>
            <a:prstGeom prst="trapezoid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rganigramme : Délai 177">
              <a:extLst>
                <a:ext uri="{FF2B5EF4-FFF2-40B4-BE49-F238E27FC236}">
                  <a16:creationId xmlns:a16="http://schemas.microsoft.com/office/drawing/2014/main" id="{EDDC9434-9E09-43ED-BCC4-7C6974AA201A}"/>
                </a:ext>
              </a:extLst>
            </p:cNvPr>
            <p:cNvSpPr/>
            <p:nvPr/>
          </p:nvSpPr>
          <p:spPr>
            <a:xfrm flipH="1">
              <a:off x="1567183" y="1900953"/>
              <a:ext cx="65724" cy="90490"/>
            </a:xfrm>
            <a:prstGeom prst="flowChartDelay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" name="Organigramme : Terminateur 178">
            <a:extLst>
              <a:ext uri="{FF2B5EF4-FFF2-40B4-BE49-F238E27FC236}">
                <a16:creationId xmlns:a16="http://schemas.microsoft.com/office/drawing/2014/main" id="{19ABAAFD-DE09-4352-BB5F-46ABA36EDDBF}"/>
              </a:ext>
            </a:extLst>
          </p:cNvPr>
          <p:cNvSpPr/>
          <p:nvPr/>
        </p:nvSpPr>
        <p:spPr>
          <a:xfrm>
            <a:off x="1262064" y="2785357"/>
            <a:ext cx="340518" cy="95249"/>
          </a:xfrm>
          <a:prstGeom prst="flowChartTermina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EEE69774-5AFD-4163-B9BF-E171CA8B5E16}"/>
              </a:ext>
            </a:extLst>
          </p:cNvPr>
          <p:cNvCxnSpPr>
            <a:stCxn id="176" idx="2"/>
            <a:endCxn id="179" idx="1"/>
          </p:cNvCxnSpPr>
          <p:nvPr/>
        </p:nvCxnSpPr>
        <p:spPr>
          <a:xfrm rot="16200000" flipH="1">
            <a:off x="1046860" y="2617777"/>
            <a:ext cx="267787" cy="162621"/>
          </a:xfrm>
          <a:prstGeom prst="curved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1" name="Connecteur : en arc 180">
            <a:extLst>
              <a:ext uri="{FF2B5EF4-FFF2-40B4-BE49-F238E27FC236}">
                <a16:creationId xmlns:a16="http://schemas.microsoft.com/office/drawing/2014/main" id="{44E79C48-829B-4973-BEDB-E2A381EB28DA}"/>
              </a:ext>
            </a:extLst>
          </p:cNvPr>
          <p:cNvCxnSpPr>
            <a:stCxn id="179" idx="3"/>
            <a:endCxn id="172" idx="2"/>
          </p:cNvCxnSpPr>
          <p:nvPr/>
        </p:nvCxnSpPr>
        <p:spPr>
          <a:xfrm flipV="1">
            <a:off x="1602582" y="2578558"/>
            <a:ext cx="161607" cy="254424"/>
          </a:xfrm>
          <a:prstGeom prst="curved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82" name="Graphique 181" descr="Engrenage">
            <a:extLst>
              <a:ext uri="{FF2B5EF4-FFF2-40B4-BE49-F238E27FC236}">
                <a16:creationId xmlns:a16="http://schemas.microsoft.com/office/drawing/2014/main" id="{EBF7ED72-47CD-40C1-ACD1-0FFE80EA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318" y="2277802"/>
            <a:ext cx="456010" cy="456010"/>
          </a:xfrm>
          <a:prstGeom prst="rect">
            <a:avLst/>
          </a:prstGeom>
        </p:spPr>
      </p:pic>
      <p:pic>
        <p:nvPicPr>
          <p:cNvPr id="183" name="Graphique 182" descr="Flèche : courbe légère">
            <a:extLst>
              <a:ext uri="{FF2B5EF4-FFF2-40B4-BE49-F238E27FC236}">
                <a16:creationId xmlns:a16="http://schemas.microsoft.com/office/drawing/2014/main" id="{FB78F089-AC20-4D32-994C-991745FA3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2776" y="2222282"/>
            <a:ext cx="914400" cy="914400"/>
          </a:xfrm>
          <a:prstGeom prst="rect">
            <a:avLst/>
          </a:prstGeom>
        </p:spPr>
      </p:pic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68AB33A9-4DC9-4DE8-AC25-635E68B34BF1}"/>
              </a:ext>
            </a:extLst>
          </p:cNvPr>
          <p:cNvSpPr/>
          <p:nvPr/>
        </p:nvSpPr>
        <p:spPr>
          <a:xfrm>
            <a:off x="3324529" y="2545803"/>
            <a:ext cx="696286" cy="334803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B212DA2-6B84-43B4-8AFC-9B5E796FB2E0}"/>
              </a:ext>
            </a:extLst>
          </p:cNvPr>
          <p:cNvSpPr/>
          <p:nvPr/>
        </p:nvSpPr>
        <p:spPr>
          <a:xfrm>
            <a:off x="3691548" y="2582011"/>
            <a:ext cx="289420" cy="2623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5BDE156-4956-41DF-84AD-9DC564DBF15C}"/>
              </a:ext>
            </a:extLst>
          </p:cNvPr>
          <p:cNvSpPr/>
          <p:nvPr/>
        </p:nvSpPr>
        <p:spPr>
          <a:xfrm>
            <a:off x="3714355" y="2604957"/>
            <a:ext cx="109538" cy="45719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2B6C552-1F7F-44CB-B115-325F17CAA48E}"/>
              </a:ext>
            </a:extLst>
          </p:cNvPr>
          <p:cNvSpPr/>
          <p:nvPr/>
        </p:nvSpPr>
        <p:spPr>
          <a:xfrm>
            <a:off x="3714355" y="2777972"/>
            <a:ext cx="109538" cy="45719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C3B25BB-D6F2-4344-9984-1FE5C4DDDD73}"/>
              </a:ext>
            </a:extLst>
          </p:cNvPr>
          <p:cNvSpPr/>
          <p:nvPr/>
        </p:nvSpPr>
        <p:spPr>
          <a:xfrm>
            <a:off x="3900005" y="2633763"/>
            <a:ext cx="80963" cy="45719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19DEC0D2-6BF1-45D7-AC9F-8A7E5DA93828}"/>
              </a:ext>
            </a:extLst>
          </p:cNvPr>
          <p:cNvCxnSpPr/>
          <p:nvPr/>
        </p:nvCxnSpPr>
        <p:spPr>
          <a:xfrm>
            <a:off x="3930874" y="2656759"/>
            <a:ext cx="73819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419EF4F-182E-49F2-B12B-1C5548EDCEBF}"/>
              </a:ext>
            </a:extLst>
          </p:cNvPr>
          <p:cNvSpPr/>
          <p:nvPr/>
        </p:nvSpPr>
        <p:spPr>
          <a:xfrm>
            <a:off x="3900005" y="2749468"/>
            <a:ext cx="80963" cy="45719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8B8B0D47-53F4-4571-9F98-A76C226CF0BF}"/>
              </a:ext>
            </a:extLst>
          </p:cNvPr>
          <p:cNvCxnSpPr/>
          <p:nvPr/>
        </p:nvCxnSpPr>
        <p:spPr>
          <a:xfrm>
            <a:off x="3930874" y="2774845"/>
            <a:ext cx="73819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92" name="Image 191">
            <a:extLst>
              <a:ext uri="{FF2B5EF4-FFF2-40B4-BE49-F238E27FC236}">
                <a16:creationId xmlns:a16="http://schemas.microsoft.com/office/drawing/2014/main" id="{DFDDC06F-3CE0-4D7B-A991-F49FF3492D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96360" y="2588361"/>
            <a:ext cx="250825" cy="250825"/>
          </a:xfrm>
          <a:prstGeom prst="rect">
            <a:avLst/>
          </a:prstGeom>
        </p:spPr>
      </p:pic>
      <p:sp>
        <p:nvSpPr>
          <p:cNvPr id="193" name="ZoneTexte 192">
            <a:extLst>
              <a:ext uri="{FF2B5EF4-FFF2-40B4-BE49-F238E27FC236}">
                <a16:creationId xmlns:a16="http://schemas.microsoft.com/office/drawing/2014/main" id="{50A7AFA6-D57F-4249-941F-959D3DB90CC5}"/>
              </a:ext>
            </a:extLst>
          </p:cNvPr>
          <p:cNvSpPr txBox="1"/>
          <p:nvPr/>
        </p:nvSpPr>
        <p:spPr>
          <a:xfrm rot="5400000">
            <a:off x="3273473" y="2528094"/>
            <a:ext cx="3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C12EEE53-C581-4A68-B415-BB8DE9DEB6AA}"/>
              </a:ext>
            </a:extLst>
          </p:cNvPr>
          <p:cNvSpPr txBox="1"/>
          <p:nvPr/>
        </p:nvSpPr>
        <p:spPr>
          <a:xfrm>
            <a:off x="5438900" y="2774492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 Line IN (with Audio Shield)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A5C83218-5257-4F78-B5F2-C670BFD8DE60}"/>
              </a:ext>
            </a:extLst>
          </p:cNvPr>
          <p:cNvSpPr txBox="1"/>
          <p:nvPr/>
        </p:nvSpPr>
        <p:spPr>
          <a:xfrm>
            <a:off x="5438899" y="3191878"/>
            <a:ext cx="625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 Headphone OUT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(with audio Shield)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4E17D7EB-C99B-467F-8794-34E041A90C5B}"/>
              </a:ext>
            </a:extLst>
          </p:cNvPr>
          <p:cNvSpPr txBox="1"/>
          <p:nvPr/>
        </p:nvSpPr>
        <p:spPr>
          <a:xfrm>
            <a:off x="5438899" y="3604957"/>
            <a:ext cx="625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Programmable Microphone Bias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2BC58D2-7F81-47D6-AC1F-D69BAE3DF27B}"/>
              </a:ext>
            </a:extLst>
          </p:cNvPr>
          <p:cNvSpPr txBox="1"/>
          <p:nvPr/>
        </p:nvSpPr>
        <p:spPr>
          <a:xfrm>
            <a:off x="5438899" y="4026650"/>
            <a:ext cx="625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 width programmable as 16, 20, 24 or 32 bits</a:t>
            </a:r>
          </a:p>
        </p:txBody>
      </p:sp>
      <p:pic>
        <p:nvPicPr>
          <p:cNvPr id="198" name="Graphique 197" descr="Groupe d’hommes">
            <a:extLst>
              <a:ext uri="{FF2B5EF4-FFF2-40B4-BE49-F238E27FC236}">
                <a16:creationId xmlns:a16="http://schemas.microsoft.com/office/drawing/2014/main" id="{259432EF-76A5-499D-99AC-2ED40C06BF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123" y="3822243"/>
            <a:ext cx="914400" cy="914400"/>
          </a:xfrm>
          <a:prstGeom prst="rect">
            <a:avLst/>
          </a:prstGeom>
        </p:spPr>
      </p:pic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7AED559F-B7AC-465B-B8E5-243EEFA7AFB9}"/>
              </a:ext>
            </a:extLst>
          </p:cNvPr>
          <p:cNvGrpSpPr/>
          <p:nvPr/>
        </p:nvGrpSpPr>
        <p:grpSpPr>
          <a:xfrm>
            <a:off x="3068581" y="3675352"/>
            <a:ext cx="1208181" cy="1208181"/>
            <a:chOff x="2651673" y="3387706"/>
            <a:chExt cx="1208181" cy="1208181"/>
          </a:xfrm>
        </p:grpSpPr>
        <p:pic>
          <p:nvPicPr>
            <p:cNvPr id="200" name="Graphique 199" descr="Engrenage">
              <a:extLst>
                <a:ext uri="{FF2B5EF4-FFF2-40B4-BE49-F238E27FC236}">
                  <a16:creationId xmlns:a16="http://schemas.microsoft.com/office/drawing/2014/main" id="{19979717-D18F-4851-831E-FF8814C6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1673" y="3387706"/>
              <a:ext cx="1208181" cy="1208181"/>
            </a:xfrm>
            <a:prstGeom prst="rect">
              <a:avLst/>
            </a:prstGeom>
          </p:spPr>
        </p:pic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D5831793-EDFA-4793-89C5-74C4FC52C66D}"/>
                </a:ext>
              </a:extLst>
            </p:cNvPr>
            <p:cNvSpPr/>
            <p:nvPr/>
          </p:nvSpPr>
          <p:spPr>
            <a:xfrm>
              <a:off x="3077963" y="3801544"/>
              <a:ext cx="355600" cy="38050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2" name="Graphique 201" descr="Déverrouiller">
              <a:extLst>
                <a:ext uri="{FF2B5EF4-FFF2-40B4-BE49-F238E27FC236}">
                  <a16:creationId xmlns:a16="http://schemas.microsoft.com/office/drawing/2014/main" id="{F0284CC4-4E63-430B-A885-231E69B6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47339" y="3668276"/>
              <a:ext cx="616847" cy="616847"/>
            </a:xfrm>
            <a:prstGeom prst="rect">
              <a:avLst/>
            </a:prstGeom>
          </p:spPr>
        </p:pic>
      </p:grpSp>
      <p:pic>
        <p:nvPicPr>
          <p:cNvPr id="203" name="Graphique 202" descr="Volume">
            <a:extLst>
              <a:ext uri="{FF2B5EF4-FFF2-40B4-BE49-F238E27FC236}">
                <a16:creationId xmlns:a16="http://schemas.microsoft.com/office/drawing/2014/main" id="{CA39B5E3-2F74-4594-B5B3-FC0692FE558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8745" y="3189671"/>
            <a:ext cx="357225" cy="357225"/>
          </a:xfrm>
          <a:prstGeom prst="rect">
            <a:avLst/>
          </a:prstGeom>
        </p:spPr>
      </p:pic>
      <p:pic>
        <p:nvPicPr>
          <p:cNvPr id="204" name="Graphique 203" descr="Micro de radio">
            <a:extLst>
              <a:ext uri="{FF2B5EF4-FFF2-40B4-BE49-F238E27FC236}">
                <a16:creationId xmlns:a16="http://schemas.microsoft.com/office/drawing/2014/main" id="{C651A7B8-2567-4C68-8769-949990D9ECB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05521" y="2742039"/>
            <a:ext cx="357224" cy="357224"/>
          </a:xfrm>
          <a:prstGeom prst="rect">
            <a:avLst/>
          </a:prstGeom>
        </p:spPr>
      </p:pic>
      <p:pic>
        <p:nvPicPr>
          <p:cNvPr id="205" name="Graphique 204" descr="Éclair">
            <a:extLst>
              <a:ext uri="{FF2B5EF4-FFF2-40B4-BE49-F238E27FC236}">
                <a16:creationId xmlns:a16="http://schemas.microsoft.com/office/drawing/2014/main" id="{B4868EE5-B691-413E-AB10-077C62D8ED9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18746" y="3626428"/>
            <a:ext cx="357225" cy="357225"/>
          </a:xfrm>
          <a:prstGeom prst="rect">
            <a:avLst/>
          </a:prstGeom>
        </p:spPr>
      </p:pic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CA1E9479-232B-4740-859E-D8B63A705816}"/>
              </a:ext>
            </a:extLst>
          </p:cNvPr>
          <p:cNvGrpSpPr/>
          <p:nvPr/>
        </p:nvGrpSpPr>
        <p:grpSpPr>
          <a:xfrm>
            <a:off x="5104024" y="4055934"/>
            <a:ext cx="362558" cy="310764"/>
            <a:chOff x="6396000" y="4572769"/>
            <a:chExt cx="1066799" cy="914400"/>
          </a:xfrm>
        </p:grpSpPr>
        <p:pic>
          <p:nvPicPr>
            <p:cNvPr id="207" name="Graphique 206" descr="Ligne fléchée : tout droit">
              <a:extLst>
                <a:ext uri="{FF2B5EF4-FFF2-40B4-BE49-F238E27FC236}">
                  <a16:creationId xmlns:a16="http://schemas.microsoft.com/office/drawing/2014/main" id="{25B992FF-FBB7-4DCB-8E26-440E1948E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96000" y="4572769"/>
              <a:ext cx="914400" cy="914400"/>
            </a:xfrm>
            <a:prstGeom prst="rect">
              <a:avLst/>
            </a:prstGeom>
          </p:spPr>
        </p:pic>
        <p:pic>
          <p:nvPicPr>
            <p:cNvPr id="208" name="Graphique 207" descr="Ligne fléchée : tout droit">
              <a:extLst>
                <a:ext uri="{FF2B5EF4-FFF2-40B4-BE49-F238E27FC236}">
                  <a16:creationId xmlns:a16="http://schemas.microsoft.com/office/drawing/2014/main" id="{AD317B59-A8C7-49B8-A5C2-D5259E5E3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0800000">
              <a:off x="6548399" y="4572769"/>
              <a:ext cx="914400" cy="914400"/>
            </a:xfrm>
            <a:prstGeom prst="rect">
              <a:avLst/>
            </a:prstGeom>
          </p:spPr>
        </p:pic>
      </p:grpSp>
      <p:sp>
        <p:nvSpPr>
          <p:cNvPr id="209" name="ZoneTexte 208">
            <a:extLst>
              <a:ext uri="{FF2B5EF4-FFF2-40B4-BE49-F238E27FC236}">
                <a16:creationId xmlns:a16="http://schemas.microsoft.com/office/drawing/2014/main" id="{00DF6C09-551D-45A4-8225-1772C8B3DA58}"/>
              </a:ext>
            </a:extLst>
          </p:cNvPr>
          <p:cNvSpPr txBox="1"/>
          <p:nvPr/>
        </p:nvSpPr>
        <p:spPr>
          <a:xfrm>
            <a:off x="5104024" y="2263314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Hardware possibility :</a:t>
            </a:r>
          </a:p>
        </p:txBody>
      </p:sp>
      <p:sp>
        <p:nvSpPr>
          <p:cNvPr id="210" name="ZoneTexte 41">
            <a:extLst>
              <a:ext uri="{FF2B5EF4-FFF2-40B4-BE49-F238E27FC236}">
                <a16:creationId xmlns:a16="http://schemas.microsoft.com/office/drawing/2014/main" id="{632458DD-1A6A-496B-ACAC-BC20287FB05B}"/>
              </a:ext>
            </a:extLst>
          </p:cNvPr>
          <p:cNvSpPr txBox="1"/>
          <p:nvPr/>
        </p:nvSpPr>
        <p:spPr>
          <a:xfrm>
            <a:off x="384573" y="2963161"/>
            <a:ext cx="2095500" cy="36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Smart wearables</a:t>
            </a:r>
          </a:p>
        </p:txBody>
      </p:sp>
      <p:sp>
        <p:nvSpPr>
          <p:cNvPr id="211" name="ZoneTexte 41">
            <a:extLst>
              <a:ext uri="{FF2B5EF4-FFF2-40B4-BE49-F238E27FC236}">
                <a16:creationId xmlns:a16="http://schemas.microsoft.com/office/drawing/2014/main" id="{38CFC3E4-3497-4B6B-9B5C-BB768E97C102}"/>
              </a:ext>
            </a:extLst>
          </p:cNvPr>
          <p:cNvSpPr txBox="1"/>
          <p:nvPr/>
        </p:nvSpPr>
        <p:spPr>
          <a:xfrm>
            <a:off x="2623658" y="2971043"/>
            <a:ext cx="2095500" cy="36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Tympan</a:t>
            </a:r>
          </a:p>
        </p:txBody>
      </p:sp>
      <p:sp>
        <p:nvSpPr>
          <p:cNvPr id="212" name="ZoneTexte 41">
            <a:extLst>
              <a:ext uri="{FF2B5EF4-FFF2-40B4-BE49-F238E27FC236}">
                <a16:creationId xmlns:a16="http://schemas.microsoft.com/office/drawing/2014/main" id="{EEFE1A5B-462B-4D02-9878-18DF4C2EC6AB}"/>
              </a:ext>
            </a:extLst>
          </p:cNvPr>
          <p:cNvSpPr txBox="1"/>
          <p:nvPr/>
        </p:nvSpPr>
        <p:spPr>
          <a:xfrm>
            <a:off x="418548" y="4699928"/>
            <a:ext cx="2095500" cy="36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Maker community</a:t>
            </a:r>
          </a:p>
        </p:txBody>
      </p:sp>
      <p:sp>
        <p:nvSpPr>
          <p:cNvPr id="213" name="ZoneTexte 41">
            <a:extLst>
              <a:ext uri="{FF2B5EF4-FFF2-40B4-BE49-F238E27FC236}">
                <a16:creationId xmlns:a16="http://schemas.microsoft.com/office/drawing/2014/main" id="{1ECE653C-5F25-4AB8-A847-41EFBCB9140A}"/>
              </a:ext>
            </a:extLst>
          </p:cNvPr>
          <p:cNvSpPr txBox="1"/>
          <p:nvPr/>
        </p:nvSpPr>
        <p:spPr>
          <a:xfrm>
            <a:off x="2666605" y="4699928"/>
            <a:ext cx="2095500" cy="36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Open source </a:t>
            </a:r>
          </a:p>
        </p:txBody>
      </p:sp>
      <p:pic>
        <p:nvPicPr>
          <p:cNvPr id="215" name="Image 214">
            <a:extLst>
              <a:ext uri="{FF2B5EF4-FFF2-40B4-BE49-F238E27FC236}">
                <a16:creationId xmlns:a16="http://schemas.microsoft.com/office/drawing/2014/main" id="{790163F1-E7DB-41AC-ADEF-DCB9444C811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81" y="4704797"/>
            <a:ext cx="884443" cy="884443"/>
          </a:xfrm>
          <a:prstGeom prst="rect">
            <a:avLst/>
          </a:prstGeom>
        </p:spPr>
      </p:pic>
      <p:pic>
        <p:nvPicPr>
          <p:cNvPr id="219" name="Image 218">
            <a:extLst>
              <a:ext uri="{FF2B5EF4-FFF2-40B4-BE49-F238E27FC236}">
                <a16:creationId xmlns:a16="http://schemas.microsoft.com/office/drawing/2014/main" id="{6931CB92-ABF7-485F-9137-6594F1495ED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4720719"/>
            <a:ext cx="2127338" cy="852597"/>
          </a:xfrm>
          <a:prstGeom prst="rect">
            <a:avLst/>
          </a:prstGeom>
        </p:spPr>
      </p:pic>
      <p:pic>
        <p:nvPicPr>
          <p:cNvPr id="221" name="Image 220">
            <a:extLst>
              <a:ext uri="{FF2B5EF4-FFF2-40B4-BE49-F238E27FC236}">
                <a16:creationId xmlns:a16="http://schemas.microsoft.com/office/drawing/2014/main" id="{C58767AB-739B-43A1-BDC9-1E79D11F6B8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10" y="4506275"/>
            <a:ext cx="1238384" cy="14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Problem</a:t>
            </a:r>
            <a:endParaRPr lang="fr-CA" dirty="0"/>
          </a:p>
        </p:txBody>
      </p:sp>
      <p:sp>
        <p:nvSpPr>
          <p:cNvPr id="68" name="Rounded Rectangle 27">
            <a:extLst>
              <a:ext uri="{FF2B5EF4-FFF2-40B4-BE49-F238E27FC236}">
                <a16:creationId xmlns:a16="http://schemas.microsoft.com/office/drawing/2014/main" id="{5545A156-C0DD-4408-992D-57E63C05A317}"/>
              </a:ext>
            </a:extLst>
          </p:cNvPr>
          <p:cNvSpPr/>
          <p:nvPr/>
        </p:nvSpPr>
        <p:spPr>
          <a:xfrm>
            <a:off x="6408672" y="4105123"/>
            <a:ext cx="1253369" cy="1977329"/>
          </a:xfrm>
          <a:prstGeom prst="round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76AC89D-4175-4E2D-8A3C-54687250CF60}"/>
              </a:ext>
            </a:extLst>
          </p:cNvPr>
          <p:cNvGrpSpPr/>
          <p:nvPr/>
        </p:nvGrpSpPr>
        <p:grpSpPr>
          <a:xfrm>
            <a:off x="4917467" y="3554670"/>
            <a:ext cx="765051" cy="334803"/>
            <a:chOff x="3255764" y="2545803"/>
            <a:chExt cx="765051" cy="334803"/>
          </a:xfrm>
        </p:grpSpPr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93240FF5-3ED3-4BD7-9B27-70CFB193296A}"/>
                </a:ext>
              </a:extLst>
            </p:cNvPr>
            <p:cNvSpPr/>
            <p:nvPr/>
          </p:nvSpPr>
          <p:spPr>
            <a:xfrm>
              <a:off x="3324529" y="2545803"/>
              <a:ext cx="696286" cy="33480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47E03C-B435-4926-95B9-0A90DE79D8C5}"/>
                </a:ext>
              </a:extLst>
            </p:cNvPr>
            <p:cNvSpPr/>
            <p:nvPr/>
          </p:nvSpPr>
          <p:spPr>
            <a:xfrm>
              <a:off x="3691548" y="2582011"/>
              <a:ext cx="289420" cy="262386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1AA4AF5-8057-4718-A78A-516559FFDA6D}"/>
                </a:ext>
              </a:extLst>
            </p:cNvPr>
            <p:cNvSpPr/>
            <p:nvPr/>
          </p:nvSpPr>
          <p:spPr>
            <a:xfrm>
              <a:off x="3714355" y="2604957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4818A2-C40A-4F23-9E72-0235733D192C}"/>
                </a:ext>
              </a:extLst>
            </p:cNvPr>
            <p:cNvSpPr/>
            <p:nvPr/>
          </p:nvSpPr>
          <p:spPr>
            <a:xfrm>
              <a:off x="3714355" y="2777972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8259DFB-C340-4FD5-8F7A-37CCE59FA460}"/>
                </a:ext>
              </a:extLst>
            </p:cNvPr>
            <p:cNvSpPr/>
            <p:nvPr/>
          </p:nvSpPr>
          <p:spPr>
            <a:xfrm>
              <a:off x="3900005" y="2633763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8D6C25E-8C41-46D5-A2A2-3B8E8DC3A372}"/>
                </a:ext>
              </a:extLst>
            </p:cNvPr>
            <p:cNvCxnSpPr/>
            <p:nvPr/>
          </p:nvCxnSpPr>
          <p:spPr>
            <a:xfrm>
              <a:off x="3930874" y="2656759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CA9915-53F7-499D-A597-6D84E5D9736E}"/>
                </a:ext>
              </a:extLst>
            </p:cNvPr>
            <p:cNvSpPr/>
            <p:nvPr/>
          </p:nvSpPr>
          <p:spPr>
            <a:xfrm>
              <a:off x="3900005" y="2749468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40BDFDB6-1D31-4761-A60B-9ECBF14B132B}"/>
                </a:ext>
              </a:extLst>
            </p:cNvPr>
            <p:cNvCxnSpPr/>
            <p:nvPr/>
          </p:nvCxnSpPr>
          <p:spPr>
            <a:xfrm>
              <a:off x="3930874" y="2774845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46759FA2-CF97-42EE-A29F-B068C1D03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96360" y="2588361"/>
              <a:ext cx="250825" cy="250825"/>
            </a:xfrm>
            <a:prstGeom prst="rect">
              <a:avLst/>
            </a:prstGeom>
          </p:spPr>
        </p:pic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1FF6F07D-84D6-436C-AB46-F73431AC922A}"/>
                </a:ext>
              </a:extLst>
            </p:cNvPr>
            <p:cNvSpPr txBox="1"/>
            <p:nvPr/>
          </p:nvSpPr>
          <p:spPr>
            <a:xfrm rot="5400000">
              <a:off x="3273473" y="2528094"/>
              <a:ext cx="3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7C63BE0D-9D9C-4565-A321-0333C6A045B8}"/>
              </a:ext>
            </a:extLst>
          </p:cNvPr>
          <p:cNvGrpSpPr/>
          <p:nvPr/>
        </p:nvGrpSpPr>
        <p:grpSpPr>
          <a:xfrm>
            <a:off x="5965395" y="359912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3BF7425-D709-4EE6-AD44-6185DB3C72A3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D60C6B63-69C5-4089-864E-B3FFD7663D67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5CB66908-20D9-4773-89AA-5ECDBB2E9070}"/>
              </a:ext>
            </a:extLst>
          </p:cNvPr>
          <p:cNvGrpSpPr/>
          <p:nvPr/>
        </p:nvGrpSpPr>
        <p:grpSpPr>
          <a:xfrm>
            <a:off x="5965395" y="344672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69192527-7D4E-4E1E-86EA-B289BB691143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8719831-EF6B-4667-B6BD-B368B9F6410B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55FBFC5D-E1AF-4131-9B18-7FD250EC0332}"/>
              </a:ext>
            </a:extLst>
          </p:cNvPr>
          <p:cNvGrpSpPr/>
          <p:nvPr/>
        </p:nvGrpSpPr>
        <p:grpSpPr>
          <a:xfrm>
            <a:off x="5965395" y="329432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352BFF1D-2554-4C88-90A7-A7F301198B21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D400B9F9-3B60-4399-96B5-FEC408382B00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CE9FBA80-1FDF-4234-83FB-C54FF8F142C6}"/>
              </a:ext>
            </a:extLst>
          </p:cNvPr>
          <p:cNvGrpSpPr/>
          <p:nvPr/>
        </p:nvGrpSpPr>
        <p:grpSpPr>
          <a:xfrm>
            <a:off x="5965395" y="314192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51B1772-1C85-4C2F-9D6D-358253F11B17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3A129581-0969-463C-9E99-9BB3685975F6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804AD602-0FF3-44D5-944C-735C5FA48D8A}"/>
              </a:ext>
            </a:extLst>
          </p:cNvPr>
          <p:cNvGrpSpPr/>
          <p:nvPr/>
        </p:nvGrpSpPr>
        <p:grpSpPr>
          <a:xfrm>
            <a:off x="5975111" y="3765275"/>
            <a:ext cx="73027" cy="95250"/>
            <a:chOff x="1895844" y="3338136"/>
            <a:chExt cx="73027" cy="95250"/>
          </a:xfrm>
        </p:grpSpPr>
        <p:sp>
          <p:nvSpPr>
            <p:cNvPr id="93" name="Organigramme : Procédé 92">
              <a:extLst>
                <a:ext uri="{FF2B5EF4-FFF2-40B4-BE49-F238E27FC236}">
                  <a16:creationId xmlns:a16="http://schemas.microsoft.com/office/drawing/2014/main" id="{2CD19B6C-30F9-4D51-9847-0F8F7A12E240}"/>
                </a:ext>
              </a:extLst>
            </p:cNvPr>
            <p:cNvSpPr/>
            <p:nvPr/>
          </p:nvSpPr>
          <p:spPr>
            <a:xfrm>
              <a:off x="1895844" y="3362823"/>
              <a:ext cx="45719" cy="45719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rapèze 93">
              <a:extLst>
                <a:ext uri="{FF2B5EF4-FFF2-40B4-BE49-F238E27FC236}">
                  <a16:creationId xmlns:a16="http://schemas.microsoft.com/office/drawing/2014/main" id="{F5F901DA-2B0D-47AF-ADAC-A4B7ADB571DF}"/>
                </a:ext>
              </a:extLst>
            </p:cNvPr>
            <p:cNvSpPr/>
            <p:nvPr/>
          </p:nvSpPr>
          <p:spPr>
            <a:xfrm rot="16200000">
              <a:off x="1898387" y="3362901"/>
              <a:ext cx="95250" cy="45719"/>
            </a:xfrm>
            <a:prstGeom prst="trapezoid">
              <a:avLst>
                <a:gd name="adj" fmla="val 60575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Organigramme : Procédé 94">
            <a:extLst>
              <a:ext uri="{FF2B5EF4-FFF2-40B4-BE49-F238E27FC236}">
                <a16:creationId xmlns:a16="http://schemas.microsoft.com/office/drawing/2014/main" id="{C1E53180-4F8D-45A3-ADE1-CC2F9AF41204}"/>
              </a:ext>
            </a:extLst>
          </p:cNvPr>
          <p:cNvSpPr/>
          <p:nvPr/>
        </p:nvSpPr>
        <p:spPr>
          <a:xfrm>
            <a:off x="5975111" y="3912191"/>
            <a:ext cx="45719" cy="45719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rapèze 95">
            <a:extLst>
              <a:ext uri="{FF2B5EF4-FFF2-40B4-BE49-F238E27FC236}">
                <a16:creationId xmlns:a16="http://schemas.microsoft.com/office/drawing/2014/main" id="{1E6DE2F4-6C92-466B-9149-42417414C3A2}"/>
              </a:ext>
            </a:extLst>
          </p:cNvPr>
          <p:cNvSpPr/>
          <p:nvPr/>
        </p:nvSpPr>
        <p:spPr>
          <a:xfrm rot="16200000">
            <a:off x="5977654" y="3912269"/>
            <a:ext cx="95250" cy="45719"/>
          </a:xfrm>
          <a:prstGeom prst="trapezoid">
            <a:avLst>
              <a:gd name="adj" fmla="val 60575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8855D253-0BDC-4A86-B910-2B6BA6A0A12F}"/>
              </a:ext>
            </a:extLst>
          </p:cNvPr>
          <p:cNvGrpSpPr/>
          <p:nvPr/>
        </p:nvGrpSpPr>
        <p:grpSpPr>
          <a:xfrm>
            <a:off x="5976506" y="4017176"/>
            <a:ext cx="73027" cy="217479"/>
            <a:chOff x="9340435" y="3212834"/>
            <a:chExt cx="73027" cy="217479"/>
          </a:xfrm>
          <a:solidFill>
            <a:sysClr val="window" lastClr="FFFFFF"/>
          </a:solidFill>
        </p:grpSpPr>
        <p:sp>
          <p:nvSpPr>
            <p:cNvPr id="98" name="Organigramme : Procédé 97">
              <a:extLst>
                <a:ext uri="{FF2B5EF4-FFF2-40B4-BE49-F238E27FC236}">
                  <a16:creationId xmlns:a16="http://schemas.microsoft.com/office/drawing/2014/main" id="{E2D25D88-31FA-4C47-AE78-95BB49545248}"/>
                </a:ext>
              </a:extLst>
            </p:cNvPr>
            <p:cNvSpPr/>
            <p:nvPr/>
          </p:nvSpPr>
          <p:spPr>
            <a:xfrm>
              <a:off x="9340435" y="3237521"/>
              <a:ext cx="45719" cy="45719"/>
            </a:xfrm>
            <a:prstGeom prst="flowChartProcess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rapèze 98">
              <a:extLst>
                <a:ext uri="{FF2B5EF4-FFF2-40B4-BE49-F238E27FC236}">
                  <a16:creationId xmlns:a16="http://schemas.microsoft.com/office/drawing/2014/main" id="{7CA27BA6-49F7-4354-BB80-14B774A3327C}"/>
                </a:ext>
              </a:extLst>
            </p:cNvPr>
            <p:cNvSpPr/>
            <p:nvPr/>
          </p:nvSpPr>
          <p:spPr>
            <a:xfrm rot="16200000">
              <a:off x="9342978" y="3237599"/>
              <a:ext cx="95250" cy="45719"/>
            </a:xfrm>
            <a:prstGeom prst="trapezoid">
              <a:avLst>
                <a:gd name="adj" fmla="val 60575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rganigramme : Procédé 99">
              <a:extLst>
                <a:ext uri="{FF2B5EF4-FFF2-40B4-BE49-F238E27FC236}">
                  <a16:creationId xmlns:a16="http://schemas.microsoft.com/office/drawing/2014/main" id="{4D267A25-3DF4-4A69-85D3-F9C0CD761DE1}"/>
                </a:ext>
              </a:extLst>
            </p:cNvPr>
            <p:cNvSpPr/>
            <p:nvPr/>
          </p:nvSpPr>
          <p:spPr>
            <a:xfrm>
              <a:off x="9340435" y="3359750"/>
              <a:ext cx="45719" cy="45719"/>
            </a:xfrm>
            <a:prstGeom prst="flowChartProcess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rapèze 100">
              <a:extLst>
                <a:ext uri="{FF2B5EF4-FFF2-40B4-BE49-F238E27FC236}">
                  <a16:creationId xmlns:a16="http://schemas.microsoft.com/office/drawing/2014/main" id="{8B42AB6A-FD70-4BAD-B3FD-7073058935AF}"/>
                </a:ext>
              </a:extLst>
            </p:cNvPr>
            <p:cNvSpPr/>
            <p:nvPr/>
          </p:nvSpPr>
          <p:spPr>
            <a:xfrm rot="16200000">
              <a:off x="9342978" y="3359828"/>
              <a:ext cx="95250" cy="45719"/>
            </a:xfrm>
            <a:prstGeom prst="trapezoid">
              <a:avLst>
                <a:gd name="adj" fmla="val 60575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2" name="Connecteur : en arc 101">
            <a:extLst>
              <a:ext uri="{FF2B5EF4-FFF2-40B4-BE49-F238E27FC236}">
                <a16:creationId xmlns:a16="http://schemas.microsoft.com/office/drawing/2014/main" id="{BAF38EAE-2F92-473F-B6C2-73BDB01E8DCF}"/>
              </a:ext>
            </a:extLst>
          </p:cNvPr>
          <p:cNvCxnSpPr>
            <a:stCxn id="70" idx="3"/>
            <a:endCxn id="90" idx="2"/>
          </p:cNvCxnSpPr>
          <p:nvPr/>
        </p:nvCxnSpPr>
        <p:spPr>
          <a:xfrm flipV="1">
            <a:off x="5682518" y="3199071"/>
            <a:ext cx="282877" cy="523001"/>
          </a:xfrm>
          <a:prstGeom prst="curvedConnector3">
            <a:avLst>
              <a:gd name="adj1" fmla="val 44949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F886226C-94ED-49AF-AE8F-DB8628B7059C}"/>
              </a:ext>
            </a:extLst>
          </p:cNvPr>
          <p:cNvCxnSpPr>
            <a:cxnSpLocks/>
            <a:stCxn id="70" idx="3"/>
            <a:endCxn id="87" idx="2"/>
          </p:cNvCxnSpPr>
          <p:nvPr/>
        </p:nvCxnSpPr>
        <p:spPr>
          <a:xfrm flipV="1">
            <a:off x="5682518" y="3351471"/>
            <a:ext cx="282877" cy="370601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4" name="Connecteur : en arc 103">
            <a:extLst>
              <a:ext uri="{FF2B5EF4-FFF2-40B4-BE49-F238E27FC236}">
                <a16:creationId xmlns:a16="http://schemas.microsoft.com/office/drawing/2014/main" id="{90BE789C-5122-4CB1-A1C4-E8D3EE570FEB}"/>
              </a:ext>
            </a:extLst>
          </p:cNvPr>
          <p:cNvCxnSpPr>
            <a:cxnSpLocks/>
            <a:stCxn id="70" idx="3"/>
            <a:endCxn id="84" idx="2"/>
          </p:cNvCxnSpPr>
          <p:nvPr/>
        </p:nvCxnSpPr>
        <p:spPr>
          <a:xfrm flipV="1">
            <a:off x="5682518" y="3503871"/>
            <a:ext cx="282877" cy="21820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5" name="Connecteur : en arc 104">
            <a:extLst>
              <a:ext uri="{FF2B5EF4-FFF2-40B4-BE49-F238E27FC236}">
                <a16:creationId xmlns:a16="http://schemas.microsoft.com/office/drawing/2014/main" id="{22A8C0BC-57E0-4E3D-AFE9-65F4EE2C55E3}"/>
              </a:ext>
            </a:extLst>
          </p:cNvPr>
          <p:cNvCxnSpPr>
            <a:cxnSpLocks/>
            <a:stCxn id="70" idx="3"/>
            <a:endCxn id="81" idx="2"/>
          </p:cNvCxnSpPr>
          <p:nvPr/>
        </p:nvCxnSpPr>
        <p:spPr>
          <a:xfrm flipV="1">
            <a:off x="5682518" y="3656271"/>
            <a:ext cx="282877" cy="6580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6" name="Connecteur : en arc 105">
            <a:extLst>
              <a:ext uri="{FF2B5EF4-FFF2-40B4-BE49-F238E27FC236}">
                <a16:creationId xmlns:a16="http://schemas.microsoft.com/office/drawing/2014/main" id="{46E6D46F-17F3-4380-A2CA-FD29964479F2}"/>
              </a:ext>
            </a:extLst>
          </p:cNvPr>
          <p:cNvCxnSpPr>
            <a:cxnSpLocks/>
            <a:stCxn id="70" idx="3"/>
            <a:endCxn id="93" idx="1"/>
          </p:cNvCxnSpPr>
          <p:nvPr/>
        </p:nvCxnSpPr>
        <p:spPr>
          <a:xfrm>
            <a:off x="5682518" y="3722072"/>
            <a:ext cx="292593" cy="90750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7" name="Connecteur : en arc 106">
            <a:extLst>
              <a:ext uri="{FF2B5EF4-FFF2-40B4-BE49-F238E27FC236}">
                <a16:creationId xmlns:a16="http://schemas.microsoft.com/office/drawing/2014/main" id="{965ABCB3-49BF-4DDC-8B3D-2786733E61C9}"/>
              </a:ext>
            </a:extLst>
          </p:cNvPr>
          <p:cNvCxnSpPr>
            <a:cxnSpLocks/>
            <a:stCxn id="70" idx="3"/>
            <a:endCxn id="95" idx="1"/>
          </p:cNvCxnSpPr>
          <p:nvPr/>
        </p:nvCxnSpPr>
        <p:spPr>
          <a:xfrm>
            <a:off x="5682518" y="3722072"/>
            <a:ext cx="292593" cy="212979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8" name="Connecteur : en arc 107">
            <a:extLst>
              <a:ext uri="{FF2B5EF4-FFF2-40B4-BE49-F238E27FC236}">
                <a16:creationId xmlns:a16="http://schemas.microsoft.com/office/drawing/2014/main" id="{98FF8667-B198-4433-BB61-7E64893A4734}"/>
              </a:ext>
            </a:extLst>
          </p:cNvPr>
          <p:cNvCxnSpPr>
            <a:cxnSpLocks/>
            <a:stCxn id="70" idx="3"/>
            <a:endCxn id="98" idx="1"/>
          </p:cNvCxnSpPr>
          <p:nvPr/>
        </p:nvCxnSpPr>
        <p:spPr>
          <a:xfrm>
            <a:off x="5682518" y="3722072"/>
            <a:ext cx="293988" cy="34265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9" name="Connecteur : en arc 108">
            <a:extLst>
              <a:ext uri="{FF2B5EF4-FFF2-40B4-BE49-F238E27FC236}">
                <a16:creationId xmlns:a16="http://schemas.microsoft.com/office/drawing/2014/main" id="{505BAFC7-6E1B-4E15-979B-A25A63665CB4}"/>
              </a:ext>
            </a:extLst>
          </p:cNvPr>
          <p:cNvCxnSpPr>
            <a:cxnSpLocks/>
            <a:stCxn id="70" idx="3"/>
            <a:endCxn id="100" idx="1"/>
          </p:cNvCxnSpPr>
          <p:nvPr/>
        </p:nvCxnSpPr>
        <p:spPr>
          <a:xfrm>
            <a:off x="5682518" y="3722072"/>
            <a:ext cx="293988" cy="464880"/>
          </a:xfrm>
          <a:prstGeom prst="curvedConnector3">
            <a:avLst>
              <a:gd name="adj1" fmla="val 4514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10" name="Graphique 109" descr="Transfert">
            <a:extLst>
              <a:ext uri="{FF2B5EF4-FFF2-40B4-BE49-F238E27FC236}">
                <a16:creationId xmlns:a16="http://schemas.microsoft.com/office/drawing/2014/main" id="{6394A002-24B1-4223-9C45-191BF6705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4817" y="3322945"/>
            <a:ext cx="914400" cy="914400"/>
          </a:xfrm>
          <a:prstGeom prst="rect">
            <a:avLst/>
          </a:prstGeom>
        </p:spPr>
      </p:pic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A22E9288-1F92-4757-8A08-89ABD789219B}"/>
              </a:ext>
            </a:extLst>
          </p:cNvPr>
          <p:cNvGrpSpPr/>
          <p:nvPr/>
        </p:nvGrpSpPr>
        <p:grpSpPr>
          <a:xfrm>
            <a:off x="7973062" y="3283463"/>
            <a:ext cx="1358020" cy="940952"/>
            <a:chOff x="4313352" y="2520508"/>
            <a:chExt cx="820621" cy="510429"/>
          </a:xfrm>
        </p:grpSpPr>
        <p:sp>
          <p:nvSpPr>
            <p:cNvPr id="112" name="Rectangle : coins arrondis 111">
              <a:extLst>
                <a:ext uri="{FF2B5EF4-FFF2-40B4-BE49-F238E27FC236}">
                  <a16:creationId xmlns:a16="http://schemas.microsoft.com/office/drawing/2014/main" id="{5BAA8388-9271-4799-BB74-DAFCF9C55072}"/>
                </a:ext>
              </a:extLst>
            </p:cNvPr>
            <p:cNvSpPr/>
            <p:nvPr/>
          </p:nvSpPr>
          <p:spPr>
            <a:xfrm>
              <a:off x="4313352" y="2958016"/>
              <a:ext cx="820621" cy="7292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 : coins arrondis 112">
              <a:extLst>
                <a:ext uri="{FF2B5EF4-FFF2-40B4-BE49-F238E27FC236}">
                  <a16:creationId xmlns:a16="http://schemas.microsoft.com/office/drawing/2014/main" id="{97291F01-3315-4115-8047-6B2D4223EF21}"/>
                </a:ext>
              </a:extLst>
            </p:cNvPr>
            <p:cNvSpPr/>
            <p:nvPr/>
          </p:nvSpPr>
          <p:spPr>
            <a:xfrm>
              <a:off x="4349202" y="2520508"/>
              <a:ext cx="751252" cy="438150"/>
            </a:xfrm>
            <a:prstGeom prst="roundRect">
              <a:avLst>
                <a:gd name="adj" fmla="val 14308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 : coins arrondis 113">
              <a:extLst>
                <a:ext uri="{FF2B5EF4-FFF2-40B4-BE49-F238E27FC236}">
                  <a16:creationId xmlns:a16="http://schemas.microsoft.com/office/drawing/2014/main" id="{F3C1D54E-8096-4D64-B4A9-BF96A378E368}"/>
                </a:ext>
              </a:extLst>
            </p:cNvPr>
            <p:cNvSpPr/>
            <p:nvPr/>
          </p:nvSpPr>
          <p:spPr>
            <a:xfrm>
              <a:off x="4379594" y="2546690"/>
              <a:ext cx="682895" cy="379542"/>
            </a:xfrm>
            <a:prstGeom prst="roundRect">
              <a:avLst>
                <a:gd name="adj" fmla="val 759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6A1855BD-710F-4191-B3DC-48040B22EAD7}"/>
                </a:ext>
              </a:extLst>
            </p:cNvPr>
            <p:cNvCxnSpPr/>
            <p:nvPr/>
          </p:nvCxnSpPr>
          <p:spPr>
            <a:xfrm>
              <a:off x="4621748" y="2966226"/>
              <a:ext cx="18965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pic>
        <p:nvPicPr>
          <p:cNvPr id="116" name="Graphique 115" descr="Avertissement">
            <a:extLst>
              <a:ext uri="{FF2B5EF4-FFF2-40B4-BE49-F238E27FC236}">
                <a16:creationId xmlns:a16="http://schemas.microsoft.com/office/drawing/2014/main" id="{B7EF1DA7-FDC7-45CF-A41F-D5FA59D54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527" y="4055131"/>
            <a:ext cx="914400" cy="914400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A03483D4-7D9B-4A46-985F-248576C5BD23}"/>
              </a:ext>
            </a:extLst>
          </p:cNvPr>
          <p:cNvSpPr txBox="1"/>
          <p:nvPr/>
        </p:nvSpPr>
        <p:spPr>
          <a:xfrm>
            <a:off x="6293442" y="4882123"/>
            <a:ext cx="147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USB: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CH 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CH 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16 bits</a:t>
            </a:r>
          </a:p>
        </p:txBody>
      </p:sp>
      <p:pic>
        <p:nvPicPr>
          <p:cNvPr id="118" name="Graphique 117" descr="Toque d'étudiant">
            <a:extLst>
              <a:ext uri="{FF2B5EF4-FFF2-40B4-BE49-F238E27FC236}">
                <a16:creationId xmlns:a16="http://schemas.microsoft.com/office/drawing/2014/main" id="{DD5724DC-9710-4469-9570-185443453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8726" y="3331765"/>
            <a:ext cx="914400" cy="914400"/>
          </a:xfrm>
          <a:prstGeom prst="rect">
            <a:avLst/>
          </a:prstGeom>
        </p:spPr>
      </p:pic>
      <p:pic>
        <p:nvPicPr>
          <p:cNvPr id="119" name="Graphique 118" descr="Pièces">
            <a:extLst>
              <a:ext uri="{FF2B5EF4-FFF2-40B4-BE49-F238E27FC236}">
                <a16:creationId xmlns:a16="http://schemas.microsoft.com/office/drawing/2014/main" id="{EAC374A3-2BB1-40B1-A9A7-732D17B19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9939" y="1785303"/>
            <a:ext cx="914400" cy="914400"/>
          </a:xfrm>
          <a:prstGeom prst="rect">
            <a:avLst/>
          </a:prstGeom>
        </p:spPr>
      </p:pic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8EC1C6DC-9D7A-4F45-906A-E68E57CBFD94}"/>
              </a:ext>
            </a:extLst>
          </p:cNvPr>
          <p:cNvGrpSpPr/>
          <p:nvPr/>
        </p:nvGrpSpPr>
        <p:grpSpPr>
          <a:xfrm>
            <a:off x="2493723" y="4922962"/>
            <a:ext cx="1290267" cy="861901"/>
            <a:chOff x="6730563" y="4341477"/>
            <a:chExt cx="1290267" cy="861901"/>
          </a:xfrm>
        </p:grpSpPr>
        <p:pic>
          <p:nvPicPr>
            <p:cNvPr id="121" name="Graphique 120" descr="Couteau">
              <a:extLst>
                <a:ext uri="{FF2B5EF4-FFF2-40B4-BE49-F238E27FC236}">
                  <a16:creationId xmlns:a16="http://schemas.microsoft.com/office/drawing/2014/main" id="{096EBDC7-51FE-42EE-98EF-AEC092DC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33943">
              <a:off x="6730563" y="4341477"/>
              <a:ext cx="635713" cy="635713"/>
            </a:xfrm>
            <a:prstGeom prst="rect">
              <a:avLst/>
            </a:prstGeom>
          </p:spPr>
        </p:pic>
        <p:sp>
          <p:nvSpPr>
            <p:cNvPr id="122" name="Organigramme : Terminateur 121">
              <a:extLst>
                <a:ext uri="{FF2B5EF4-FFF2-40B4-BE49-F238E27FC236}">
                  <a16:creationId xmlns:a16="http://schemas.microsoft.com/office/drawing/2014/main" id="{83DD50D3-4572-4E15-90C9-C54F2F64A7A7}"/>
                </a:ext>
              </a:extLst>
            </p:cNvPr>
            <p:cNvSpPr/>
            <p:nvPr/>
          </p:nvSpPr>
          <p:spPr>
            <a:xfrm>
              <a:off x="6732376" y="4749441"/>
              <a:ext cx="822121" cy="228621"/>
            </a:xfrm>
            <a:prstGeom prst="flowChartTerminator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3" name="Graphique 122" descr="Ciseaux">
              <a:extLst>
                <a:ext uri="{FF2B5EF4-FFF2-40B4-BE49-F238E27FC236}">
                  <a16:creationId xmlns:a16="http://schemas.microsoft.com/office/drawing/2014/main" id="{02F90E06-A8FA-4141-8A8E-46EEE6F4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1853865">
              <a:off x="7324800" y="4507348"/>
              <a:ext cx="696030" cy="696030"/>
            </a:xfrm>
            <a:prstGeom prst="rect">
              <a:avLst/>
            </a:prstGeom>
          </p:spPr>
        </p:pic>
      </p:grpSp>
      <p:pic>
        <p:nvPicPr>
          <p:cNvPr id="124" name="Graphique 123" descr="Flèche : tout droit">
            <a:extLst>
              <a:ext uri="{FF2B5EF4-FFF2-40B4-BE49-F238E27FC236}">
                <a16:creationId xmlns:a16="http://schemas.microsoft.com/office/drawing/2014/main" id="{91924A5E-7FE8-4C66-9D89-0B74C97DF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3783097" y="3296739"/>
            <a:ext cx="914400" cy="914400"/>
          </a:xfrm>
          <a:prstGeom prst="rect">
            <a:avLst/>
          </a:prstGeom>
        </p:spPr>
      </p:pic>
      <p:sp>
        <p:nvSpPr>
          <p:cNvPr id="125" name="ZoneTexte 41">
            <a:extLst>
              <a:ext uri="{FF2B5EF4-FFF2-40B4-BE49-F238E27FC236}">
                <a16:creationId xmlns:a16="http://schemas.microsoft.com/office/drawing/2014/main" id="{E0A55D71-0299-4662-BA16-8D9700788D3B}"/>
              </a:ext>
            </a:extLst>
          </p:cNvPr>
          <p:cNvSpPr txBox="1"/>
          <p:nvPr/>
        </p:nvSpPr>
        <p:spPr>
          <a:xfrm>
            <a:off x="2069389" y="2616595"/>
            <a:ext cx="2095500" cy="36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Cost</a:t>
            </a:r>
          </a:p>
        </p:txBody>
      </p:sp>
      <p:sp>
        <p:nvSpPr>
          <p:cNvPr id="126" name="ZoneTexte 41">
            <a:extLst>
              <a:ext uri="{FF2B5EF4-FFF2-40B4-BE49-F238E27FC236}">
                <a16:creationId xmlns:a16="http://schemas.microsoft.com/office/drawing/2014/main" id="{5540D07B-ECE2-4E06-A3EF-BEC1F0F0D5FA}"/>
              </a:ext>
            </a:extLst>
          </p:cNvPr>
          <p:cNvSpPr txBox="1"/>
          <p:nvPr/>
        </p:nvSpPr>
        <p:spPr>
          <a:xfrm>
            <a:off x="2069389" y="4064722"/>
            <a:ext cx="2095500" cy="36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Ease of use</a:t>
            </a:r>
          </a:p>
        </p:txBody>
      </p:sp>
      <p:sp>
        <p:nvSpPr>
          <p:cNvPr id="127" name="ZoneTexte 41">
            <a:extLst>
              <a:ext uri="{FF2B5EF4-FFF2-40B4-BE49-F238E27FC236}">
                <a16:creationId xmlns:a16="http://schemas.microsoft.com/office/drawing/2014/main" id="{807FD3D5-09E9-4FDB-BCF0-FB12913C87D4}"/>
              </a:ext>
            </a:extLst>
          </p:cNvPr>
          <p:cNvSpPr txBox="1"/>
          <p:nvPr/>
        </p:nvSpPr>
        <p:spPr>
          <a:xfrm>
            <a:off x="2058176" y="5751307"/>
            <a:ext cx="2095500" cy="36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19073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03397E3-0BB9-42DD-A2EA-F894FB8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Objectives</a:t>
            </a:r>
          </a:p>
        </p:txBody>
      </p: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D19268F1-B1C8-44ED-A6AF-36D541F0D779}"/>
              </a:ext>
            </a:extLst>
          </p:cNvPr>
          <p:cNvGrpSpPr/>
          <p:nvPr/>
        </p:nvGrpSpPr>
        <p:grpSpPr>
          <a:xfrm>
            <a:off x="3415904" y="5009166"/>
            <a:ext cx="765051" cy="334803"/>
            <a:chOff x="3255764" y="2545803"/>
            <a:chExt cx="765051" cy="334803"/>
          </a:xfrm>
        </p:grpSpPr>
        <p:sp>
          <p:nvSpPr>
            <p:cNvPr id="176" name="Rectangle : coins arrondis 175">
              <a:extLst>
                <a:ext uri="{FF2B5EF4-FFF2-40B4-BE49-F238E27FC236}">
                  <a16:creationId xmlns:a16="http://schemas.microsoft.com/office/drawing/2014/main" id="{FCB6940A-666A-4EB6-9B1B-BDA6F9DADAAA}"/>
                </a:ext>
              </a:extLst>
            </p:cNvPr>
            <p:cNvSpPr/>
            <p:nvPr/>
          </p:nvSpPr>
          <p:spPr>
            <a:xfrm>
              <a:off x="3324529" y="2545803"/>
              <a:ext cx="696286" cy="33480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14E2409-35CF-401F-B4CE-6190E2385C39}"/>
                </a:ext>
              </a:extLst>
            </p:cNvPr>
            <p:cNvSpPr/>
            <p:nvPr/>
          </p:nvSpPr>
          <p:spPr>
            <a:xfrm>
              <a:off x="3691548" y="2582011"/>
              <a:ext cx="289420" cy="262386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8D8A43D-BA41-465D-A38F-38D0F444B300}"/>
                </a:ext>
              </a:extLst>
            </p:cNvPr>
            <p:cNvSpPr/>
            <p:nvPr/>
          </p:nvSpPr>
          <p:spPr>
            <a:xfrm>
              <a:off x="3714355" y="2604957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A94446A-4272-42E3-9DAA-B9D8AD1D8C0E}"/>
                </a:ext>
              </a:extLst>
            </p:cNvPr>
            <p:cNvSpPr/>
            <p:nvPr/>
          </p:nvSpPr>
          <p:spPr>
            <a:xfrm>
              <a:off x="3714355" y="2777972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B2F51E-2BC1-4A5A-9172-928DA2F56D61}"/>
                </a:ext>
              </a:extLst>
            </p:cNvPr>
            <p:cNvSpPr/>
            <p:nvPr/>
          </p:nvSpPr>
          <p:spPr>
            <a:xfrm>
              <a:off x="3900005" y="2633763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AF5EE34-FFD8-400F-9D95-06365FCFFF80}"/>
                </a:ext>
              </a:extLst>
            </p:cNvPr>
            <p:cNvCxnSpPr/>
            <p:nvPr/>
          </p:nvCxnSpPr>
          <p:spPr>
            <a:xfrm>
              <a:off x="3930874" y="2656759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2BA56A2-7B5A-4E36-85E5-626515A2E90E}"/>
                </a:ext>
              </a:extLst>
            </p:cNvPr>
            <p:cNvSpPr/>
            <p:nvPr/>
          </p:nvSpPr>
          <p:spPr>
            <a:xfrm>
              <a:off x="3900005" y="2749468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928FCAB5-ED54-4A19-8296-BBA5017D3311}"/>
                </a:ext>
              </a:extLst>
            </p:cNvPr>
            <p:cNvCxnSpPr/>
            <p:nvPr/>
          </p:nvCxnSpPr>
          <p:spPr>
            <a:xfrm>
              <a:off x="3930874" y="2774845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184" name="Image 183">
              <a:extLst>
                <a:ext uri="{FF2B5EF4-FFF2-40B4-BE49-F238E27FC236}">
                  <a16:creationId xmlns:a16="http://schemas.microsoft.com/office/drawing/2014/main" id="{F70FA1A4-559D-473D-9329-00C5DD4D2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96360" y="2588361"/>
              <a:ext cx="250825" cy="250825"/>
            </a:xfrm>
            <a:prstGeom prst="rect">
              <a:avLst/>
            </a:prstGeom>
          </p:spPr>
        </p:pic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B32FB831-3EEA-4FC2-8C40-1FC72EB682A7}"/>
                </a:ext>
              </a:extLst>
            </p:cNvPr>
            <p:cNvSpPr txBox="1"/>
            <p:nvPr/>
          </p:nvSpPr>
          <p:spPr>
            <a:xfrm rot="5400000">
              <a:off x="3273473" y="2528094"/>
              <a:ext cx="3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86A0C727-5954-4E00-9805-8E0901228D3C}"/>
              </a:ext>
            </a:extLst>
          </p:cNvPr>
          <p:cNvGrpSpPr/>
          <p:nvPr/>
        </p:nvGrpSpPr>
        <p:grpSpPr>
          <a:xfrm>
            <a:off x="4463832" y="5053617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FCF2E055-9CFE-4223-AA7A-5FB1BEFA2DED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46666774-0473-401D-A896-73B82C384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4B33D75B-090F-4C99-839A-D7685695FAAA}"/>
              </a:ext>
            </a:extLst>
          </p:cNvPr>
          <p:cNvGrpSpPr/>
          <p:nvPr/>
        </p:nvGrpSpPr>
        <p:grpSpPr>
          <a:xfrm>
            <a:off x="4463832" y="4901217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F0AF5D3F-0C7B-407A-9F97-AAFCB7713AAD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5794AEDD-A9E7-4936-BF73-7C31BCC81425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D0A9F47-7927-496B-A6DA-CF80A1F5B180}"/>
              </a:ext>
            </a:extLst>
          </p:cNvPr>
          <p:cNvGrpSpPr/>
          <p:nvPr/>
        </p:nvGrpSpPr>
        <p:grpSpPr>
          <a:xfrm>
            <a:off x="4463832" y="4748817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866F51C2-41AA-40D3-AFCE-E2F01554C7CB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5C941AB4-B8F9-495C-B3C6-F4238A4A4EE3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A2F19496-737A-4AFE-8407-6D8093896BA8}"/>
              </a:ext>
            </a:extLst>
          </p:cNvPr>
          <p:cNvGrpSpPr/>
          <p:nvPr/>
        </p:nvGrpSpPr>
        <p:grpSpPr>
          <a:xfrm>
            <a:off x="4463832" y="4596417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8A8ADC63-2B8D-4EEB-A081-C24A7D987495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1913AFB8-AAC5-445A-8070-E6A7E8F27414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A73B7B0F-730E-4921-BFBA-5BB21FA6082B}"/>
              </a:ext>
            </a:extLst>
          </p:cNvPr>
          <p:cNvGrpSpPr/>
          <p:nvPr/>
        </p:nvGrpSpPr>
        <p:grpSpPr>
          <a:xfrm>
            <a:off x="4473548" y="5219771"/>
            <a:ext cx="73027" cy="95250"/>
            <a:chOff x="1895844" y="3338136"/>
            <a:chExt cx="73027" cy="95250"/>
          </a:xfrm>
        </p:grpSpPr>
        <p:sp>
          <p:nvSpPr>
            <p:cNvPr id="199" name="Organigramme : Procédé 198">
              <a:extLst>
                <a:ext uri="{FF2B5EF4-FFF2-40B4-BE49-F238E27FC236}">
                  <a16:creationId xmlns:a16="http://schemas.microsoft.com/office/drawing/2014/main" id="{9B540161-AB41-44B6-81E6-ECF352806382}"/>
                </a:ext>
              </a:extLst>
            </p:cNvPr>
            <p:cNvSpPr/>
            <p:nvPr/>
          </p:nvSpPr>
          <p:spPr>
            <a:xfrm>
              <a:off x="1895844" y="3362823"/>
              <a:ext cx="45719" cy="45719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Trapèze 199">
              <a:extLst>
                <a:ext uri="{FF2B5EF4-FFF2-40B4-BE49-F238E27FC236}">
                  <a16:creationId xmlns:a16="http://schemas.microsoft.com/office/drawing/2014/main" id="{56D29388-C2F7-4A12-882E-8AFBFCB760E9}"/>
                </a:ext>
              </a:extLst>
            </p:cNvPr>
            <p:cNvSpPr/>
            <p:nvPr/>
          </p:nvSpPr>
          <p:spPr>
            <a:xfrm rot="16200000">
              <a:off x="1898387" y="3362901"/>
              <a:ext cx="95250" cy="45719"/>
            </a:xfrm>
            <a:prstGeom prst="trapezoid">
              <a:avLst>
                <a:gd name="adj" fmla="val 60575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1" name="Organigramme : Procédé 200">
            <a:extLst>
              <a:ext uri="{FF2B5EF4-FFF2-40B4-BE49-F238E27FC236}">
                <a16:creationId xmlns:a16="http://schemas.microsoft.com/office/drawing/2014/main" id="{9AE0F245-6110-4A72-8F15-DCFDEB6EC0AB}"/>
              </a:ext>
            </a:extLst>
          </p:cNvPr>
          <p:cNvSpPr/>
          <p:nvPr/>
        </p:nvSpPr>
        <p:spPr>
          <a:xfrm>
            <a:off x="4473548" y="5366687"/>
            <a:ext cx="45719" cy="45719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Trapèze 201">
            <a:extLst>
              <a:ext uri="{FF2B5EF4-FFF2-40B4-BE49-F238E27FC236}">
                <a16:creationId xmlns:a16="http://schemas.microsoft.com/office/drawing/2014/main" id="{B7D8C5CE-7F8F-433A-8A1C-D3AF6E172E42}"/>
              </a:ext>
            </a:extLst>
          </p:cNvPr>
          <p:cNvSpPr/>
          <p:nvPr/>
        </p:nvSpPr>
        <p:spPr>
          <a:xfrm rot="16200000">
            <a:off x="4476091" y="5366765"/>
            <a:ext cx="95250" cy="45719"/>
          </a:xfrm>
          <a:prstGeom prst="trapezoid">
            <a:avLst>
              <a:gd name="adj" fmla="val 60575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B17D024B-7F24-420B-A98A-CB7E6A961D5B}"/>
              </a:ext>
            </a:extLst>
          </p:cNvPr>
          <p:cNvGrpSpPr/>
          <p:nvPr/>
        </p:nvGrpSpPr>
        <p:grpSpPr>
          <a:xfrm>
            <a:off x="4474943" y="5471672"/>
            <a:ext cx="73027" cy="217479"/>
            <a:chOff x="9340435" y="3212834"/>
            <a:chExt cx="73027" cy="217479"/>
          </a:xfrm>
          <a:solidFill>
            <a:sysClr val="window" lastClr="FFFFFF"/>
          </a:solidFill>
        </p:grpSpPr>
        <p:sp>
          <p:nvSpPr>
            <p:cNvPr id="204" name="Organigramme : Procédé 203">
              <a:extLst>
                <a:ext uri="{FF2B5EF4-FFF2-40B4-BE49-F238E27FC236}">
                  <a16:creationId xmlns:a16="http://schemas.microsoft.com/office/drawing/2014/main" id="{7E4F5AA6-C7F7-44E2-A443-C9BF6723E29C}"/>
                </a:ext>
              </a:extLst>
            </p:cNvPr>
            <p:cNvSpPr/>
            <p:nvPr/>
          </p:nvSpPr>
          <p:spPr>
            <a:xfrm>
              <a:off x="9340435" y="3237521"/>
              <a:ext cx="45719" cy="45719"/>
            </a:xfrm>
            <a:prstGeom prst="flowChartProcess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Trapèze 204">
              <a:extLst>
                <a:ext uri="{FF2B5EF4-FFF2-40B4-BE49-F238E27FC236}">
                  <a16:creationId xmlns:a16="http://schemas.microsoft.com/office/drawing/2014/main" id="{DAC6DFAC-2A84-44E4-9A7C-6B93DA583DFE}"/>
                </a:ext>
              </a:extLst>
            </p:cNvPr>
            <p:cNvSpPr/>
            <p:nvPr/>
          </p:nvSpPr>
          <p:spPr>
            <a:xfrm rot="16200000">
              <a:off x="9342978" y="3237599"/>
              <a:ext cx="95250" cy="45719"/>
            </a:xfrm>
            <a:prstGeom prst="trapezoid">
              <a:avLst>
                <a:gd name="adj" fmla="val 60575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rganigramme : Procédé 205">
              <a:extLst>
                <a:ext uri="{FF2B5EF4-FFF2-40B4-BE49-F238E27FC236}">
                  <a16:creationId xmlns:a16="http://schemas.microsoft.com/office/drawing/2014/main" id="{F5DFD60F-D215-4619-A4F3-7E9FB1E5E245}"/>
                </a:ext>
              </a:extLst>
            </p:cNvPr>
            <p:cNvSpPr/>
            <p:nvPr/>
          </p:nvSpPr>
          <p:spPr>
            <a:xfrm>
              <a:off x="9340435" y="3359750"/>
              <a:ext cx="45719" cy="45719"/>
            </a:xfrm>
            <a:prstGeom prst="flowChartProcess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Trapèze 206">
              <a:extLst>
                <a:ext uri="{FF2B5EF4-FFF2-40B4-BE49-F238E27FC236}">
                  <a16:creationId xmlns:a16="http://schemas.microsoft.com/office/drawing/2014/main" id="{FB27752A-AE57-4DB5-ADEF-03F8ACAA28B6}"/>
                </a:ext>
              </a:extLst>
            </p:cNvPr>
            <p:cNvSpPr/>
            <p:nvPr/>
          </p:nvSpPr>
          <p:spPr>
            <a:xfrm rot="16200000">
              <a:off x="9342978" y="3359828"/>
              <a:ext cx="95250" cy="45719"/>
            </a:xfrm>
            <a:prstGeom prst="trapezoid">
              <a:avLst>
                <a:gd name="adj" fmla="val 60575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08" name="Connecteur : en arc 207">
            <a:extLst>
              <a:ext uri="{FF2B5EF4-FFF2-40B4-BE49-F238E27FC236}">
                <a16:creationId xmlns:a16="http://schemas.microsoft.com/office/drawing/2014/main" id="{7D5E5E8E-E95B-4219-B6A5-85266BE8314B}"/>
              </a:ext>
            </a:extLst>
          </p:cNvPr>
          <p:cNvCxnSpPr>
            <a:stCxn id="176" idx="3"/>
            <a:endCxn id="196" idx="2"/>
          </p:cNvCxnSpPr>
          <p:nvPr/>
        </p:nvCxnSpPr>
        <p:spPr>
          <a:xfrm flipV="1">
            <a:off x="4180955" y="4653567"/>
            <a:ext cx="282877" cy="523001"/>
          </a:xfrm>
          <a:prstGeom prst="curvedConnector3">
            <a:avLst>
              <a:gd name="adj1" fmla="val 44949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9" name="Connecteur : en arc 208">
            <a:extLst>
              <a:ext uri="{FF2B5EF4-FFF2-40B4-BE49-F238E27FC236}">
                <a16:creationId xmlns:a16="http://schemas.microsoft.com/office/drawing/2014/main" id="{3275A75D-3D29-42B2-8722-2E7DA3533060}"/>
              </a:ext>
            </a:extLst>
          </p:cNvPr>
          <p:cNvCxnSpPr>
            <a:cxnSpLocks/>
            <a:stCxn id="176" idx="3"/>
            <a:endCxn id="193" idx="2"/>
          </p:cNvCxnSpPr>
          <p:nvPr/>
        </p:nvCxnSpPr>
        <p:spPr>
          <a:xfrm flipV="1">
            <a:off x="4180955" y="4805967"/>
            <a:ext cx="282877" cy="370601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0" name="Connecteur : en arc 209">
            <a:extLst>
              <a:ext uri="{FF2B5EF4-FFF2-40B4-BE49-F238E27FC236}">
                <a16:creationId xmlns:a16="http://schemas.microsoft.com/office/drawing/2014/main" id="{4AA2CE5F-45BC-4E05-997C-F21DEA74360B}"/>
              </a:ext>
            </a:extLst>
          </p:cNvPr>
          <p:cNvCxnSpPr>
            <a:cxnSpLocks/>
            <a:stCxn id="176" idx="3"/>
            <a:endCxn id="190" idx="2"/>
          </p:cNvCxnSpPr>
          <p:nvPr/>
        </p:nvCxnSpPr>
        <p:spPr>
          <a:xfrm flipV="1">
            <a:off x="4180955" y="4958367"/>
            <a:ext cx="282877" cy="21820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1" name="Connecteur : en arc 210">
            <a:extLst>
              <a:ext uri="{FF2B5EF4-FFF2-40B4-BE49-F238E27FC236}">
                <a16:creationId xmlns:a16="http://schemas.microsoft.com/office/drawing/2014/main" id="{96E29E61-5D88-4715-96FB-AA958BEDA339}"/>
              </a:ext>
            </a:extLst>
          </p:cNvPr>
          <p:cNvCxnSpPr>
            <a:cxnSpLocks/>
            <a:stCxn id="176" idx="3"/>
            <a:endCxn id="187" idx="2"/>
          </p:cNvCxnSpPr>
          <p:nvPr/>
        </p:nvCxnSpPr>
        <p:spPr>
          <a:xfrm flipV="1">
            <a:off x="4180955" y="5110767"/>
            <a:ext cx="282877" cy="6580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2" name="Connecteur : en arc 211">
            <a:extLst>
              <a:ext uri="{FF2B5EF4-FFF2-40B4-BE49-F238E27FC236}">
                <a16:creationId xmlns:a16="http://schemas.microsoft.com/office/drawing/2014/main" id="{55B32A17-E604-4D59-A152-CFF1361E4C2D}"/>
              </a:ext>
            </a:extLst>
          </p:cNvPr>
          <p:cNvCxnSpPr>
            <a:cxnSpLocks/>
            <a:stCxn id="176" idx="3"/>
            <a:endCxn id="199" idx="1"/>
          </p:cNvCxnSpPr>
          <p:nvPr/>
        </p:nvCxnSpPr>
        <p:spPr>
          <a:xfrm>
            <a:off x="4180955" y="5176568"/>
            <a:ext cx="292593" cy="90750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3" name="Connecteur : en arc 212">
            <a:extLst>
              <a:ext uri="{FF2B5EF4-FFF2-40B4-BE49-F238E27FC236}">
                <a16:creationId xmlns:a16="http://schemas.microsoft.com/office/drawing/2014/main" id="{8AEA85F9-F550-4144-8D4E-5D0A3E541467}"/>
              </a:ext>
            </a:extLst>
          </p:cNvPr>
          <p:cNvCxnSpPr>
            <a:cxnSpLocks/>
            <a:stCxn id="176" idx="3"/>
            <a:endCxn id="201" idx="1"/>
          </p:cNvCxnSpPr>
          <p:nvPr/>
        </p:nvCxnSpPr>
        <p:spPr>
          <a:xfrm>
            <a:off x="4180955" y="5176568"/>
            <a:ext cx="292593" cy="212979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4" name="Connecteur : en arc 213">
            <a:extLst>
              <a:ext uri="{FF2B5EF4-FFF2-40B4-BE49-F238E27FC236}">
                <a16:creationId xmlns:a16="http://schemas.microsoft.com/office/drawing/2014/main" id="{4AE26BD4-C98C-481E-BB3A-976C1F402B3A}"/>
              </a:ext>
            </a:extLst>
          </p:cNvPr>
          <p:cNvCxnSpPr>
            <a:cxnSpLocks/>
            <a:stCxn id="176" idx="3"/>
            <a:endCxn id="204" idx="1"/>
          </p:cNvCxnSpPr>
          <p:nvPr/>
        </p:nvCxnSpPr>
        <p:spPr>
          <a:xfrm>
            <a:off x="4180955" y="5176568"/>
            <a:ext cx="293988" cy="34265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5" name="Connecteur : en arc 214">
            <a:extLst>
              <a:ext uri="{FF2B5EF4-FFF2-40B4-BE49-F238E27FC236}">
                <a16:creationId xmlns:a16="http://schemas.microsoft.com/office/drawing/2014/main" id="{563650E0-3BCF-4B29-A292-A4BF77DF7034}"/>
              </a:ext>
            </a:extLst>
          </p:cNvPr>
          <p:cNvCxnSpPr>
            <a:cxnSpLocks/>
            <a:stCxn id="176" idx="3"/>
            <a:endCxn id="206" idx="1"/>
          </p:cNvCxnSpPr>
          <p:nvPr/>
        </p:nvCxnSpPr>
        <p:spPr>
          <a:xfrm>
            <a:off x="4180955" y="5176568"/>
            <a:ext cx="293988" cy="464880"/>
          </a:xfrm>
          <a:prstGeom prst="curvedConnector3">
            <a:avLst>
              <a:gd name="adj1" fmla="val 4514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216" name="Graphique 215" descr="Transfert">
            <a:extLst>
              <a:ext uri="{FF2B5EF4-FFF2-40B4-BE49-F238E27FC236}">
                <a16:creationId xmlns:a16="http://schemas.microsoft.com/office/drawing/2014/main" id="{88EDF4C8-FAB1-4320-A0D1-CAB13FA57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229" y="4701192"/>
            <a:ext cx="583459" cy="583459"/>
          </a:xfrm>
          <a:prstGeom prst="rect">
            <a:avLst/>
          </a:prstGeom>
        </p:spPr>
      </p:pic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F7DD50A0-DB77-4774-97C5-76CBAC75450F}"/>
              </a:ext>
            </a:extLst>
          </p:cNvPr>
          <p:cNvGrpSpPr/>
          <p:nvPr/>
        </p:nvGrpSpPr>
        <p:grpSpPr>
          <a:xfrm>
            <a:off x="725230" y="4653567"/>
            <a:ext cx="1358020" cy="940952"/>
            <a:chOff x="4313352" y="2520508"/>
            <a:chExt cx="820621" cy="510429"/>
          </a:xfrm>
        </p:grpSpPr>
        <p:sp>
          <p:nvSpPr>
            <p:cNvPr id="218" name="Rectangle : coins arrondis 217">
              <a:extLst>
                <a:ext uri="{FF2B5EF4-FFF2-40B4-BE49-F238E27FC236}">
                  <a16:creationId xmlns:a16="http://schemas.microsoft.com/office/drawing/2014/main" id="{11263C55-A60A-40FF-992E-A96AA55D5A20}"/>
                </a:ext>
              </a:extLst>
            </p:cNvPr>
            <p:cNvSpPr/>
            <p:nvPr/>
          </p:nvSpPr>
          <p:spPr>
            <a:xfrm>
              <a:off x="4313352" y="2958016"/>
              <a:ext cx="820621" cy="7292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 : coins arrondis 218">
              <a:extLst>
                <a:ext uri="{FF2B5EF4-FFF2-40B4-BE49-F238E27FC236}">
                  <a16:creationId xmlns:a16="http://schemas.microsoft.com/office/drawing/2014/main" id="{F4FF3053-F043-4E3F-8D44-1D355822CC0E}"/>
                </a:ext>
              </a:extLst>
            </p:cNvPr>
            <p:cNvSpPr/>
            <p:nvPr/>
          </p:nvSpPr>
          <p:spPr>
            <a:xfrm>
              <a:off x="4349202" y="2520508"/>
              <a:ext cx="751252" cy="438150"/>
            </a:xfrm>
            <a:prstGeom prst="roundRect">
              <a:avLst>
                <a:gd name="adj" fmla="val 14308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 : coins arrondis 219">
              <a:extLst>
                <a:ext uri="{FF2B5EF4-FFF2-40B4-BE49-F238E27FC236}">
                  <a16:creationId xmlns:a16="http://schemas.microsoft.com/office/drawing/2014/main" id="{D453911B-76A0-4F33-9C30-C08E63576E26}"/>
                </a:ext>
              </a:extLst>
            </p:cNvPr>
            <p:cNvSpPr/>
            <p:nvPr/>
          </p:nvSpPr>
          <p:spPr>
            <a:xfrm>
              <a:off x="4385350" y="2546690"/>
              <a:ext cx="682895" cy="379542"/>
            </a:xfrm>
            <a:prstGeom prst="roundRect">
              <a:avLst>
                <a:gd name="adj" fmla="val 759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1" name="Connecteur droit 220">
              <a:extLst>
                <a:ext uri="{FF2B5EF4-FFF2-40B4-BE49-F238E27FC236}">
                  <a16:creationId xmlns:a16="http://schemas.microsoft.com/office/drawing/2014/main" id="{BF3458AC-D48F-4234-B761-CA26010B18BE}"/>
                </a:ext>
              </a:extLst>
            </p:cNvPr>
            <p:cNvCxnSpPr/>
            <p:nvPr/>
          </p:nvCxnSpPr>
          <p:spPr>
            <a:xfrm>
              <a:off x="4621748" y="2966226"/>
              <a:ext cx="18965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24F97265-AAE9-4509-8FD6-2F4580F9777D}"/>
              </a:ext>
            </a:extLst>
          </p:cNvPr>
          <p:cNvGrpSpPr/>
          <p:nvPr/>
        </p:nvGrpSpPr>
        <p:grpSpPr>
          <a:xfrm>
            <a:off x="7831897" y="2297382"/>
            <a:ext cx="1129217" cy="1129217"/>
            <a:chOff x="7794389" y="2328538"/>
            <a:chExt cx="1129217" cy="1129217"/>
          </a:xfrm>
        </p:grpSpPr>
        <p:grpSp>
          <p:nvGrpSpPr>
            <p:cNvPr id="223" name="Groupe 222">
              <a:extLst>
                <a:ext uri="{FF2B5EF4-FFF2-40B4-BE49-F238E27FC236}">
                  <a16:creationId xmlns:a16="http://schemas.microsoft.com/office/drawing/2014/main" id="{EB838F5A-33DD-4320-82F5-F5A5F247673C}"/>
                </a:ext>
              </a:extLst>
            </p:cNvPr>
            <p:cNvGrpSpPr/>
            <p:nvPr/>
          </p:nvGrpSpPr>
          <p:grpSpPr>
            <a:xfrm>
              <a:off x="8063062" y="2419015"/>
              <a:ext cx="626687" cy="916215"/>
              <a:chOff x="4704943" y="3513033"/>
              <a:chExt cx="139175" cy="203475"/>
            </a:xfrm>
            <a:solidFill>
              <a:sysClr val="windowText" lastClr="000000"/>
            </a:solidFill>
          </p:grpSpPr>
          <p:sp>
            <p:nvSpPr>
              <p:cNvPr id="235" name="Organigramme : Délai 234">
                <a:extLst>
                  <a:ext uri="{FF2B5EF4-FFF2-40B4-BE49-F238E27FC236}">
                    <a16:creationId xmlns:a16="http://schemas.microsoft.com/office/drawing/2014/main" id="{41F00777-27AE-4F7C-A0A5-37EF99EF0562}"/>
                  </a:ext>
                </a:extLst>
              </p:cNvPr>
              <p:cNvSpPr/>
              <p:nvPr/>
            </p:nvSpPr>
            <p:spPr>
              <a:xfrm>
                <a:off x="4767844" y="3513033"/>
                <a:ext cx="76274" cy="96426"/>
              </a:xfrm>
              <a:prstGeom prst="flowChartDelay">
                <a:avLst/>
              </a:prstGeom>
              <a:grpFill/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rganigramme : Procédé 235">
                <a:extLst>
                  <a:ext uri="{FF2B5EF4-FFF2-40B4-BE49-F238E27FC236}">
                    <a16:creationId xmlns:a16="http://schemas.microsoft.com/office/drawing/2014/main" id="{AC3E8EDD-D68C-411E-8453-AA999CE70BFB}"/>
                  </a:ext>
                </a:extLst>
              </p:cNvPr>
              <p:cNvSpPr/>
              <p:nvPr/>
            </p:nvSpPr>
            <p:spPr>
              <a:xfrm>
                <a:off x="4719704" y="3573633"/>
                <a:ext cx="30484" cy="142875"/>
              </a:xfrm>
              <a:prstGeom prst="flowChartProcess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Trapèze 236">
                <a:extLst>
                  <a:ext uri="{FF2B5EF4-FFF2-40B4-BE49-F238E27FC236}">
                    <a16:creationId xmlns:a16="http://schemas.microsoft.com/office/drawing/2014/main" id="{F2C529E2-3E0B-4DF3-8D2F-CD9EA03EB8AD}"/>
                  </a:ext>
                </a:extLst>
              </p:cNvPr>
              <p:cNvSpPr/>
              <p:nvPr/>
            </p:nvSpPr>
            <p:spPr>
              <a:xfrm rot="16200000">
                <a:off x="4689591" y="3528385"/>
                <a:ext cx="96425" cy="65722"/>
              </a:xfrm>
              <a:prstGeom prst="trapezoid">
                <a:avLst/>
              </a:prstGeom>
              <a:grpFill/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A18007E3-8821-4241-92A8-2A3D2C9B18D8}"/>
                </a:ext>
              </a:extLst>
            </p:cNvPr>
            <p:cNvSpPr/>
            <p:nvPr/>
          </p:nvSpPr>
          <p:spPr>
            <a:xfrm>
              <a:off x="8428977" y="2459503"/>
              <a:ext cx="95250" cy="9525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Connecteur droit 224">
              <a:extLst>
                <a:ext uri="{FF2B5EF4-FFF2-40B4-BE49-F238E27FC236}">
                  <a16:creationId xmlns:a16="http://schemas.microsoft.com/office/drawing/2014/main" id="{02C7AD0F-2590-439C-AE68-0D2DC3376A88}"/>
                </a:ext>
              </a:extLst>
            </p:cNvPr>
            <p:cNvCxnSpPr>
              <a:cxnSpLocks/>
            </p:cNvCxnSpPr>
            <p:nvPr/>
          </p:nvCxnSpPr>
          <p:spPr>
            <a:xfrm>
              <a:off x="8527816" y="2449978"/>
              <a:ext cx="0" cy="117475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B9B89C23-DF7E-4DAB-8F6A-D0A127651D90}"/>
                </a:ext>
              </a:extLst>
            </p:cNvPr>
            <p:cNvGrpSpPr/>
            <p:nvPr/>
          </p:nvGrpSpPr>
          <p:grpSpPr>
            <a:xfrm rot="10800000">
              <a:off x="8127945" y="2585365"/>
              <a:ext cx="98839" cy="117475"/>
              <a:chOff x="9013191" y="3155763"/>
              <a:chExt cx="98839" cy="117475"/>
            </a:xfrm>
          </p:grpSpPr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7D769D5A-AE19-49DA-859C-39882598EA33}"/>
                  </a:ext>
                </a:extLst>
              </p:cNvPr>
              <p:cNvSpPr/>
              <p:nvPr/>
            </p:nvSpPr>
            <p:spPr>
              <a:xfrm>
                <a:off x="9013191" y="3165288"/>
                <a:ext cx="95250" cy="9525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4" name="Connecteur droit 233">
                <a:extLst>
                  <a:ext uri="{FF2B5EF4-FFF2-40B4-BE49-F238E27FC236}">
                    <a16:creationId xmlns:a16="http://schemas.microsoft.com/office/drawing/2014/main" id="{7BEDCB4D-D94C-486B-BCA8-724BDADE0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030" y="3155763"/>
                <a:ext cx="0" cy="11747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56016838-8875-46D2-A3D9-2E9FBCDAD9B0}"/>
                </a:ext>
              </a:extLst>
            </p:cNvPr>
            <p:cNvSpPr/>
            <p:nvPr/>
          </p:nvSpPr>
          <p:spPr>
            <a:xfrm>
              <a:off x="7794389" y="2328538"/>
              <a:ext cx="1129217" cy="1129217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E68DF82C-0027-4229-9FEA-5080CBC0AA9B}"/>
                </a:ext>
              </a:extLst>
            </p:cNvPr>
            <p:cNvGrpSpPr/>
            <p:nvPr/>
          </p:nvGrpSpPr>
          <p:grpSpPr>
            <a:xfrm>
              <a:off x="8451202" y="2596557"/>
              <a:ext cx="73027" cy="217479"/>
              <a:chOff x="9340435" y="3212834"/>
              <a:chExt cx="73027" cy="217479"/>
            </a:xfrm>
          </p:grpSpPr>
          <p:sp>
            <p:nvSpPr>
              <p:cNvPr id="229" name="Organigramme : Procédé 228">
                <a:extLst>
                  <a:ext uri="{FF2B5EF4-FFF2-40B4-BE49-F238E27FC236}">
                    <a16:creationId xmlns:a16="http://schemas.microsoft.com/office/drawing/2014/main" id="{CF3DD5AD-6CF9-4381-8C93-6ADE6E540876}"/>
                  </a:ext>
                </a:extLst>
              </p:cNvPr>
              <p:cNvSpPr/>
              <p:nvPr/>
            </p:nvSpPr>
            <p:spPr>
              <a:xfrm>
                <a:off x="9340435" y="3237521"/>
                <a:ext cx="45719" cy="45719"/>
              </a:xfrm>
              <a:prstGeom prst="flowChartProcess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Trapèze 229">
                <a:extLst>
                  <a:ext uri="{FF2B5EF4-FFF2-40B4-BE49-F238E27FC236}">
                    <a16:creationId xmlns:a16="http://schemas.microsoft.com/office/drawing/2014/main" id="{E79C14DB-2029-4C3A-9EBA-321ECD92FEEA}"/>
                  </a:ext>
                </a:extLst>
              </p:cNvPr>
              <p:cNvSpPr/>
              <p:nvPr/>
            </p:nvSpPr>
            <p:spPr>
              <a:xfrm rot="16200000">
                <a:off x="9342978" y="3237599"/>
                <a:ext cx="95250" cy="45719"/>
              </a:xfrm>
              <a:prstGeom prst="trapezoid">
                <a:avLst>
                  <a:gd name="adj" fmla="val 60575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rganigramme : Procédé 230">
                <a:extLst>
                  <a:ext uri="{FF2B5EF4-FFF2-40B4-BE49-F238E27FC236}">
                    <a16:creationId xmlns:a16="http://schemas.microsoft.com/office/drawing/2014/main" id="{6B62C131-8C0F-4BD8-8091-2CC437644C6A}"/>
                  </a:ext>
                </a:extLst>
              </p:cNvPr>
              <p:cNvSpPr/>
              <p:nvPr/>
            </p:nvSpPr>
            <p:spPr>
              <a:xfrm>
                <a:off x="9340435" y="3359750"/>
                <a:ext cx="45719" cy="45719"/>
              </a:xfrm>
              <a:prstGeom prst="flowChartProcess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Trapèze 231">
                <a:extLst>
                  <a:ext uri="{FF2B5EF4-FFF2-40B4-BE49-F238E27FC236}">
                    <a16:creationId xmlns:a16="http://schemas.microsoft.com/office/drawing/2014/main" id="{C611DEED-4E18-4490-B63A-6C9B4D8388C1}"/>
                  </a:ext>
                </a:extLst>
              </p:cNvPr>
              <p:cNvSpPr/>
              <p:nvPr/>
            </p:nvSpPr>
            <p:spPr>
              <a:xfrm rot="16200000">
                <a:off x="9342978" y="3359828"/>
                <a:ext cx="95250" cy="45719"/>
              </a:xfrm>
              <a:prstGeom prst="trapezoid">
                <a:avLst>
                  <a:gd name="adj" fmla="val 60575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EAFAE4CA-E1D4-42FB-8733-6EEB9692E0D9}"/>
              </a:ext>
            </a:extLst>
          </p:cNvPr>
          <p:cNvGrpSpPr/>
          <p:nvPr/>
        </p:nvGrpSpPr>
        <p:grpSpPr>
          <a:xfrm flipH="1">
            <a:off x="5927192" y="2265041"/>
            <a:ext cx="1132800" cy="1129217"/>
            <a:chOff x="7794389" y="2328538"/>
            <a:chExt cx="1129217" cy="1129217"/>
          </a:xfrm>
        </p:grpSpPr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C38943AF-F45F-41DB-A902-4985FD964EBF}"/>
                </a:ext>
              </a:extLst>
            </p:cNvPr>
            <p:cNvGrpSpPr/>
            <p:nvPr/>
          </p:nvGrpSpPr>
          <p:grpSpPr>
            <a:xfrm>
              <a:off x="8063062" y="2419015"/>
              <a:ext cx="626687" cy="916215"/>
              <a:chOff x="4704943" y="3513033"/>
              <a:chExt cx="139175" cy="203475"/>
            </a:xfrm>
            <a:solidFill>
              <a:sysClr val="windowText" lastClr="000000"/>
            </a:solidFill>
          </p:grpSpPr>
          <p:sp>
            <p:nvSpPr>
              <p:cNvPr id="251" name="Organigramme : Délai 250">
                <a:extLst>
                  <a:ext uri="{FF2B5EF4-FFF2-40B4-BE49-F238E27FC236}">
                    <a16:creationId xmlns:a16="http://schemas.microsoft.com/office/drawing/2014/main" id="{CFCF89A4-0EF9-49D6-9A1F-CDD2BF4B2CE6}"/>
                  </a:ext>
                </a:extLst>
              </p:cNvPr>
              <p:cNvSpPr/>
              <p:nvPr/>
            </p:nvSpPr>
            <p:spPr>
              <a:xfrm>
                <a:off x="4767844" y="3513033"/>
                <a:ext cx="76274" cy="96426"/>
              </a:xfrm>
              <a:prstGeom prst="flowChartDelay">
                <a:avLst/>
              </a:prstGeom>
              <a:grpFill/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rganigramme : Procédé 251">
                <a:extLst>
                  <a:ext uri="{FF2B5EF4-FFF2-40B4-BE49-F238E27FC236}">
                    <a16:creationId xmlns:a16="http://schemas.microsoft.com/office/drawing/2014/main" id="{355B684D-00DC-495F-95C8-13EA9C9D03A8}"/>
                  </a:ext>
                </a:extLst>
              </p:cNvPr>
              <p:cNvSpPr/>
              <p:nvPr/>
            </p:nvSpPr>
            <p:spPr>
              <a:xfrm>
                <a:off x="4719704" y="3573633"/>
                <a:ext cx="30484" cy="142875"/>
              </a:xfrm>
              <a:prstGeom prst="flowChartProcess">
                <a:avLst/>
              </a:prstGeom>
              <a:grp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rapèze 252">
                <a:extLst>
                  <a:ext uri="{FF2B5EF4-FFF2-40B4-BE49-F238E27FC236}">
                    <a16:creationId xmlns:a16="http://schemas.microsoft.com/office/drawing/2014/main" id="{729E55AC-9199-4052-BFCF-649D275F4BF5}"/>
                  </a:ext>
                </a:extLst>
              </p:cNvPr>
              <p:cNvSpPr/>
              <p:nvPr/>
            </p:nvSpPr>
            <p:spPr>
              <a:xfrm rot="16200000">
                <a:off x="4689591" y="3528385"/>
                <a:ext cx="96425" cy="65722"/>
              </a:xfrm>
              <a:prstGeom prst="trapezoid">
                <a:avLst/>
              </a:prstGeom>
              <a:grpFill/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0246F0D0-2CC9-4089-82F7-FAF27DA5E2D7}"/>
                </a:ext>
              </a:extLst>
            </p:cNvPr>
            <p:cNvSpPr/>
            <p:nvPr/>
          </p:nvSpPr>
          <p:spPr>
            <a:xfrm>
              <a:off x="8428977" y="2459503"/>
              <a:ext cx="95250" cy="9525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3F6C496D-2AE3-4203-9FCA-E9BA029FE8F9}"/>
                </a:ext>
              </a:extLst>
            </p:cNvPr>
            <p:cNvCxnSpPr>
              <a:cxnSpLocks/>
            </p:cNvCxnSpPr>
            <p:nvPr/>
          </p:nvCxnSpPr>
          <p:spPr>
            <a:xfrm>
              <a:off x="8527816" y="2449978"/>
              <a:ext cx="0" cy="117475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1A6200FC-27B0-4C87-A145-F1E01CBF5C9C}"/>
                </a:ext>
              </a:extLst>
            </p:cNvPr>
            <p:cNvGrpSpPr/>
            <p:nvPr/>
          </p:nvGrpSpPr>
          <p:grpSpPr>
            <a:xfrm rot="10800000">
              <a:off x="8127945" y="2585365"/>
              <a:ext cx="98839" cy="117475"/>
              <a:chOff x="9013191" y="3155763"/>
              <a:chExt cx="98839" cy="117475"/>
            </a:xfrm>
          </p:grpSpPr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id="{A6B10B27-2B4D-4B7F-8153-AA1924C1AE8D}"/>
                  </a:ext>
                </a:extLst>
              </p:cNvPr>
              <p:cNvSpPr/>
              <p:nvPr/>
            </p:nvSpPr>
            <p:spPr>
              <a:xfrm>
                <a:off x="9013191" y="3165288"/>
                <a:ext cx="95250" cy="9525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0" name="Connecteur droit 249">
                <a:extLst>
                  <a:ext uri="{FF2B5EF4-FFF2-40B4-BE49-F238E27FC236}">
                    <a16:creationId xmlns:a16="http://schemas.microsoft.com/office/drawing/2014/main" id="{F1B59006-A1F0-4447-B2B8-BD0BCF650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030" y="3155763"/>
                <a:ext cx="0" cy="117475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40A413C7-7C5A-4FC5-8992-6362370FF8EF}"/>
                </a:ext>
              </a:extLst>
            </p:cNvPr>
            <p:cNvSpPr/>
            <p:nvPr/>
          </p:nvSpPr>
          <p:spPr>
            <a:xfrm>
              <a:off x="7794389" y="2328538"/>
              <a:ext cx="1129217" cy="1129217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4" name="Groupe 243">
              <a:extLst>
                <a:ext uri="{FF2B5EF4-FFF2-40B4-BE49-F238E27FC236}">
                  <a16:creationId xmlns:a16="http://schemas.microsoft.com/office/drawing/2014/main" id="{BE4F94AF-6E82-4B19-A3A8-E56785AB7FA3}"/>
                </a:ext>
              </a:extLst>
            </p:cNvPr>
            <p:cNvGrpSpPr/>
            <p:nvPr/>
          </p:nvGrpSpPr>
          <p:grpSpPr>
            <a:xfrm>
              <a:off x="8451202" y="2596557"/>
              <a:ext cx="73027" cy="217479"/>
              <a:chOff x="9340435" y="3212834"/>
              <a:chExt cx="73027" cy="217479"/>
            </a:xfrm>
          </p:grpSpPr>
          <p:sp>
            <p:nvSpPr>
              <p:cNvPr id="245" name="Organigramme : Procédé 244">
                <a:extLst>
                  <a:ext uri="{FF2B5EF4-FFF2-40B4-BE49-F238E27FC236}">
                    <a16:creationId xmlns:a16="http://schemas.microsoft.com/office/drawing/2014/main" id="{737308D1-9CE5-47A6-9494-D8629FB39B7F}"/>
                  </a:ext>
                </a:extLst>
              </p:cNvPr>
              <p:cNvSpPr/>
              <p:nvPr/>
            </p:nvSpPr>
            <p:spPr>
              <a:xfrm>
                <a:off x="9340435" y="3237521"/>
                <a:ext cx="45719" cy="45719"/>
              </a:xfrm>
              <a:prstGeom prst="flowChartProcess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Trapèze 245">
                <a:extLst>
                  <a:ext uri="{FF2B5EF4-FFF2-40B4-BE49-F238E27FC236}">
                    <a16:creationId xmlns:a16="http://schemas.microsoft.com/office/drawing/2014/main" id="{AC008C6F-E1DB-42A2-9B64-53D93D6CA255}"/>
                  </a:ext>
                </a:extLst>
              </p:cNvPr>
              <p:cNvSpPr/>
              <p:nvPr/>
            </p:nvSpPr>
            <p:spPr>
              <a:xfrm rot="16200000">
                <a:off x="9342978" y="3237599"/>
                <a:ext cx="95250" cy="45719"/>
              </a:xfrm>
              <a:prstGeom prst="trapezoid">
                <a:avLst>
                  <a:gd name="adj" fmla="val 60575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rganigramme : Procédé 246">
                <a:extLst>
                  <a:ext uri="{FF2B5EF4-FFF2-40B4-BE49-F238E27FC236}">
                    <a16:creationId xmlns:a16="http://schemas.microsoft.com/office/drawing/2014/main" id="{D4057E7D-B28F-4FD7-85EA-4DE9811A88F3}"/>
                  </a:ext>
                </a:extLst>
              </p:cNvPr>
              <p:cNvSpPr/>
              <p:nvPr/>
            </p:nvSpPr>
            <p:spPr>
              <a:xfrm>
                <a:off x="9340435" y="3359750"/>
                <a:ext cx="45719" cy="45719"/>
              </a:xfrm>
              <a:prstGeom prst="flowChartProcess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rapèze 247">
                <a:extLst>
                  <a:ext uri="{FF2B5EF4-FFF2-40B4-BE49-F238E27FC236}">
                    <a16:creationId xmlns:a16="http://schemas.microsoft.com/office/drawing/2014/main" id="{A5F0E0CE-5F2E-4065-8513-3C214F1F7317}"/>
                  </a:ext>
                </a:extLst>
              </p:cNvPr>
              <p:cNvSpPr/>
              <p:nvPr/>
            </p:nvSpPr>
            <p:spPr>
              <a:xfrm rot="16200000">
                <a:off x="9342978" y="3359828"/>
                <a:ext cx="95250" cy="45719"/>
              </a:xfrm>
              <a:prstGeom prst="trapezoid">
                <a:avLst>
                  <a:gd name="adj" fmla="val 60575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4" name="Connecteur droit avec flèche 253">
            <a:extLst>
              <a:ext uri="{FF2B5EF4-FFF2-40B4-BE49-F238E27FC236}">
                <a16:creationId xmlns:a16="http://schemas.microsoft.com/office/drawing/2014/main" id="{60FF7DEB-0970-4B4A-A058-12F7EB683D93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8514110" y="1701685"/>
            <a:ext cx="566517" cy="72666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Connecteur droit avec flèche 254">
            <a:extLst>
              <a:ext uri="{FF2B5EF4-FFF2-40B4-BE49-F238E27FC236}">
                <a16:creationId xmlns:a16="http://schemas.microsoft.com/office/drawing/2014/main" id="{FB56E853-5994-40A8-8431-84D7D2F0B7C4}"/>
              </a:ext>
            </a:extLst>
          </p:cNvPr>
          <p:cNvCxnSpPr>
            <a:cxnSpLocks/>
            <a:endCxn id="230" idx="2"/>
          </p:cNvCxnSpPr>
          <p:nvPr/>
        </p:nvCxnSpPr>
        <p:spPr>
          <a:xfrm flipH="1">
            <a:off x="8561738" y="2600389"/>
            <a:ext cx="645036" cy="1263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6" name="Connecteur droit avec flèche 255">
            <a:extLst>
              <a:ext uri="{FF2B5EF4-FFF2-40B4-BE49-F238E27FC236}">
                <a16:creationId xmlns:a16="http://schemas.microsoft.com/office/drawing/2014/main" id="{829A6ACF-FD6F-4474-A1EC-0833A0DB8811}"/>
              </a:ext>
            </a:extLst>
          </p:cNvPr>
          <p:cNvCxnSpPr>
            <a:cxnSpLocks/>
            <a:endCxn id="232" idx="1"/>
          </p:cNvCxnSpPr>
          <p:nvPr/>
        </p:nvCxnSpPr>
        <p:spPr>
          <a:xfrm flipH="1" flipV="1">
            <a:off x="8538879" y="2769033"/>
            <a:ext cx="345377" cy="73407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Connecteur droit avec flèche 256">
            <a:extLst>
              <a:ext uri="{FF2B5EF4-FFF2-40B4-BE49-F238E27FC236}">
                <a16:creationId xmlns:a16="http://schemas.microsoft.com/office/drawing/2014/main" id="{9BC40FF8-43BF-4B46-A22B-37B533802566}"/>
              </a:ext>
            </a:extLst>
          </p:cNvPr>
          <p:cNvCxnSpPr>
            <a:cxnSpLocks/>
            <a:endCxn id="233" idx="4"/>
          </p:cNvCxnSpPr>
          <p:nvPr/>
        </p:nvCxnSpPr>
        <p:spPr>
          <a:xfrm>
            <a:off x="8025765" y="1760579"/>
            <a:ext cx="190902" cy="80633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8" name="ZoneTexte 257">
            <a:extLst>
              <a:ext uri="{FF2B5EF4-FFF2-40B4-BE49-F238E27FC236}">
                <a16:creationId xmlns:a16="http://schemas.microsoft.com/office/drawing/2014/main" id="{A17DA296-9792-47F7-B630-977F830F0238}"/>
              </a:ext>
            </a:extLst>
          </p:cNvPr>
          <p:cNvSpPr txBox="1"/>
          <p:nvPr/>
        </p:nvSpPr>
        <p:spPr>
          <a:xfrm>
            <a:off x="9080627" y="1518963"/>
            <a:ext cx="19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 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Microphone </a:t>
            </a:r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F804B818-CEAF-4F2E-9211-B519D86CF9E5}"/>
              </a:ext>
            </a:extLst>
          </p:cNvPr>
          <p:cNvSpPr txBox="1"/>
          <p:nvPr/>
        </p:nvSpPr>
        <p:spPr>
          <a:xfrm>
            <a:off x="7154778" y="1106204"/>
            <a:ext cx="173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 of </a:t>
            </a:r>
            <a:r>
              <a:rPr kumimoji="0" lang="fr-CA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Ear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Microphone </a:t>
            </a:r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11D11336-8B7B-4AD0-99A8-1D1DFF818B02}"/>
              </a:ext>
            </a:extLst>
          </p:cNvPr>
          <p:cNvSpPr txBox="1"/>
          <p:nvPr/>
        </p:nvSpPr>
        <p:spPr>
          <a:xfrm>
            <a:off x="9212407" y="2402782"/>
            <a:ext cx="21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High/</a:t>
            </a:r>
            <a:r>
              <a:rPr kumimoji="0" lang="fr-CA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</a:t>
            </a: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Frequency Speaker</a:t>
            </a:r>
          </a:p>
        </p:txBody>
      </p:sp>
      <p:sp>
        <p:nvSpPr>
          <p:cNvPr id="261" name="ZoneTexte 260">
            <a:extLst>
              <a:ext uri="{FF2B5EF4-FFF2-40B4-BE49-F238E27FC236}">
                <a16:creationId xmlns:a16="http://schemas.microsoft.com/office/drawing/2014/main" id="{494F3A9B-8607-4299-819B-A083A3686447}"/>
              </a:ext>
            </a:extLst>
          </p:cNvPr>
          <p:cNvSpPr txBox="1"/>
          <p:nvPr/>
        </p:nvSpPr>
        <p:spPr>
          <a:xfrm>
            <a:off x="8870600" y="3319937"/>
            <a:ext cx="24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Low Frequency Speaker</a:t>
            </a:r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FA37734B-E633-450B-BDCB-B5AAAC78F542}"/>
              </a:ext>
            </a:extLst>
          </p:cNvPr>
          <p:cNvSpPr/>
          <p:nvPr/>
        </p:nvSpPr>
        <p:spPr>
          <a:xfrm>
            <a:off x="6170936" y="4986934"/>
            <a:ext cx="696286" cy="334803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3C1952F-2FCD-411E-83F3-890C0C50BA1E}"/>
              </a:ext>
            </a:extLst>
          </p:cNvPr>
          <p:cNvSpPr/>
          <p:nvPr/>
        </p:nvSpPr>
        <p:spPr>
          <a:xfrm>
            <a:off x="6537955" y="5023142"/>
            <a:ext cx="289420" cy="2623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A971B89-CA26-447D-9793-8C7C911D7501}"/>
              </a:ext>
            </a:extLst>
          </p:cNvPr>
          <p:cNvSpPr/>
          <p:nvPr/>
        </p:nvSpPr>
        <p:spPr>
          <a:xfrm>
            <a:off x="6560762" y="5046088"/>
            <a:ext cx="109538" cy="45719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759D88F-C2CB-45DF-B73C-20E446A0CFDD}"/>
              </a:ext>
            </a:extLst>
          </p:cNvPr>
          <p:cNvSpPr/>
          <p:nvPr/>
        </p:nvSpPr>
        <p:spPr>
          <a:xfrm>
            <a:off x="6560762" y="5219103"/>
            <a:ext cx="109538" cy="45719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DF3012E-25AD-422E-8019-1CF90AEAB8C9}"/>
              </a:ext>
            </a:extLst>
          </p:cNvPr>
          <p:cNvSpPr/>
          <p:nvPr/>
        </p:nvSpPr>
        <p:spPr>
          <a:xfrm>
            <a:off x="6746412" y="5074894"/>
            <a:ext cx="80963" cy="45719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7CD5910F-EB53-45F5-8315-DD74CE096A7C}"/>
              </a:ext>
            </a:extLst>
          </p:cNvPr>
          <p:cNvCxnSpPr/>
          <p:nvPr/>
        </p:nvCxnSpPr>
        <p:spPr>
          <a:xfrm>
            <a:off x="6777281" y="5097890"/>
            <a:ext cx="73819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1327708-36D1-4807-8006-DC62AC906CE9}"/>
              </a:ext>
            </a:extLst>
          </p:cNvPr>
          <p:cNvSpPr/>
          <p:nvPr/>
        </p:nvSpPr>
        <p:spPr>
          <a:xfrm>
            <a:off x="6746412" y="5190599"/>
            <a:ext cx="80963" cy="45719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AD43FBD0-1813-4B14-9DA1-370E85F66948}"/>
              </a:ext>
            </a:extLst>
          </p:cNvPr>
          <p:cNvCxnSpPr/>
          <p:nvPr/>
        </p:nvCxnSpPr>
        <p:spPr>
          <a:xfrm>
            <a:off x="6777281" y="5215976"/>
            <a:ext cx="73819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70" name="Ellipse 269">
            <a:extLst>
              <a:ext uri="{FF2B5EF4-FFF2-40B4-BE49-F238E27FC236}">
                <a16:creationId xmlns:a16="http://schemas.microsoft.com/office/drawing/2014/main" id="{B07B8EAB-390A-4E83-80C2-AB2CA6BA69AB}"/>
              </a:ext>
            </a:extLst>
          </p:cNvPr>
          <p:cNvSpPr/>
          <p:nvPr/>
        </p:nvSpPr>
        <p:spPr>
          <a:xfrm>
            <a:off x="7426718" y="4380912"/>
            <a:ext cx="45719" cy="161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1" name="Connecteur : en arc 270">
            <a:extLst>
              <a:ext uri="{FF2B5EF4-FFF2-40B4-BE49-F238E27FC236}">
                <a16:creationId xmlns:a16="http://schemas.microsoft.com/office/drawing/2014/main" id="{4FF75228-8136-4098-911D-5AD12AAF1296}"/>
              </a:ext>
            </a:extLst>
          </p:cNvPr>
          <p:cNvCxnSpPr>
            <a:cxnSpLocks/>
            <a:stCxn id="270" idx="0"/>
            <a:endCxn id="279" idx="2"/>
          </p:cNvCxnSpPr>
          <p:nvPr/>
        </p:nvCxnSpPr>
        <p:spPr>
          <a:xfrm rot="16200000" flipV="1">
            <a:off x="7184569" y="4115903"/>
            <a:ext cx="491021" cy="38998"/>
          </a:xfrm>
          <a:prstGeom prst="curvedConnector3">
            <a:avLst>
              <a:gd name="adj1" fmla="val 7424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2" name="Connecteur : en arc 271">
            <a:extLst>
              <a:ext uri="{FF2B5EF4-FFF2-40B4-BE49-F238E27FC236}">
                <a16:creationId xmlns:a16="http://schemas.microsoft.com/office/drawing/2014/main" id="{E4C8A6B1-8481-4446-A20C-7A182FF7D510}"/>
              </a:ext>
            </a:extLst>
          </p:cNvPr>
          <p:cNvCxnSpPr>
            <a:cxnSpLocks/>
            <a:stCxn id="270" idx="0"/>
            <a:endCxn id="275" idx="2"/>
          </p:cNvCxnSpPr>
          <p:nvPr/>
        </p:nvCxnSpPr>
        <p:spPr>
          <a:xfrm rot="5400000" flipH="1" flipV="1">
            <a:off x="7224255" y="4115215"/>
            <a:ext cx="491021" cy="40374"/>
          </a:xfrm>
          <a:prstGeom prst="curvedConnector3">
            <a:avLst>
              <a:gd name="adj1" fmla="val 7424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3" name="Connecteur : en arc 272">
            <a:extLst>
              <a:ext uri="{FF2B5EF4-FFF2-40B4-BE49-F238E27FC236}">
                <a16:creationId xmlns:a16="http://schemas.microsoft.com/office/drawing/2014/main" id="{FDBC1053-C4B8-4056-B400-53ACD50254D6}"/>
              </a:ext>
            </a:extLst>
          </p:cNvPr>
          <p:cNvCxnSpPr>
            <a:cxnSpLocks/>
            <a:stCxn id="270" idx="4"/>
            <a:endCxn id="262" idx="3"/>
          </p:cNvCxnSpPr>
          <p:nvPr/>
        </p:nvCxnSpPr>
        <p:spPr>
          <a:xfrm rot="5400000">
            <a:off x="6852651" y="4557408"/>
            <a:ext cx="611499" cy="582356"/>
          </a:xfrm>
          <a:prstGeom prst="curved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274" name="Groupe 273">
            <a:extLst>
              <a:ext uri="{FF2B5EF4-FFF2-40B4-BE49-F238E27FC236}">
                <a16:creationId xmlns:a16="http://schemas.microsoft.com/office/drawing/2014/main" id="{56F5AB5F-297E-4560-AC0B-39A9005D6615}"/>
              </a:ext>
            </a:extLst>
          </p:cNvPr>
          <p:cNvGrpSpPr/>
          <p:nvPr/>
        </p:nvGrpSpPr>
        <p:grpSpPr>
          <a:xfrm>
            <a:off x="7457091" y="3682186"/>
            <a:ext cx="131444" cy="207705"/>
            <a:chOff x="4704943" y="3513033"/>
            <a:chExt cx="131444" cy="207705"/>
          </a:xfrm>
          <a:solidFill>
            <a:sysClr val="windowText" lastClr="000000"/>
          </a:solidFill>
        </p:grpSpPr>
        <p:sp>
          <p:nvSpPr>
            <p:cNvPr id="275" name="Organigramme : Procédé 274">
              <a:extLst>
                <a:ext uri="{FF2B5EF4-FFF2-40B4-BE49-F238E27FC236}">
                  <a16:creationId xmlns:a16="http://schemas.microsoft.com/office/drawing/2014/main" id="{602ECD50-8A48-49A7-B4A8-282C332A70DB}"/>
                </a:ext>
              </a:extLst>
            </p:cNvPr>
            <p:cNvSpPr/>
            <p:nvPr/>
          </p:nvSpPr>
          <p:spPr>
            <a:xfrm>
              <a:off x="4714944" y="3577863"/>
              <a:ext cx="45719" cy="142875"/>
            </a:xfrm>
            <a:prstGeom prst="flowChartProcess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Trapèze 275">
              <a:extLst>
                <a:ext uri="{FF2B5EF4-FFF2-40B4-BE49-F238E27FC236}">
                  <a16:creationId xmlns:a16="http://schemas.microsoft.com/office/drawing/2014/main" id="{4E9E08DC-C066-4366-B850-32368D69CA36}"/>
                </a:ext>
              </a:extLst>
            </p:cNvPr>
            <p:cNvSpPr/>
            <p:nvPr/>
          </p:nvSpPr>
          <p:spPr>
            <a:xfrm rot="16200000">
              <a:off x="4692559" y="3525417"/>
              <a:ext cx="90489" cy="65722"/>
            </a:xfrm>
            <a:prstGeom prst="trapezoid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Organigramme : Délai 276">
              <a:extLst>
                <a:ext uri="{FF2B5EF4-FFF2-40B4-BE49-F238E27FC236}">
                  <a16:creationId xmlns:a16="http://schemas.microsoft.com/office/drawing/2014/main" id="{FF5F2BB6-B04C-4BC9-8D1E-A6F5CB6CA330}"/>
                </a:ext>
              </a:extLst>
            </p:cNvPr>
            <p:cNvSpPr/>
            <p:nvPr/>
          </p:nvSpPr>
          <p:spPr>
            <a:xfrm>
              <a:off x="4770664" y="3513033"/>
              <a:ext cx="65723" cy="90490"/>
            </a:xfrm>
            <a:prstGeom prst="flowChartDelay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8B23B701-2098-4049-BFCF-762D2A8A6FDB}"/>
              </a:ext>
            </a:extLst>
          </p:cNvPr>
          <p:cNvGrpSpPr/>
          <p:nvPr/>
        </p:nvGrpSpPr>
        <p:grpSpPr>
          <a:xfrm flipH="1">
            <a:off x="7311996" y="3682186"/>
            <a:ext cx="131445" cy="207705"/>
            <a:chOff x="4704943" y="3513033"/>
            <a:chExt cx="131444" cy="207705"/>
          </a:xfrm>
          <a:solidFill>
            <a:sysClr val="windowText" lastClr="000000"/>
          </a:solidFill>
        </p:grpSpPr>
        <p:sp>
          <p:nvSpPr>
            <p:cNvPr id="279" name="Organigramme : Procédé 278">
              <a:extLst>
                <a:ext uri="{FF2B5EF4-FFF2-40B4-BE49-F238E27FC236}">
                  <a16:creationId xmlns:a16="http://schemas.microsoft.com/office/drawing/2014/main" id="{AD6FE504-FE83-4275-B4BF-33A171B8C768}"/>
                </a:ext>
              </a:extLst>
            </p:cNvPr>
            <p:cNvSpPr/>
            <p:nvPr/>
          </p:nvSpPr>
          <p:spPr>
            <a:xfrm>
              <a:off x="4714944" y="3577863"/>
              <a:ext cx="45719" cy="142875"/>
            </a:xfrm>
            <a:prstGeom prst="flowChartProcess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Trapèze 279">
              <a:extLst>
                <a:ext uri="{FF2B5EF4-FFF2-40B4-BE49-F238E27FC236}">
                  <a16:creationId xmlns:a16="http://schemas.microsoft.com/office/drawing/2014/main" id="{7F8C0320-1124-4F60-815C-4B79FD84C74C}"/>
                </a:ext>
              </a:extLst>
            </p:cNvPr>
            <p:cNvSpPr/>
            <p:nvPr/>
          </p:nvSpPr>
          <p:spPr>
            <a:xfrm rot="16200000">
              <a:off x="4692559" y="3525417"/>
              <a:ext cx="90489" cy="65722"/>
            </a:xfrm>
            <a:prstGeom prst="trapezoid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Organigramme : Délai 280">
              <a:extLst>
                <a:ext uri="{FF2B5EF4-FFF2-40B4-BE49-F238E27FC236}">
                  <a16:creationId xmlns:a16="http://schemas.microsoft.com/office/drawing/2014/main" id="{9A77D47C-FE8A-4294-963C-8F451DFE013F}"/>
                </a:ext>
              </a:extLst>
            </p:cNvPr>
            <p:cNvSpPr/>
            <p:nvPr/>
          </p:nvSpPr>
          <p:spPr>
            <a:xfrm>
              <a:off x="4770664" y="3513033"/>
              <a:ext cx="65723" cy="90490"/>
            </a:xfrm>
            <a:prstGeom prst="flowChartDelay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82" name="Image 281">
            <a:extLst>
              <a:ext uri="{FF2B5EF4-FFF2-40B4-BE49-F238E27FC236}">
                <a16:creationId xmlns:a16="http://schemas.microsoft.com/office/drawing/2014/main" id="{BBC1EC0D-15A8-46B8-A3C7-EA4E608CD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42767" y="5029492"/>
            <a:ext cx="250825" cy="250825"/>
          </a:xfrm>
          <a:prstGeom prst="rect">
            <a:avLst/>
          </a:prstGeom>
        </p:spPr>
      </p:pic>
      <p:sp>
        <p:nvSpPr>
          <p:cNvPr id="283" name="ZoneTexte 282">
            <a:extLst>
              <a:ext uri="{FF2B5EF4-FFF2-40B4-BE49-F238E27FC236}">
                <a16:creationId xmlns:a16="http://schemas.microsoft.com/office/drawing/2014/main" id="{C58C3DF7-E771-4300-8DD6-E2012F2DF248}"/>
              </a:ext>
            </a:extLst>
          </p:cNvPr>
          <p:cNvSpPr txBox="1"/>
          <p:nvPr/>
        </p:nvSpPr>
        <p:spPr>
          <a:xfrm rot="5400000">
            <a:off x="6119880" y="4969225"/>
            <a:ext cx="3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</p:txBody>
      </p:sp>
      <p:pic>
        <p:nvPicPr>
          <p:cNvPr id="284" name="Graphique 283" descr="Flèche : courbe légère">
            <a:extLst>
              <a:ext uri="{FF2B5EF4-FFF2-40B4-BE49-F238E27FC236}">
                <a16:creationId xmlns:a16="http://schemas.microsoft.com/office/drawing/2014/main" id="{833955C5-1C08-402F-9FF3-6FA311242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6056" y="4733399"/>
            <a:ext cx="914400" cy="914400"/>
          </a:xfrm>
          <a:prstGeom prst="rect">
            <a:avLst/>
          </a:prstGeom>
        </p:spPr>
      </p:pic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10229CA9-ABF3-4318-BADD-86923B84F388}"/>
              </a:ext>
            </a:extLst>
          </p:cNvPr>
          <p:cNvGrpSpPr/>
          <p:nvPr/>
        </p:nvGrpSpPr>
        <p:grpSpPr>
          <a:xfrm>
            <a:off x="3415904" y="2059960"/>
            <a:ext cx="765051" cy="334803"/>
            <a:chOff x="3255764" y="2545803"/>
            <a:chExt cx="765051" cy="334803"/>
          </a:xfrm>
        </p:grpSpPr>
        <p:sp>
          <p:nvSpPr>
            <p:cNvPr id="286" name="Rectangle : coins arrondis 285">
              <a:extLst>
                <a:ext uri="{FF2B5EF4-FFF2-40B4-BE49-F238E27FC236}">
                  <a16:creationId xmlns:a16="http://schemas.microsoft.com/office/drawing/2014/main" id="{39A548C3-E03F-4D1E-A6D1-D55A364CA011}"/>
                </a:ext>
              </a:extLst>
            </p:cNvPr>
            <p:cNvSpPr/>
            <p:nvPr/>
          </p:nvSpPr>
          <p:spPr>
            <a:xfrm>
              <a:off x="3324529" y="2545803"/>
              <a:ext cx="696286" cy="33480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BDCAFA77-0355-4D93-B36F-F8F1D1A8737C}"/>
                </a:ext>
              </a:extLst>
            </p:cNvPr>
            <p:cNvSpPr/>
            <p:nvPr/>
          </p:nvSpPr>
          <p:spPr>
            <a:xfrm>
              <a:off x="3691548" y="2582011"/>
              <a:ext cx="289420" cy="262386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C8911551-DE15-4708-B6C7-103D3F85749A}"/>
                </a:ext>
              </a:extLst>
            </p:cNvPr>
            <p:cNvSpPr/>
            <p:nvPr/>
          </p:nvSpPr>
          <p:spPr>
            <a:xfrm>
              <a:off x="3714355" y="2604957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76874AD3-110B-4D17-A176-94C5D37B748C}"/>
                </a:ext>
              </a:extLst>
            </p:cNvPr>
            <p:cNvSpPr/>
            <p:nvPr/>
          </p:nvSpPr>
          <p:spPr>
            <a:xfrm>
              <a:off x="3714355" y="2777972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D939294-59C4-4C67-B2A4-26D860827E57}"/>
                </a:ext>
              </a:extLst>
            </p:cNvPr>
            <p:cNvSpPr/>
            <p:nvPr/>
          </p:nvSpPr>
          <p:spPr>
            <a:xfrm>
              <a:off x="3900005" y="2633763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0A02E045-D614-467C-B601-61964FF26C95}"/>
                </a:ext>
              </a:extLst>
            </p:cNvPr>
            <p:cNvCxnSpPr/>
            <p:nvPr/>
          </p:nvCxnSpPr>
          <p:spPr>
            <a:xfrm>
              <a:off x="3930874" y="2656759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60D7C08-A7B4-442A-B0EE-C492D5C2B0F8}"/>
                </a:ext>
              </a:extLst>
            </p:cNvPr>
            <p:cNvSpPr/>
            <p:nvPr/>
          </p:nvSpPr>
          <p:spPr>
            <a:xfrm>
              <a:off x="3900005" y="2749468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3" name="Connecteur droit 292">
              <a:extLst>
                <a:ext uri="{FF2B5EF4-FFF2-40B4-BE49-F238E27FC236}">
                  <a16:creationId xmlns:a16="http://schemas.microsoft.com/office/drawing/2014/main" id="{6782171E-0D61-47E7-9315-FCC0AC5DADD8}"/>
                </a:ext>
              </a:extLst>
            </p:cNvPr>
            <p:cNvCxnSpPr/>
            <p:nvPr/>
          </p:nvCxnSpPr>
          <p:spPr>
            <a:xfrm>
              <a:off x="3930874" y="2774845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294" name="Image 293">
              <a:extLst>
                <a:ext uri="{FF2B5EF4-FFF2-40B4-BE49-F238E27FC236}">
                  <a16:creationId xmlns:a16="http://schemas.microsoft.com/office/drawing/2014/main" id="{6A723593-6789-455B-A3E6-A81048B4C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96360" y="2588361"/>
              <a:ext cx="250825" cy="250825"/>
            </a:xfrm>
            <a:prstGeom prst="rect">
              <a:avLst/>
            </a:prstGeom>
          </p:spPr>
        </p:pic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EDECED8C-B286-4E89-B8E6-0E0E90C59C5F}"/>
                </a:ext>
              </a:extLst>
            </p:cNvPr>
            <p:cNvSpPr txBox="1"/>
            <p:nvPr/>
          </p:nvSpPr>
          <p:spPr>
            <a:xfrm rot="5400000">
              <a:off x="3273473" y="2528094"/>
              <a:ext cx="3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  <p:grpSp>
        <p:nvGrpSpPr>
          <p:cNvPr id="296" name="Groupe 295">
            <a:extLst>
              <a:ext uri="{FF2B5EF4-FFF2-40B4-BE49-F238E27FC236}">
                <a16:creationId xmlns:a16="http://schemas.microsoft.com/office/drawing/2014/main" id="{60E34900-BEE8-4ACE-9434-1CAB5841B8D2}"/>
              </a:ext>
            </a:extLst>
          </p:cNvPr>
          <p:cNvGrpSpPr/>
          <p:nvPr/>
        </p:nvGrpSpPr>
        <p:grpSpPr>
          <a:xfrm>
            <a:off x="4463832" y="210441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8EC1B3A5-DFFE-49EA-A6FE-3B4354F47247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292BEAC9-5BCB-45AC-9255-BC483F0D8110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6B2A0FF6-8CE7-4D40-8A16-1132725B9FAF}"/>
              </a:ext>
            </a:extLst>
          </p:cNvPr>
          <p:cNvGrpSpPr/>
          <p:nvPr/>
        </p:nvGrpSpPr>
        <p:grpSpPr>
          <a:xfrm>
            <a:off x="4463832" y="195201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0C6ADCEF-F03D-4295-A077-5AF548E0D470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02023402-350F-4E07-B33F-4DBADBE8E557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02" name="Groupe 301">
            <a:extLst>
              <a:ext uri="{FF2B5EF4-FFF2-40B4-BE49-F238E27FC236}">
                <a16:creationId xmlns:a16="http://schemas.microsoft.com/office/drawing/2014/main" id="{933BD6C9-CF37-474D-806A-7A7FC232484C}"/>
              </a:ext>
            </a:extLst>
          </p:cNvPr>
          <p:cNvGrpSpPr/>
          <p:nvPr/>
        </p:nvGrpSpPr>
        <p:grpSpPr>
          <a:xfrm>
            <a:off x="4463832" y="179961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8EB494C-4468-4130-8743-458769A72AEC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92349E1F-DE86-47B2-832A-742E48EDF9B0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05" name="Groupe 304">
            <a:extLst>
              <a:ext uri="{FF2B5EF4-FFF2-40B4-BE49-F238E27FC236}">
                <a16:creationId xmlns:a16="http://schemas.microsoft.com/office/drawing/2014/main" id="{AE5A891B-0CA4-4767-AD44-38897BDB7326}"/>
              </a:ext>
            </a:extLst>
          </p:cNvPr>
          <p:cNvGrpSpPr/>
          <p:nvPr/>
        </p:nvGrpSpPr>
        <p:grpSpPr>
          <a:xfrm>
            <a:off x="4463832" y="1647211"/>
            <a:ext cx="98839" cy="117475"/>
            <a:chOff x="9013191" y="3155763"/>
            <a:chExt cx="98839" cy="117475"/>
          </a:xfrm>
          <a:solidFill>
            <a:sysClr val="window" lastClr="FFFFFF"/>
          </a:solidFill>
        </p:grpSpPr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E7CBCBFC-D2AC-4BA0-8309-03A78AFB3739}"/>
                </a:ext>
              </a:extLst>
            </p:cNvPr>
            <p:cNvSpPr/>
            <p:nvPr/>
          </p:nvSpPr>
          <p:spPr>
            <a:xfrm>
              <a:off x="9013191" y="3165288"/>
              <a:ext cx="95250" cy="952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420D2466-108A-4708-AA59-9573EC191746}"/>
                </a:ext>
              </a:extLst>
            </p:cNvPr>
            <p:cNvCxnSpPr>
              <a:cxnSpLocks/>
            </p:cNvCxnSpPr>
            <p:nvPr/>
          </p:nvCxnSpPr>
          <p:spPr>
            <a:xfrm>
              <a:off x="9112030" y="3155763"/>
              <a:ext cx="0" cy="117475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08" name="Groupe 307">
            <a:extLst>
              <a:ext uri="{FF2B5EF4-FFF2-40B4-BE49-F238E27FC236}">
                <a16:creationId xmlns:a16="http://schemas.microsoft.com/office/drawing/2014/main" id="{EB16343C-3E08-49AA-B251-FED9A27DF3EC}"/>
              </a:ext>
            </a:extLst>
          </p:cNvPr>
          <p:cNvGrpSpPr/>
          <p:nvPr/>
        </p:nvGrpSpPr>
        <p:grpSpPr>
          <a:xfrm>
            <a:off x="4473548" y="2270565"/>
            <a:ext cx="73027" cy="95250"/>
            <a:chOff x="1895844" y="3338136"/>
            <a:chExt cx="73027" cy="95250"/>
          </a:xfrm>
        </p:grpSpPr>
        <p:sp>
          <p:nvSpPr>
            <p:cNvPr id="309" name="Organigramme : Procédé 308">
              <a:extLst>
                <a:ext uri="{FF2B5EF4-FFF2-40B4-BE49-F238E27FC236}">
                  <a16:creationId xmlns:a16="http://schemas.microsoft.com/office/drawing/2014/main" id="{4E87E670-6D8C-4BF0-8744-82A6D3796FF2}"/>
                </a:ext>
              </a:extLst>
            </p:cNvPr>
            <p:cNvSpPr/>
            <p:nvPr/>
          </p:nvSpPr>
          <p:spPr>
            <a:xfrm>
              <a:off x="1895844" y="3362823"/>
              <a:ext cx="45719" cy="45719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Trapèze 309">
              <a:extLst>
                <a:ext uri="{FF2B5EF4-FFF2-40B4-BE49-F238E27FC236}">
                  <a16:creationId xmlns:a16="http://schemas.microsoft.com/office/drawing/2014/main" id="{5D20543F-144F-4C97-83B8-3DF359842D7C}"/>
                </a:ext>
              </a:extLst>
            </p:cNvPr>
            <p:cNvSpPr/>
            <p:nvPr/>
          </p:nvSpPr>
          <p:spPr>
            <a:xfrm rot="16200000">
              <a:off x="1898387" y="3362901"/>
              <a:ext cx="95250" cy="45719"/>
            </a:xfrm>
            <a:prstGeom prst="trapezoid">
              <a:avLst>
                <a:gd name="adj" fmla="val 60575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1" name="Organigramme : Procédé 310">
            <a:extLst>
              <a:ext uri="{FF2B5EF4-FFF2-40B4-BE49-F238E27FC236}">
                <a16:creationId xmlns:a16="http://schemas.microsoft.com/office/drawing/2014/main" id="{8A61980F-EAD8-4838-A1F9-632554600FA6}"/>
              </a:ext>
            </a:extLst>
          </p:cNvPr>
          <p:cNvSpPr/>
          <p:nvPr/>
        </p:nvSpPr>
        <p:spPr>
          <a:xfrm>
            <a:off x="4473548" y="2417481"/>
            <a:ext cx="45719" cy="45719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" name="Trapèze 311">
            <a:extLst>
              <a:ext uri="{FF2B5EF4-FFF2-40B4-BE49-F238E27FC236}">
                <a16:creationId xmlns:a16="http://schemas.microsoft.com/office/drawing/2014/main" id="{81F3EBC4-4979-47B1-9C47-BDA853585249}"/>
              </a:ext>
            </a:extLst>
          </p:cNvPr>
          <p:cNvSpPr/>
          <p:nvPr/>
        </p:nvSpPr>
        <p:spPr>
          <a:xfrm rot="16200000">
            <a:off x="4476091" y="2417559"/>
            <a:ext cx="95250" cy="45719"/>
          </a:xfrm>
          <a:prstGeom prst="trapezoid">
            <a:avLst>
              <a:gd name="adj" fmla="val 60575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45987CA-2B74-4FED-A129-592FA649AB60}"/>
              </a:ext>
            </a:extLst>
          </p:cNvPr>
          <p:cNvGrpSpPr/>
          <p:nvPr/>
        </p:nvGrpSpPr>
        <p:grpSpPr>
          <a:xfrm>
            <a:off x="4474943" y="2522466"/>
            <a:ext cx="73027" cy="217479"/>
            <a:chOff x="9340435" y="3212834"/>
            <a:chExt cx="73027" cy="217479"/>
          </a:xfrm>
          <a:solidFill>
            <a:sysClr val="window" lastClr="FFFFFF"/>
          </a:solidFill>
        </p:grpSpPr>
        <p:sp>
          <p:nvSpPr>
            <p:cNvPr id="314" name="Organigramme : Procédé 313">
              <a:extLst>
                <a:ext uri="{FF2B5EF4-FFF2-40B4-BE49-F238E27FC236}">
                  <a16:creationId xmlns:a16="http://schemas.microsoft.com/office/drawing/2014/main" id="{A5DF13C1-35B2-45EA-8FDF-BF664701A21B}"/>
                </a:ext>
              </a:extLst>
            </p:cNvPr>
            <p:cNvSpPr/>
            <p:nvPr/>
          </p:nvSpPr>
          <p:spPr>
            <a:xfrm>
              <a:off x="9340435" y="3237521"/>
              <a:ext cx="45719" cy="45719"/>
            </a:xfrm>
            <a:prstGeom prst="flowChartProcess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Trapèze 314">
              <a:extLst>
                <a:ext uri="{FF2B5EF4-FFF2-40B4-BE49-F238E27FC236}">
                  <a16:creationId xmlns:a16="http://schemas.microsoft.com/office/drawing/2014/main" id="{DEDACF13-7024-444E-91B9-F9B06C9B25AB}"/>
                </a:ext>
              </a:extLst>
            </p:cNvPr>
            <p:cNvSpPr/>
            <p:nvPr/>
          </p:nvSpPr>
          <p:spPr>
            <a:xfrm rot="16200000">
              <a:off x="9342978" y="3237599"/>
              <a:ext cx="95250" cy="45719"/>
            </a:xfrm>
            <a:prstGeom prst="trapezoid">
              <a:avLst>
                <a:gd name="adj" fmla="val 60575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Organigramme : Procédé 315">
              <a:extLst>
                <a:ext uri="{FF2B5EF4-FFF2-40B4-BE49-F238E27FC236}">
                  <a16:creationId xmlns:a16="http://schemas.microsoft.com/office/drawing/2014/main" id="{D3A6CDA8-6EC0-4314-B62A-CF6B91389D20}"/>
                </a:ext>
              </a:extLst>
            </p:cNvPr>
            <p:cNvSpPr/>
            <p:nvPr/>
          </p:nvSpPr>
          <p:spPr>
            <a:xfrm>
              <a:off x="9340435" y="3359750"/>
              <a:ext cx="45719" cy="45719"/>
            </a:xfrm>
            <a:prstGeom prst="flowChartProcess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Trapèze 316">
              <a:extLst>
                <a:ext uri="{FF2B5EF4-FFF2-40B4-BE49-F238E27FC236}">
                  <a16:creationId xmlns:a16="http://schemas.microsoft.com/office/drawing/2014/main" id="{977586F4-4A1C-477F-9F21-00AA353DA900}"/>
                </a:ext>
              </a:extLst>
            </p:cNvPr>
            <p:cNvSpPr/>
            <p:nvPr/>
          </p:nvSpPr>
          <p:spPr>
            <a:xfrm rot="16200000">
              <a:off x="9342978" y="3359828"/>
              <a:ext cx="95250" cy="45719"/>
            </a:xfrm>
            <a:prstGeom prst="trapezoid">
              <a:avLst>
                <a:gd name="adj" fmla="val 60575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18" name="Connecteur : en arc 317">
            <a:extLst>
              <a:ext uri="{FF2B5EF4-FFF2-40B4-BE49-F238E27FC236}">
                <a16:creationId xmlns:a16="http://schemas.microsoft.com/office/drawing/2014/main" id="{17634249-7004-4D17-AED4-B553A29D587D}"/>
              </a:ext>
            </a:extLst>
          </p:cNvPr>
          <p:cNvCxnSpPr>
            <a:stCxn id="286" idx="3"/>
            <a:endCxn id="306" idx="2"/>
          </p:cNvCxnSpPr>
          <p:nvPr/>
        </p:nvCxnSpPr>
        <p:spPr>
          <a:xfrm flipV="1">
            <a:off x="4180955" y="1704361"/>
            <a:ext cx="282877" cy="523001"/>
          </a:xfrm>
          <a:prstGeom prst="curvedConnector3">
            <a:avLst>
              <a:gd name="adj1" fmla="val 44949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9" name="Connecteur : en arc 318">
            <a:extLst>
              <a:ext uri="{FF2B5EF4-FFF2-40B4-BE49-F238E27FC236}">
                <a16:creationId xmlns:a16="http://schemas.microsoft.com/office/drawing/2014/main" id="{602C90DF-75F4-4680-8277-E2B3805EDAC2}"/>
              </a:ext>
            </a:extLst>
          </p:cNvPr>
          <p:cNvCxnSpPr>
            <a:cxnSpLocks/>
            <a:stCxn id="286" idx="3"/>
            <a:endCxn id="303" idx="2"/>
          </p:cNvCxnSpPr>
          <p:nvPr/>
        </p:nvCxnSpPr>
        <p:spPr>
          <a:xfrm flipV="1">
            <a:off x="4180955" y="1856761"/>
            <a:ext cx="282877" cy="370601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0" name="Connecteur : en arc 319">
            <a:extLst>
              <a:ext uri="{FF2B5EF4-FFF2-40B4-BE49-F238E27FC236}">
                <a16:creationId xmlns:a16="http://schemas.microsoft.com/office/drawing/2014/main" id="{1FDC22EC-DCA7-4739-BE75-4FDB2B1AD847}"/>
              </a:ext>
            </a:extLst>
          </p:cNvPr>
          <p:cNvCxnSpPr>
            <a:cxnSpLocks/>
            <a:stCxn id="286" idx="3"/>
            <a:endCxn id="300" idx="2"/>
          </p:cNvCxnSpPr>
          <p:nvPr/>
        </p:nvCxnSpPr>
        <p:spPr>
          <a:xfrm flipV="1">
            <a:off x="4180955" y="2009161"/>
            <a:ext cx="282877" cy="21820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FA0D007-471E-4117-B337-7595DFF42BA5}"/>
              </a:ext>
            </a:extLst>
          </p:cNvPr>
          <p:cNvCxnSpPr>
            <a:cxnSpLocks/>
            <a:stCxn id="286" idx="3"/>
            <a:endCxn id="297" idx="2"/>
          </p:cNvCxnSpPr>
          <p:nvPr/>
        </p:nvCxnSpPr>
        <p:spPr>
          <a:xfrm flipV="1">
            <a:off x="4180955" y="2161561"/>
            <a:ext cx="282877" cy="6580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2" name="Connecteur : en arc 321">
            <a:extLst>
              <a:ext uri="{FF2B5EF4-FFF2-40B4-BE49-F238E27FC236}">
                <a16:creationId xmlns:a16="http://schemas.microsoft.com/office/drawing/2014/main" id="{6917AC38-5260-4774-B2B8-9628B3FAD554}"/>
              </a:ext>
            </a:extLst>
          </p:cNvPr>
          <p:cNvCxnSpPr>
            <a:cxnSpLocks/>
            <a:stCxn id="286" idx="3"/>
            <a:endCxn id="309" idx="1"/>
          </p:cNvCxnSpPr>
          <p:nvPr/>
        </p:nvCxnSpPr>
        <p:spPr>
          <a:xfrm>
            <a:off x="4180955" y="2227362"/>
            <a:ext cx="292593" cy="90750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3" name="Connecteur : en arc 322">
            <a:extLst>
              <a:ext uri="{FF2B5EF4-FFF2-40B4-BE49-F238E27FC236}">
                <a16:creationId xmlns:a16="http://schemas.microsoft.com/office/drawing/2014/main" id="{952AB9E8-0555-4A4E-B139-BE9A6217E554}"/>
              </a:ext>
            </a:extLst>
          </p:cNvPr>
          <p:cNvCxnSpPr>
            <a:cxnSpLocks/>
            <a:stCxn id="286" idx="3"/>
            <a:endCxn id="311" idx="1"/>
          </p:cNvCxnSpPr>
          <p:nvPr/>
        </p:nvCxnSpPr>
        <p:spPr>
          <a:xfrm>
            <a:off x="4180955" y="2227362"/>
            <a:ext cx="292593" cy="212979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4" name="Connecteur : en arc 323">
            <a:extLst>
              <a:ext uri="{FF2B5EF4-FFF2-40B4-BE49-F238E27FC236}">
                <a16:creationId xmlns:a16="http://schemas.microsoft.com/office/drawing/2014/main" id="{02360AC9-1C3F-453A-AFF6-002DFEC61FC7}"/>
              </a:ext>
            </a:extLst>
          </p:cNvPr>
          <p:cNvCxnSpPr>
            <a:cxnSpLocks/>
            <a:stCxn id="286" idx="3"/>
            <a:endCxn id="314" idx="1"/>
          </p:cNvCxnSpPr>
          <p:nvPr/>
        </p:nvCxnSpPr>
        <p:spPr>
          <a:xfrm>
            <a:off x="4180955" y="2227362"/>
            <a:ext cx="293988" cy="342651"/>
          </a:xfrm>
          <a:prstGeom prst="curved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5" name="Connecteur : en arc 324">
            <a:extLst>
              <a:ext uri="{FF2B5EF4-FFF2-40B4-BE49-F238E27FC236}">
                <a16:creationId xmlns:a16="http://schemas.microsoft.com/office/drawing/2014/main" id="{66A0F422-E129-4CAA-A9FE-9ACC6DF818CE}"/>
              </a:ext>
            </a:extLst>
          </p:cNvPr>
          <p:cNvCxnSpPr>
            <a:cxnSpLocks/>
            <a:stCxn id="286" idx="3"/>
            <a:endCxn id="316" idx="1"/>
          </p:cNvCxnSpPr>
          <p:nvPr/>
        </p:nvCxnSpPr>
        <p:spPr>
          <a:xfrm>
            <a:off x="4180955" y="2227362"/>
            <a:ext cx="293988" cy="464880"/>
          </a:xfrm>
          <a:prstGeom prst="curvedConnector3">
            <a:avLst>
              <a:gd name="adj1" fmla="val 4514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326" name="Graphique 325" descr="Transfert">
            <a:extLst>
              <a:ext uri="{FF2B5EF4-FFF2-40B4-BE49-F238E27FC236}">
                <a16:creationId xmlns:a16="http://schemas.microsoft.com/office/drawing/2014/main" id="{75233DDC-E5B3-4D85-8CAB-AB7F468EB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377" y="1760579"/>
            <a:ext cx="914400" cy="914400"/>
          </a:xfrm>
          <a:prstGeom prst="rect">
            <a:avLst/>
          </a:prstGeom>
        </p:spPr>
      </p:pic>
      <p:grpSp>
        <p:nvGrpSpPr>
          <p:cNvPr id="327" name="Groupe 326">
            <a:extLst>
              <a:ext uri="{FF2B5EF4-FFF2-40B4-BE49-F238E27FC236}">
                <a16:creationId xmlns:a16="http://schemas.microsoft.com/office/drawing/2014/main" id="{5661941E-F812-436E-8DCC-B6151BCC5CCF}"/>
              </a:ext>
            </a:extLst>
          </p:cNvPr>
          <p:cNvGrpSpPr/>
          <p:nvPr/>
        </p:nvGrpSpPr>
        <p:grpSpPr>
          <a:xfrm>
            <a:off x="725230" y="1704361"/>
            <a:ext cx="1358020" cy="940952"/>
            <a:chOff x="4313352" y="2520508"/>
            <a:chExt cx="820621" cy="510429"/>
          </a:xfrm>
        </p:grpSpPr>
        <p:sp>
          <p:nvSpPr>
            <p:cNvPr id="328" name="Rectangle : coins arrondis 327">
              <a:extLst>
                <a:ext uri="{FF2B5EF4-FFF2-40B4-BE49-F238E27FC236}">
                  <a16:creationId xmlns:a16="http://schemas.microsoft.com/office/drawing/2014/main" id="{C653424A-5C4D-4284-8857-FEF3E4DC61CF}"/>
                </a:ext>
              </a:extLst>
            </p:cNvPr>
            <p:cNvSpPr/>
            <p:nvPr/>
          </p:nvSpPr>
          <p:spPr>
            <a:xfrm>
              <a:off x="4313352" y="2958016"/>
              <a:ext cx="820621" cy="7292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Rectangle : coins arrondis 328">
              <a:extLst>
                <a:ext uri="{FF2B5EF4-FFF2-40B4-BE49-F238E27FC236}">
                  <a16:creationId xmlns:a16="http://schemas.microsoft.com/office/drawing/2014/main" id="{9BB6C09A-03D3-40B8-B20A-05D22B02CBC4}"/>
                </a:ext>
              </a:extLst>
            </p:cNvPr>
            <p:cNvSpPr/>
            <p:nvPr/>
          </p:nvSpPr>
          <p:spPr>
            <a:xfrm>
              <a:off x="4349202" y="2520508"/>
              <a:ext cx="751252" cy="438150"/>
            </a:xfrm>
            <a:prstGeom prst="roundRect">
              <a:avLst>
                <a:gd name="adj" fmla="val 14308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Rectangle : coins arrondis 329">
              <a:extLst>
                <a:ext uri="{FF2B5EF4-FFF2-40B4-BE49-F238E27FC236}">
                  <a16:creationId xmlns:a16="http://schemas.microsoft.com/office/drawing/2014/main" id="{219D2DB6-75C5-4976-B8F4-E970DCD164FE}"/>
                </a:ext>
              </a:extLst>
            </p:cNvPr>
            <p:cNvSpPr/>
            <p:nvPr/>
          </p:nvSpPr>
          <p:spPr>
            <a:xfrm>
              <a:off x="4385350" y="2546690"/>
              <a:ext cx="682895" cy="379542"/>
            </a:xfrm>
            <a:prstGeom prst="roundRect">
              <a:avLst>
                <a:gd name="adj" fmla="val 759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1" name="Connecteur droit 330">
              <a:extLst>
                <a:ext uri="{FF2B5EF4-FFF2-40B4-BE49-F238E27FC236}">
                  <a16:creationId xmlns:a16="http://schemas.microsoft.com/office/drawing/2014/main" id="{91073089-D59A-4BF6-8CFC-AB504A5AFBB4}"/>
                </a:ext>
              </a:extLst>
            </p:cNvPr>
            <p:cNvCxnSpPr/>
            <p:nvPr/>
          </p:nvCxnSpPr>
          <p:spPr>
            <a:xfrm>
              <a:off x="4621748" y="2966226"/>
              <a:ext cx="18965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sp>
        <p:nvSpPr>
          <p:cNvPr id="332" name="ZoneTexte 331">
            <a:extLst>
              <a:ext uri="{FF2B5EF4-FFF2-40B4-BE49-F238E27FC236}">
                <a16:creationId xmlns:a16="http://schemas.microsoft.com/office/drawing/2014/main" id="{EC1CEB59-83B0-440A-A7C9-C263EBBC257E}"/>
              </a:ext>
            </a:extLst>
          </p:cNvPr>
          <p:cNvSpPr txBox="1"/>
          <p:nvPr/>
        </p:nvSpPr>
        <p:spPr>
          <a:xfrm>
            <a:off x="1750072" y="2622063"/>
            <a:ext cx="200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USB: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CH IN/2 CH 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16 bits</a:t>
            </a:r>
          </a:p>
        </p:txBody>
      </p:sp>
      <p:pic>
        <p:nvPicPr>
          <p:cNvPr id="333" name="Graphique 332" descr="Flèche : courbe légère">
            <a:extLst>
              <a:ext uri="{FF2B5EF4-FFF2-40B4-BE49-F238E27FC236}">
                <a16:creationId xmlns:a16="http://schemas.microsoft.com/office/drawing/2014/main" id="{1682754D-B688-4C84-8128-CD36BEB15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290787" y="3628499"/>
            <a:ext cx="914400" cy="914400"/>
          </a:xfrm>
          <a:prstGeom prst="rect">
            <a:avLst/>
          </a:prstGeom>
        </p:spPr>
      </p:pic>
      <p:pic>
        <p:nvPicPr>
          <p:cNvPr id="334" name="Graphique 333" descr="Transfert">
            <a:extLst>
              <a:ext uri="{FF2B5EF4-FFF2-40B4-BE49-F238E27FC236}">
                <a16:creationId xmlns:a16="http://schemas.microsoft.com/office/drawing/2014/main" id="{6A0FD3C7-B908-4540-A419-ADA3473D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076" y="5147126"/>
            <a:ext cx="583459" cy="583459"/>
          </a:xfrm>
          <a:prstGeom prst="rect">
            <a:avLst/>
          </a:prstGeom>
        </p:spPr>
      </p:pic>
      <p:cxnSp>
        <p:nvCxnSpPr>
          <p:cNvPr id="335" name="Connecteur droit 334">
            <a:extLst>
              <a:ext uri="{FF2B5EF4-FFF2-40B4-BE49-F238E27FC236}">
                <a16:creationId xmlns:a16="http://schemas.microsoft.com/office/drawing/2014/main" id="{03088935-CB41-4487-ACD2-F66A2203564E}"/>
              </a:ext>
            </a:extLst>
          </p:cNvPr>
          <p:cNvCxnSpPr>
            <a:cxnSpLocks/>
            <a:stCxn id="243" idx="2"/>
            <a:endCxn id="280" idx="3"/>
          </p:cNvCxnSpPr>
          <p:nvPr/>
        </p:nvCxnSpPr>
        <p:spPr>
          <a:xfrm>
            <a:off x="7059992" y="2829650"/>
            <a:ext cx="350588" cy="860752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ysDash"/>
            <a:miter lim="800000"/>
          </a:ln>
          <a:effectLst/>
        </p:spPr>
      </p:cxn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75A729EC-131C-4B2F-94DC-9E564493804A}"/>
              </a:ext>
            </a:extLst>
          </p:cNvPr>
          <p:cNvCxnSpPr>
            <a:cxnSpLocks/>
            <a:stCxn id="243" idx="4"/>
            <a:endCxn id="281" idx="3"/>
          </p:cNvCxnSpPr>
          <p:nvPr/>
        </p:nvCxnSpPr>
        <p:spPr>
          <a:xfrm>
            <a:off x="6493592" y="3394258"/>
            <a:ext cx="818404" cy="333173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ysDash"/>
            <a:miter lim="800000"/>
          </a:ln>
          <a:effectLst/>
        </p:spPr>
      </p:cxnSp>
      <p:cxnSp>
        <p:nvCxnSpPr>
          <p:cNvPr id="337" name="Connecteur droit 336">
            <a:extLst>
              <a:ext uri="{FF2B5EF4-FFF2-40B4-BE49-F238E27FC236}">
                <a16:creationId xmlns:a16="http://schemas.microsoft.com/office/drawing/2014/main" id="{72AB5AD9-EBB6-4A95-8311-5D1B28809041}"/>
              </a:ext>
            </a:extLst>
          </p:cNvPr>
          <p:cNvCxnSpPr>
            <a:cxnSpLocks/>
            <a:stCxn id="227" idx="2"/>
            <a:endCxn id="276" idx="3"/>
          </p:cNvCxnSpPr>
          <p:nvPr/>
        </p:nvCxnSpPr>
        <p:spPr>
          <a:xfrm flipH="1">
            <a:off x="7489952" y="2861991"/>
            <a:ext cx="341945" cy="828411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ysDash"/>
            <a:miter lim="800000"/>
          </a:ln>
          <a:effectLst/>
        </p:spPr>
      </p:cxn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CBDD9688-632F-4442-9DB6-189F4D61EBD9}"/>
              </a:ext>
            </a:extLst>
          </p:cNvPr>
          <p:cNvCxnSpPr>
            <a:cxnSpLocks/>
            <a:stCxn id="227" idx="4"/>
            <a:endCxn id="277" idx="3"/>
          </p:cNvCxnSpPr>
          <p:nvPr/>
        </p:nvCxnSpPr>
        <p:spPr>
          <a:xfrm flipH="1">
            <a:off x="7588535" y="3426599"/>
            <a:ext cx="807971" cy="300832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ysDash"/>
            <a:miter lim="800000"/>
          </a:ln>
          <a:effectLst/>
        </p:spPr>
      </p:cxnSp>
      <p:pic>
        <p:nvPicPr>
          <p:cNvPr id="339" name="Image 338">
            <a:extLst>
              <a:ext uri="{FF2B5EF4-FFF2-40B4-BE49-F238E27FC236}">
                <a16:creationId xmlns:a16="http://schemas.microsoft.com/office/drawing/2014/main" id="{31B10746-0791-4D4F-AB32-13BBFBFB1D3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8"/>
          <a:stretch/>
        </p:blipFill>
        <p:spPr>
          <a:xfrm>
            <a:off x="7583352" y="4341983"/>
            <a:ext cx="891008" cy="7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4FC481D-6B92-4531-BEB0-9633B77F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84" y="332656"/>
            <a:ext cx="10515600" cy="624120"/>
          </a:xfrm>
        </p:spPr>
        <p:txBody>
          <a:bodyPr/>
          <a:lstStyle/>
          <a:p>
            <a:r>
              <a:rPr lang="fr-CA" dirty="0"/>
              <a:t>Our </a:t>
            </a:r>
            <a:r>
              <a:rPr lang="fr-CA" dirty="0" err="1"/>
              <a:t>quest</a:t>
            </a:r>
            <a:endParaRPr lang="fr-CA" dirty="0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CBFF8B32-6262-404D-8CBB-CCD8F2BEF794}"/>
              </a:ext>
            </a:extLst>
          </p:cNvPr>
          <p:cNvSpPr txBox="1"/>
          <p:nvPr/>
        </p:nvSpPr>
        <p:spPr>
          <a:xfrm>
            <a:off x="2567608" y="1625572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I’m so glad to hear about your ideas!  Thank you!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I think that 4-channel audio via USB would be great.  Please do be aware, however, that you would be modifying parts of the system that are outside of </a:t>
            </a:r>
            <a:r>
              <a:rPr lang="en-US" sz="1400" dirty="0" err="1"/>
              <a:t>Tympan</a:t>
            </a:r>
            <a:r>
              <a:rPr lang="en-US" sz="1400" dirty="0"/>
              <a:t>, which means that it is outside of my ability to provide much help.  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So, looking forward, be aware that understanding USB protocols can be very difficult for non-specialists. It is much too hard for me. </a:t>
            </a:r>
            <a:r>
              <a:rPr lang="en-US" sz="1400" b="1" dirty="0"/>
              <a:t>But, if you and your team are brave, and if you are not scared by the idea of reading USB specification documents, your idea of a 4-channel USB audio interface would be an amazing contribution to the community!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Chip</a:t>
            </a:r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id="{EC5D8D17-C3B2-C84C-8BAE-493E6DE14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448" y="1471883"/>
            <a:ext cx="1257300" cy="1257300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078B5B67-774A-4A90-B462-BE2D7435C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5640" y="259758"/>
            <a:ext cx="769916" cy="7699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45C978-D89E-457E-B9D9-DEFBBF93A26A}"/>
              </a:ext>
            </a:extLst>
          </p:cNvPr>
          <p:cNvSpPr/>
          <p:nvPr/>
        </p:nvSpPr>
        <p:spPr>
          <a:xfrm>
            <a:off x="479376" y="4576774"/>
            <a:ext cx="8238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It‘s ok to try and break everything, git is your friend </a:t>
            </a:r>
            <a:r>
              <a:rPr lang="en-US" sz="2800" b="1" dirty="0">
                <a:sym typeface="Wingdings" panose="05000000000000000000" pitchFamily="2" charset="2"/>
              </a:rPr>
              <a:t></a:t>
            </a:r>
            <a:endParaRPr lang="en-US" sz="28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DA12C42-80C4-4196-9D9B-1EBB9B2953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5012706"/>
            <a:ext cx="3876620" cy="1620305"/>
          </a:xfrm>
          <a:prstGeom prst="rect">
            <a:avLst/>
          </a:prstGeom>
        </p:spPr>
      </p:pic>
      <p:pic>
        <p:nvPicPr>
          <p:cNvPr id="20" name="Graphique 19" descr="Visage souriant sans remplissage">
            <a:extLst>
              <a:ext uri="{FF2B5EF4-FFF2-40B4-BE49-F238E27FC236}">
                <a16:creationId xmlns:a16="http://schemas.microsoft.com/office/drawing/2014/main" id="{271D0DA1-A7E1-46FE-8FA0-0321BB7B1A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4476" y="5377408"/>
            <a:ext cx="234718" cy="234718"/>
          </a:xfrm>
          <a:prstGeom prst="rect">
            <a:avLst/>
          </a:prstGeom>
        </p:spPr>
      </p:pic>
      <p:pic>
        <p:nvPicPr>
          <p:cNvPr id="21" name="Graphique 20" descr="Visage souriant sans remplissage">
            <a:extLst>
              <a:ext uri="{FF2B5EF4-FFF2-40B4-BE49-F238E27FC236}">
                <a16:creationId xmlns:a16="http://schemas.microsoft.com/office/drawing/2014/main" id="{9D42FC22-97D3-41E1-B617-A4407484C3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6858" y="6053683"/>
            <a:ext cx="234718" cy="234718"/>
          </a:xfrm>
          <a:prstGeom prst="rect">
            <a:avLst/>
          </a:prstGeom>
        </p:spPr>
      </p:pic>
      <p:pic>
        <p:nvPicPr>
          <p:cNvPr id="22" name="Graphique 21" descr="Visage souriant sans remplissage">
            <a:extLst>
              <a:ext uri="{FF2B5EF4-FFF2-40B4-BE49-F238E27FC236}">
                <a16:creationId xmlns:a16="http://schemas.microsoft.com/office/drawing/2014/main" id="{D72D2C73-E9F4-45B1-8919-637CEF0DC6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7377" y="5713164"/>
            <a:ext cx="234718" cy="2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03397E3-0BB9-42DD-A2EA-F894FB8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Our </a:t>
            </a:r>
            <a:r>
              <a:rPr lang="fr-CA" dirty="0" err="1"/>
              <a:t>quest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4035A8-4487-4149-882C-1FE8CC8BEC08}"/>
              </a:ext>
            </a:extLst>
          </p:cNvPr>
          <p:cNvSpPr txBox="1"/>
          <p:nvPr/>
        </p:nvSpPr>
        <p:spPr>
          <a:xfrm>
            <a:off x="1055440" y="1259100"/>
            <a:ext cx="878497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Studying the documentation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Teensy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Microcontroller data sheet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Codec data sheet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USB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Understanding the code when there wasn’t any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Microcontroller-specific functions</a:t>
            </a:r>
            <a:br>
              <a:rPr lang="en-US" sz="2300" dirty="0"/>
            </a:br>
            <a:r>
              <a:rPr lang="en-US" sz="2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Short timeframe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No support on teensy forum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pic>
        <p:nvPicPr>
          <p:cNvPr id="3" name="Graphique 2" descr="Livres">
            <a:extLst>
              <a:ext uri="{FF2B5EF4-FFF2-40B4-BE49-F238E27FC236}">
                <a16:creationId xmlns:a16="http://schemas.microsoft.com/office/drawing/2014/main" id="{FBBA5870-FD52-4B4E-96BA-E3B01031F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7928" y="2085813"/>
            <a:ext cx="914400" cy="914400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B681B0C8-610D-4776-B013-C3E047AC9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8288" y="3260302"/>
            <a:ext cx="690000" cy="690000"/>
          </a:xfrm>
          <a:prstGeom prst="rect">
            <a:avLst/>
          </a:prstGeom>
        </p:spPr>
      </p:pic>
      <p:pic>
        <p:nvPicPr>
          <p:cNvPr id="5" name="Graphique 4" descr="Processeur">
            <a:extLst>
              <a:ext uri="{FF2B5EF4-FFF2-40B4-BE49-F238E27FC236}">
                <a16:creationId xmlns:a16="http://schemas.microsoft.com/office/drawing/2014/main" id="{1E1697E4-1E61-4A1E-BF7B-F6DC9E231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1984" y="3886744"/>
            <a:ext cx="914400" cy="914400"/>
          </a:xfrm>
          <a:prstGeom prst="rect">
            <a:avLst/>
          </a:prstGeom>
        </p:spPr>
      </p:pic>
      <p:pic>
        <p:nvPicPr>
          <p:cNvPr id="13" name="Graphique 12" descr="Questions">
            <a:extLst>
              <a:ext uri="{FF2B5EF4-FFF2-40B4-BE49-F238E27FC236}">
                <a16:creationId xmlns:a16="http://schemas.microsoft.com/office/drawing/2014/main" id="{DD6BA0DE-1884-4EA5-85FE-4D5872654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5115" y="4915857"/>
            <a:ext cx="914400" cy="914400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B9D65C1B-17A7-494D-9671-41A017C14F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55640" y="259758"/>
            <a:ext cx="769916" cy="76991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566B25-9EF0-442A-863C-309E19C674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376" y="5826024"/>
            <a:ext cx="9782175" cy="8667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F18482-C9FD-47B2-9BCF-5DAA4AC9E66E}"/>
              </a:ext>
            </a:extLst>
          </p:cNvPr>
          <p:cNvSpPr/>
          <p:nvPr/>
        </p:nvSpPr>
        <p:spPr>
          <a:xfrm>
            <a:off x="551384" y="6429897"/>
            <a:ext cx="1008112" cy="239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061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03397E3-0BB9-42DD-A2EA-F894FB8F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Results</a:t>
            </a:r>
            <a:endParaRPr lang="fr-CA" dirty="0"/>
          </a:p>
        </p:txBody>
      </p:sp>
      <p:cxnSp>
        <p:nvCxnSpPr>
          <p:cNvPr id="109" name="Straight Connector 25">
            <a:extLst>
              <a:ext uri="{FF2B5EF4-FFF2-40B4-BE49-F238E27FC236}">
                <a16:creationId xmlns:a16="http://schemas.microsoft.com/office/drawing/2014/main" id="{E495BBEE-D8D7-4D41-A25E-C9AB1AB569F3}"/>
              </a:ext>
            </a:extLst>
          </p:cNvPr>
          <p:cNvCxnSpPr>
            <a:cxnSpLocks/>
            <a:stCxn id="117" idx="6"/>
            <a:endCxn id="120" idx="2"/>
          </p:cNvCxnSpPr>
          <p:nvPr/>
        </p:nvCxnSpPr>
        <p:spPr>
          <a:xfrm flipV="1">
            <a:off x="2550618" y="3906207"/>
            <a:ext cx="1400634" cy="1"/>
          </a:xfrm>
          <a:prstGeom prst="line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11" name="Straight Connector 28">
            <a:extLst>
              <a:ext uri="{FF2B5EF4-FFF2-40B4-BE49-F238E27FC236}">
                <a16:creationId xmlns:a16="http://schemas.microsoft.com/office/drawing/2014/main" id="{AB9F0375-BEFC-4D7D-ACE7-9899B0FC647E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 flipV="1">
            <a:off x="4329625" y="3906206"/>
            <a:ext cx="1649387" cy="1"/>
          </a:xfrm>
          <a:prstGeom prst="line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13" name="Straight Connector 35">
            <a:extLst>
              <a:ext uri="{FF2B5EF4-FFF2-40B4-BE49-F238E27FC236}">
                <a16:creationId xmlns:a16="http://schemas.microsoft.com/office/drawing/2014/main" id="{CEC00BE9-803C-4C17-81B0-D8F8ABBC389E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631599" y="3906208"/>
            <a:ext cx="496346" cy="1"/>
          </a:xfrm>
          <a:prstGeom prst="line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15" name="Straight Connector 42">
            <a:extLst>
              <a:ext uri="{FF2B5EF4-FFF2-40B4-BE49-F238E27FC236}">
                <a16:creationId xmlns:a16="http://schemas.microsoft.com/office/drawing/2014/main" id="{312DC408-2A34-42D4-A195-6C92B6508A11}"/>
              </a:ext>
            </a:extLst>
          </p:cNvPr>
          <p:cNvCxnSpPr>
            <a:cxnSpLocks/>
            <a:stCxn id="121" idx="6"/>
            <a:endCxn id="118" idx="2"/>
          </p:cNvCxnSpPr>
          <p:nvPr/>
        </p:nvCxnSpPr>
        <p:spPr>
          <a:xfrm>
            <a:off x="6357385" y="3906206"/>
            <a:ext cx="1895841" cy="3"/>
          </a:xfrm>
          <a:prstGeom prst="line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17" name="Oval 5">
            <a:extLst>
              <a:ext uri="{FF2B5EF4-FFF2-40B4-BE49-F238E27FC236}">
                <a16:creationId xmlns:a16="http://schemas.microsoft.com/office/drawing/2014/main" id="{2BFB5D50-2459-426B-ACFA-4030B889E70C}"/>
              </a:ext>
            </a:extLst>
          </p:cNvPr>
          <p:cNvSpPr/>
          <p:nvPr/>
        </p:nvSpPr>
        <p:spPr>
          <a:xfrm>
            <a:off x="2172245" y="3717021"/>
            <a:ext cx="378373" cy="378373"/>
          </a:xfrm>
          <a:prstGeom prst="ellips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8" name="Oval 6">
            <a:extLst>
              <a:ext uri="{FF2B5EF4-FFF2-40B4-BE49-F238E27FC236}">
                <a16:creationId xmlns:a16="http://schemas.microsoft.com/office/drawing/2014/main" id="{8AFD8019-6EC1-437D-AB64-356236D48A99}"/>
              </a:ext>
            </a:extLst>
          </p:cNvPr>
          <p:cNvSpPr/>
          <p:nvPr/>
        </p:nvSpPr>
        <p:spPr>
          <a:xfrm>
            <a:off x="8253226" y="3717022"/>
            <a:ext cx="378373" cy="378373"/>
          </a:xfrm>
          <a:prstGeom prst="ellips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208FF78F-7474-4EA7-943C-569C8F04E87D}"/>
              </a:ext>
            </a:extLst>
          </p:cNvPr>
          <p:cNvSpPr/>
          <p:nvPr/>
        </p:nvSpPr>
        <p:spPr>
          <a:xfrm>
            <a:off x="3951252" y="3717020"/>
            <a:ext cx="378373" cy="378373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1" name="Oval 9">
            <a:extLst>
              <a:ext uri="{FF2B5EF4-FFF2-40B4-BE49-F238E27FC236}">
                <a16:creationId xmlns:a16="http://schemas.microsoft.com/office/drawing/2014/main" id="{D07B1023-F79C-4043-BC6A-0B7FF02CF3A8}"/>
              </a:ext>
            </a:extLst>
          </p:cNvPr>
          <p:cNvSpPr/>
          <p:nvPr/>
        </p:nvSpPr>
        <p:spPr>
          <a:xfrm>
            <a:off x="5979012" y="3717019"/>
            <a:ext cx="378373" cy="378373"/>
          </a:xfrm>
          <a:prstGeom prst="ellips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96" name="ZoneTexte 2">
            <a:extLst>
              <a:ext uri="{FF2B5EF4-FFF2-40B4-BE49-F238E27FC236}">
                <a16:creationId xmlns:a16="http://schemas.microsoft.com/office/drawing/2014/main" id="{9F63A2F7-2627-483A-A19B-81ACC361A0D7}"/>
              </a:ext>
            </a:extLst>
          </p:cNvPr>
          <p:cNvSpPr txBox="1"/>
          <p:nvPr/>
        </p:nvSpPr>
        <p:spPr>
          <a:xfrm>
            <a:off x="1688013" y="430101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Original 2i2o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C27AB01F-D6A8-4EB9-ABEA-B31E43C49ACB}"/>
              </a:ext>
            </a:extLst>
          </p:cNvPr>
          <p:cNvGrpSpPr/>
          <p:nvPr/>
        </p:nvGrpSpPr>
        <p:grpSpPr>
          <a:xfrm>
            <a:off x="2561117" y="5030903"/>
            <a:ext cx="765051" cy="334803"/>
            <a:chOff x="3255764" y="2545803"/>
            <a:chExt cx="765051" cy="334803"/>
          </a:xfrm>
        </p:grpSpPr>
        <p:sp>
          <p:nvSpPr>
            <p:cNvPr id="198" name="Rectangle : coins arrondis 197">
              <a:extLst>
                <a:ext uri="{FF2B5EF4-FFF2-40B4-BE49-F238E27FC236}">
                  <a16:creationId xmlns:a16="http://schemas.microsoft.com/office/drawing/2014/main" id="{0B26D5A3-D7AD-4095-9DAA-1749B5803024}"/>
                </a:ext>
              </a:extLst>
            </p:cNvPr>
            <p:cNvSpPr/>
            <p:nvPr/>
          </p:nvSpPr>
          <p:spPr>
            <a:xfrm>
              <a:off x="3324529" y="2545803"/>
              <a:ext cx="696286" cy="33480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AC3B63C-8602-42C2-9B6B-8339E1AC12EE}"/>
                </a:ext>
              </a:extLst>
            </p:cNvPr>
            <p:cNvSpPr/>
            <p:nvPr/>
          </p:nvSpPr>
          <p:spPr>
            <a:xfrm>
              <a:off x="3691548" y="2582011"/>
              <a:ext cx="289420" cy="262386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3754BCC-36E7-4031-9557-89DEFFB6AF01}"/>
                </a:ext>
              </a:extLst>
            </p:cNvPr>
            <p:cNvSpPr/>
            <p:nvPr/>
          </p:nvSpPr>
          <p:spPr>
            <a:xfrm>
              <a:off x="3714355" y="2604957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8E31371-633A-4F16-B3F5-7B9A94A618C2}"/>
                </a:ext>
              </a:extLst>
            </p:cNvPr>
            <p:cNvSpPr/>
            <p:nvPr/>
          </p:nvSpPr>
          <p:spPr>
            <a:xfrm>
              <a:off x="3714355" y="2777972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520E79B-4526-42A7-AC1E-F539986EB124}"/>
                </a:ext>
              </a:extLst>
            </p:cNvPr>
            <p:cNvSpPr/>
            <p:nvPr/>
          </p:nvSpPr>
          <p:spPr>
            <a:xfrm>
              <a:off x="3900005" y="2633763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D9D0AEE3-3C77-4F30-88F9-4E97DCD20DF0}"/>
                </a:ext>
              </a:extLst>
            </p:cNvPr>
            <p:cNvCxnSpPr/>
            <p:nvPr/>
          </p:nvCxnSpPr>
          <p:spPr>
            <a:xfrm>
              <a:off x="3930874" y="2656759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ED91EA2-0955-4351-8870-9F2A5FCDC58E}"/>
                </a:ext>
              </a:extLst>
            </p:cNvPr>
            <p:cNvSpPr/>
            <p:nvPr/>
          </p:nvSpPr>
          <p:spPr>
            <a:xfrm>
              <a:off x="3900005" y="2749468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6F91DBCC-6B86-4652-8522-6A4AC719BCCF}"/>
                </a:ext>
              </a:extLst>
            </p:cNvPr>
            <p:cNvCxnSpPr/>
            <p:nvPr/>
          </p:nvCxnSpPr>
          <p:spPr>
            <a:xfrm>
              <a:off x="3930874" y="2774845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206" name="Image 205">
              <a:extLst>
                <a:ext uri="{FF2B5EF4-FFF2-40B4-BE49-F238E27FC236}">
                  <a16:creationId xmlns:a16="http://schemas.microsoft.com/office/drawing/2014/main" id="{E67721C9-C517-42B9-817C-5C5A1071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96360" y="2588361"/>
              <a:ext cx="250825" cy="250825"/>
            </a:xfrm>
            <a:prstGeom prst="rect">
              <a:avLst/>
            </a:prstGeom>
          </p:spPr>
        </p:pic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ED2E703A-564E-4E85-A755-DA7DDC4CBE4E}"/>
                </a:ext>
              </a:extLst>
            </p:cNvPr>
            <p:cNvSpPr txBox="1"/>
            <p:nvPr/>
          </p:nvSpPr>
          <p:spPr>
            <a:xfrm rot="5400000">
              <a:off x="3273473" y="2528094"/>
              <a:ext cx="3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7E18CB2A-A77C-4E6B-8210-CE5636BF5D0F}"/>
              </a:ext>
            </a:extLst>
          </p:cNvPr>
          <p:cNvGrpSpPr/>
          <p:nvPr/>
        </p:nvGrpSpPr>
        <p:grpSpPr>
          <a:xfrm>
            <a:off x="690581" y="4808204"/>
            <a:ext cx="1028679" cy="712756"/>
            <a:chOff x="4313352" y="2520508"/>
            <a:chExt cx="820621" cy="510429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48CD0012-B89B-4965-ADAB-341D85BF4C03}"/>
                </a:ext>
              </a:extLst>
            </p:cNvPr>
            <p:cNvSpPr/>
            <p:nvPr/>
          </p:nvSpPr>
          <p:spPr>
            <a:xfrm>
              <a:off x="4313352" y="2958016"/>
              <a:ext cx="820621" cy="7292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 : coins arrondis 209">
              <a:extLst>
                <a:ext uri="{FF2B5EF4-FFF2-40B4-BE49-F238E27FC236}">
                  <a16:creationId xmlns:a16="http://schemas.microsoft.com/office/drawing/2014/main" id="{499B1745-8866-4478-87D6-7D77142EC408}"/>
                </a:ext>
              </a:extLst>
            </p:cNvPr>
            <p:cNvSpPr/>
            <p:nvPr/>
          </p:nvSpPr>
          <p:spPr>
            <a:xfrm>
              <a:off x="4349202" y="2520508"/>
              <a:ext cx="751252" cy="438150"/>
            </a:xfrm>
            <a:prstGeom prst="roundRect">
              <a:avLst>
                <a:gd name="adj" fmla="val 14308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E121C7BD-BF33-4732-809A-F1A422EC2C3E}"/>
                </a:ext>
              </a:extLst>
            </p:cNvPr>
            <p:cNvSpPr/>
            <p:nvPr/>
          </p:nvSpPr>
          <p:spPr>
            <a:xfrm>
              <a:off x="4385350" y="2546690"/>
              <a:ext cx="682895" cy="379542"/>
            </a:xfrm>
            <a:prstGeom prst="roundRect">
              <a:avLst>
                <a:gd name="adj" fmla="val 759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DF75B4CD-D799-4B64-8A1F-6154C2C6CCEC}"/>
                </a:ext>
              </a:extLst>
            </p:cNvPr>
            <p:cNvCxnSpPr/>
            <p:nvPr/>
          </p:nvCxnSpPr>
          <p:spPr>
            <a:xfrm>
              <a:off x="4621748" y="2966226"/>
              <a:ext cx="18965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pic>
        <p:nvPicPr>
          <p:cNvPr id="213" name="Graphique 212" descr="Transfert">
            <a:extLst>
              <a:ext uri="{FF2B5EF4-FFF2-40B4-BE49-F238E27FC236}">
                <a16:creationId xmlns:a16="http://schemas.microsoft.com/office/drawing/2014/main" id="{C50FBD64-AB0E-4DA1-8252-5601ECB2E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0515" y="4892026"/>
            <a:ext cx="583459" cy="583459"/>
          </a:xfrm>
          <a:prstGeom prst="rect">
            <a:avLst/>
          </a:prstGeom>
        </p:spPr>
      </p:pic>
      <p:sp>
        <p:nvSpPr>
          <p:cNvPr id="214" name="ZoneTexte 2">
            <a:extLst>
              <a:ext uri="{FF2B5EF4-FFF2-40B4-BE49-F238E27FC236}">
                <a16:creationId xmlns:a16="http://schemas.microsoft.com/office/drawing/2014/main" id="{CB834F54-1045-4BB8-92D5-3CFE64E746A9}"/>
              </a:ext>
            </a:extLst>
          </p:cNvPr>
          <p:cNvSpPr txBox="1"/>
          <p:nvPr/>
        </p:nvSpPr>
        <p:spPr>
          <a:xfrm>
            <a:off x="3287688" y="3203684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4i2o implementation</a:t>
            </a:r>
          </a:p>
        </p:txBody>
      </p:sp>
      <p:grpSp>
        <p:nvGrpSpPr>
          <p:cNvPr id="215" name="Groupe 214">
            <a:extLst>
              <a:ext uri="{FF2B5EF4-FFF2-40B4-BE49-F238E27FC236}">
                <a16:creationId xmlns:a16="http://schemas.microsoft.com/office/drawing/2014/main" id="{F1F5AB7D-BEF9-479F-9F80-CE32BDC5D1DB}"/>
              </a:ext>
            </a:extLst>
          </p:cNvPr>
          <p:cNvGrpSpPr/>
          <p:nvPr/>
        </p:nvGrpSpPr>
        <p:grpSpPr>
          <a:xfrm>
            <a:off x="4937453" y="2649270"/>
            <a:ext cx="765051" cy="334803"/>
            <a:chOff x="3255764" y="2545803"/>
            <a:chExt cx="765051" cy="334803"/>
          </a:xfrm>
        </p:grpSpPr>
        <p:sp>
          <p:nvSpPr>
            <p:cNvPr id="216" name="Rectangle : coins arrondis 215">
              <a:extLst>
                <a:ext uri="{FF2B5EF4-FFF2-40B4-BE49-F238E27FC236}">
                  <a16:creationId xmlns:a16="http://schemas.microsoft.com/office/drawing/2014/main" id="{BC2C0B44-732B-492E-B1D9-9D91B65C49CD}"/>
                </a:ext>
              </a:extLst>
            </p:cNvPr>
            <p:cNvSpPr/>
            <p:nvPr/>
          </p:nvSpPr>
          <p:spPr>
            <a:xfrm>
              <a:off x="3324529" y="2545803"/>
              <a:ext cx="696286" cy="33480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A6C141A-9BCB-45FD-A5BC-8BB2B988B2BB}"/>
                </a:ext>
              </a:extLst>
            </p:cNvPr>
            <p:cNvSpPr/>
            <p:nvPr/>
          </p:nvSpPr>
          <p:spPr>
            <a:xfrm>
              <a:off x="3691548" y="2582011"/>
              <a:ext cx="289420" cy="262386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CD262B6-9A7B-452E-B313-2B5D489455FE}"/>
                </a:ext>
              </a:extLst>
            </p:cNvPr>
            <p:cNvSpPr/>
            <p:nvPr/>
          </p:nvSpPr>
          <p:spPr>
            <a:xfrm>
              <a:off x="3714355" y="2604957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187E683-9733-4F59-A422-A9716B668B3B}"/>
                </a:ext>
              </a:extLst>
            </p:cNvPr>
            <p:cNvSpPr/>
            <p:nvPr/>
          </p:nvSpPr>
          <p:spPr>
            <a:xfrm>
              <a:off x="3714355" y="2777972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61869B0-611E-4D9B-870D-79FA45572BDB}"/>
                </a:ext>
              </a:extLst>
            </p:cNvPr>
            <p:cNvSpPr/>
            <p:nvPr/>
          </p:nvSpPr>
          <p:spPr>
            <a:xfrm>
              <a:off x="3900005" y="2633763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1" name="Connecteur droit 220">
              <a:extLst>
                <a:ext uri="{FF2B5EF4-FFF2-40B4-BE49-F238E27FC236}">
                  <a16:creationId xmlns:a16="http://schemas.microsoft.com/office/drawing/2014/main" id="{D77B39CA-2986-4D7B-A2D5-988FC965806E}"/>
                </a:ext>
              </a:extLst>
            </p:cNvPr>
            <p:cNvCxnSpPr/>
            <p:nvPr/>
          </p:nvCxnSpPr>
          <p:spPr>
            <a:xfrm>
              <a:off x="3930874" y="2656759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992D88F-A683-4AC6-9406-E6CA13E465F6}"/>
                </a:ext>
              </a:extLst>
            </p:cNvPr>
            <p:cNvSpPr/>
            <p:nvPr/>
          </p:nvSpPr>
          <p:spPr>
            <a:xfrm>
              <a:off x="3900005" y="2749468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3" name="Connecteur droit 222">
              <a:extLst>
                <a:ext uri="{FF2B5EF4-FFF2-40B4-BE49-F238E27FC236}">
                  <a16:creationId xmlns:a16="http://schemas.microsoft.com/office/drawing/2014/main" id="{8C7F71B0-D11F-4CA5-B2F3-720491294F43}"/>
                </a:ext>
              </a:extLst>
            </p:cNvPr>
            <p:cNvCxnSpPr/>
            <p:nvPr/>
          </p:nvCxnSpPr>
          <p:spPr>
            <a:xfrm>
              <a:off x="3930874" y="2774845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224" name="Image 223">
              <a:extLst>
                <a:ext uri="{FF2B5EF4-FFF2-40B4-BE49-F238E27FC236}">
                  <a16:creationId xmlns:a16="http://schemas.microsoft.com/office/drawing/2014/main" id="{04BB1681-7C3B-488B-A6B7-3C4AE21AB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96360" y="2588361"/>
              <a:ext cx="250825" cy="250825"/>
            </a:xfrm>
            <a:prstGeom prst="rect">
              <a:avLst/>
            </a:prstGeom>
          </p:spPr>
        </p:pic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B37E9809-1139-48DC-B3CE-E03CB5319572}"/>
                </a:ext>
              </a:extLst>
            </p:cNvPr>
            <p:cNvSpPr txBox="1"/>
            <p:nvPr/>
          </p:nvSpPr>
          <p:spPr>
            <a:xfrm rot="5400000">
              <a:off x="3273473" y="2528094"/>
              <a:ext cx="3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A74948FF-597A-4377-A57A-21FFF0EDC03E}"/>
              </a:ext>
            </a:extLst>
          </p:cNvPr>
          <p:cNvGrpSpPr/>
          <p:nvPr/>
        </p:nvGrpSpPr>
        <p:grpSpPr>
          <a:xfrm>
            <a:off x="3066917" y="2426571"/>
            <a:ext cx="1028679" cy="712756"/>
            <a:chOff x="4313352" y="2520508"/>
            <a:chExt cx="820621" cy="510429"/>
          </a:xfrm>
        </p:grpSpPr>
        <p:sp>
          <p:nvSpPr>
            <p:cNvPr id="227" name="Rectangle : coins arrondis 226">
              <a:extLst>
                <a:ext uri="{FF2B5EF4-FFF2-40B4-BE49-F238E27FC236}">
                  <a16:creationId xmlns:a16="http://schemas.microsoft.com/office/drawing/2014/main" id="{9FA3277B-04B5-4EB4-888E-7BEABE45160A}"/>
                </a:ext>
              </a:extLst>
            </p:cNvPr>
            <p:cNvSpPr/>
            <p:nvPr/>
          </p:nvSpPr>
          <p:spPr>
            <a:xfrm>
              <a:off x="4313352" y="2958016"/>
              <a:ext cx="820621" cy="7292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 : coins arrondis 227">
              <a:extLst>
                <a:ext uri="{FF2B5EF4-FFF2-40B4-BE49-F238E27FC236}">
                  <a16:creationId xmlns:a16="http://schemas.microsoft.com/office/drawing/2014/main" id="{24AE84C8-1D6A-42AE-88B0-4445034274EB}"/>
                </a:ext>
              </a:extLst>
            </p:cNvPr>
            <p:cNvSpPr/>
            <p:nvPr/>
          </p:nvSpPr>
          <p:spPr>
            <a:xfrm>
              <a:off x="4349202" y="2520508"/>
              <a:ext cx="751252" cy="438150"/>
            </a:xfrm>
            <a:prstGeom prst="roundRect">
              <a:avLst>
                <a:gd name="adj" fmla="val 14308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 : coins arrondis 228">
              <a:extLst>
                <a:ext uri="{FF2B5EF4-FFF2-40B4-BE49-F238E27FC236}">
                  <a16:creationId xmlns:a16="http://schemas.microsoft.com/office/drawing/2014/main" id="{7089C1C0-477B-4EA6-BA36-9ACC1D8D2CAB}"/>
                </a:ext>
              </a:extLst>
            </p:cNvPr>
            <p:cNvSpPr/>
            <p:nvPr/>
          </p:nvSpPr>
          <p:spPr>
            <a:xfrm>
              <a:off x="4385350" y="2546690"/>
              <a:ext cx="682895" cy="379542"/>
            </a:xfrm>
            <a:prstGeom prst="roundRect">
              <a:avLst>
                <a:gd name="adj" fmla="val 759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262823CF-6FDA-4AA0-807A-3A946E7704D9}"/>
                </a:ext>
              </a:extLst>
            </p:cNvPr>
            <p:cNvCxnSpPr/>
            <p:nvPr/>
          </p:nvCxnSpPr>
          <p:spPr>
            <a:xfrm>
              <a:off x="4621748" y="2966226"/>
              <a:ext cx="18965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D87CE243-9F0A-41C5-B80A-854AF80B9898}"/>
              </a:ext>
            </a:extLst>
          </p:cNvPr>
          <p:cNvGrpSpPr/>
          <p:nvPr/>
        </p:nvGrpSpPr>
        <p:grpSpPr>
          <a:xfrm rot="10800000">
            <a:off x="4246149" y="2404337"/>
            <a:ext cx="587075" cy="840834"/>
            <a:chOff x="5537977" y="5003316"/>
            <a:chExt cx="587075" cy="840834"/>
          </a:xfrm>
        </p:grpSpPr>
        <p:pic>
          <p:nvPicPr>
            <p:cNvPr id="232" name="Graphique 231" descr="Transfert">
              <a:extLst>
                <a:ext uri="{FF2B5EF4-FFF2-40B4-BE49-F238E27FC236}">
                  <a16:creationId xmlns:a16="http://schemas.microsoft.com/office/drawing/2014/main" id="{390DC255-06F5-4987-9B16-F63DEDC8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1593" y="5003316"/>
              <a:ext cx="583459" cy="583459"/>
            </a:xfrm>
            <a:prstGeom prst="rect">
              <a:avLst/>
            </a:prstGeom>
          </p:spPr>
        </p:pic>
        <p:pic>
          <p:nvPicPr>
            <p:cNvPr id="233" name="Graphique 232" descr="Transfert">
              <a:extLst>
                <a:ext uri="{FF2B5EF4-FFF2-40B4-BE49-F238E27FC236}">
                  <a16:creationId xmlns:a16="http://schemas.microsoft.com/office/drawing/2014/main" id="{50300210-6FE0-41BE-80DD-DEA9A5CE5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3143"/>
            <a:stretch/>
          </p:blipFill>
          <p:spPr>
            <a:xfrm>
              <a:off x="5537977" y="5512413"/>
              <a:ext cx="583459" cy="331737"/>
            </a:xfrm>
            <a:prstGeom prst="flowChartManualInput">
              <a:avLst/>
            </a:prstGeom>
          </p:spPr>
        </p:pic>
      </p:grpSp>
      <p:sp>
        <p:nvSpPr>
          <p:cNvPr id="234" name="ZoneTexte 2">
            <a:extLst>
              <a:ext uri="{FF2B5EF4-FFF2-40B4-BE49-F238E27FC236}">
                <a16:creationId xmlns:a16="http://schemas.microsoft.com/office/drawing/2014/main" id="{E459DDE4-8704-4CF7-BEA1-3CAB0559F450}"/>
              </a:ext>
            </a:extLst>
          </p:cNvPr>
          <p:cNvSpPr txBox="1"/>
          <p:nvPr/>
        </p:nvSpPr>
        <p:spPr>
          <a:xfrm>
            <a:off x="5143047" y="4284576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4i4o implementation</a:t>
            </a:r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AFECD016-904D-47EC-8080-14C177A8924F}"/>
              </a:ext>
            </a:extLst>
          </p:cNvPr>
          <p:cNvGrpSpPr/>
          <p:nvPr/>
        </p:nvGrpSpPr>
        <p:grpSpPr>
          <a:xfrm>
            <a:off x="6697098" y="5068481"/>
            <a:ext cx="765051" cy="334803"/>
            <a:chOff x="3255764" y="2545803"/>
            <a:chExt cx="765051" cy="334803"/>
          </a:xfrm>
        </p:grpSpPr>
        <p:sp>
          <p:nvSpPr>
            <p:cNvPr id="236" name="Rectangle : coins arrondis 235">
              <a:extLst>
                <a:ext uri="{FF2B5EF4-FFF2-40B4-BE49-F238E27FC236}">
                  <a16:creationId xmlns:a16="http://schemas.microsoft.com/office/drawing/2014/main" id="{7EF4B3A3-98C4-4947-84FC-FACB63E5D896}"/>
                </a:ext>
              </a:extLst>
            </p:cNvPr>
            <p:cNvSpPr/>
            <p:nvPr/>
          </p:nvSpPr>
          <p:spPr>
            <a:xfrm>
              <a:off x="3324529" y="2545803"/>
              <a:ext cx="696286" cy="334803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525405A-048D-4F44-A1C6-4DDB059956ED}"/>
                </a:ext>
              </a:extLst>
            </p:cNvPr>
            <p:cNvSpPr/>
            <p:nvPr/>
          </p:nvSpPr>
          <p:spPr>
            <a:xfrm>
              <a:off x="3691548" y="2582011"/>
              <a:ext cx="289420" cy="262386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E8B6E62-121C-469B-B875-76F871CD6219}"/>
                </a:ext>
              </a:extLst>
            </p:cNvPr>
            <p:cNvSpPr/>
            <p:nvPr/>
          </p:nvSpPr>
          <p:spPr>
            <a:xfrm>
              <a:off x="3714355" y="2604957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E59A683-7449-4B74-8144-3FC3EB77D4FC}"/>
                </a:ext>
              </a:extLst>
            </p:cNvPr>
            <p:cNvSpPr/>
            <p:nvPr/>
          </p:nvSpPr>
          <p:spPr>
            <a:xfrm>
              <a:off x="3714355" y="2777972"/>
              <a:ext cx="109538" cy="45719"/>
            </a:xfrm>
            <a:prstGeom prst="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1CBD335-4C4C-4636-B2FB-B0AA4234B8C1}"/>
                </a:ext>
              </a:extLst>
            </p:cNvPr>
            <p:cNvSpPr/>
            <p:nvPr/>
          </p:nvSpPr>
          <p:spPr>
            <a:xfrm>
              <a:off x="3900005" y="2633763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0CF4A3B2-9743-424A-9DBF-F50268AD9CA1}"/>
                </a:ext>
              </a:extLst>
            </p:cNvPr>
            <p:cNvCxnSpPr/>
            <p:nvPr/>
          </p:nvCxnSpPr>
          <p:spPr>
            <a:xfrm>
              <a:off x="3930874" y="2656759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35E575-1511-4511-A399-FE37AA80FDE3}"/>
                </a:ext>
              </a:extLst>
            </p:cNvPr>
            <p:cNvSpPr/>
            <p:nvPr/>
          </p:nvSpPr>
          <p:spPr>
            <a:xfrm>
              <a:off x="3900005" y="2749468"/>
              <a:ext cx="80963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8E748986-DF8D-4E71-9FE1-EFF46940A018}"/>
                </a:ext>
              </a:extLst>
            </p:cNvPr>
            <p:cNvCxnSpPr/>
            <p:nvPr/>
          </p:nvCxnSpPr>
          <p:spPr>
            <a:xfrm>
              <a:off x="3930874" y="2774845"/>
              <a:ext cx="7381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pic>
          <p:nvPicPr>
            <p:cNvPr id="244" name="Image 243">
              <a:extLst>
                <a:ext uri="{FF2B5EF4-FFF2-40B4-BE49-F238E27FC236}">
                  <a16:creationId xmlns:a16="http://schemas.microsoft.com/office/drawing/2014/main" id="{48618F0D-38CE-49B1-BD82-4781C53C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96360" y="2588361"/>
              <a:ext cx="250825" cy="250825"/>
            </a:xfrm>
            <a:prstGeom prst="rect">
              <a:avLst/>
            </a:prstGeom>
          </p:spPr>
        </p:pic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B07FA2DE-A457-4E40-9592-E4998F2078DB}"/>
                </a:ext>
              </a:extLst>
            </p:cNvPr>
            <p:cNvSpPr txBox="1"/>
            <p:nvPr/>
          </p:nvSpPr>
          <p:spPr>
            <a:xfrm rot="5400000">
              <a:off x="3273473" y="2528094"/>
              <a:ext cx="33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3AE3A915-32E1-4B8F-9A32-7A38DA351BB8}"/>
              </a:ext>
            </a:extLst>
          </p:cNvPr>
          <p:cNvGrpSpPr/>
          <p:nvPr/>
        </p:nvGrpSpPr>
        <p:grpSpPr>
          <a:xfrm>
            <a:off x="4826562" y="4845782"/>
            <a:ext cx="1028679" cy="712756"/>
            <a:chOff x="4313352" y="2520508"/>
            <a:chExt cx="820621" cy="510429"/>
          </a:xfrm>
        </p:grpSpPr>
        <p:sp>
          <p:nvSpPr>
            <p:cNvPr id="247" name="Rectangle : coins arrondis 246">
              <a:extLst>
                <a:ext uri="{FF2B5EF4-FFF2-40B4-BE49-F238E27FC236}">
                  <a16:creationId xmlns:a16="http://schemas.microsoft.com/office/drawing/2014/main" id="{EDFB5A59-15CE-478A-87AC-E94DB4082C5D}"/>
                </a:ext>
              </a:extLst>
            </p:cNvPr>
            <p:cNvSpPr/>
            <p:nvPr/>
          </p:nvSpPr>
          <p:spPr>
            <a:xfrm>
              <a:off x="4313352" y="2958016"/>
              <a:ext cx="820621" cy="72921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 : coins arrondis 247">
              <a:extLst>
                <a:ext uri="{FF2B5EF4-FFF2-40B4-BE49-F238E27FC236}">
                  <a16:creationId xmlns:a16="http://schemas.microsoft.com/office/drawing/2014/main" id="{2D938A80-F255-4C2E-8CE6-AEF40E0A8E71}"/>
                </a:ext>
              </a:extLst>
            </p:cNvPr>
            <p:cNvSpPr/>
            <p:nvPr/>
          </p:nvSpPr>
          <p:spPr>
            <a:xfrm>
              <a:off x="4349202" y="2520508"/>
              <a:ext cx="751252" cy="438150"/>
            </a:xfrm>
            <a:prstGeom prst="roundRect">
              <a:avLst>
                <a:gd name="adj" fmla="val 14308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 : coins arrondis 248">
              <a:extLst>
                <a:ext uri="{FF2B5EF4-FFF2-40B4-BE49-F238E27FC236}">
                  <a16:creationId xmlns:a16="http://schemas.microsoft.com/office/drawing/2014/main" id="{9A9039A6-A863-48D0-8A2E-54B007AC0EBD}"/>
                </a:ext>
              </a:extLst>
            </p:cNvPr>
            <p:cNvSpPr/>
            <p:nvPr/>
          </p:nvSpPr>
          <p:spPr>
            <a:xfrm>
              <a:off x="4385350" y="2546690"/>
              <a:ext cx="682895" cy="379542"/>
            </a:xfrm>
            <a:prstGeom prst="roundRect">
              <a:avLst>
                <a:gd name="adj" fmla="val 759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44EF3638-4176-4F07-B79E-5EC6D85B978C}"/>
                </a:ext>
              </a:extLst>
            </p:cNvPr>
            <p:cNvCxnSpPr/>
            <p:nvPr/>
          </p:nvCxnSpPr>
          <p:spPr>
            <a:xfrm>
              <a:off x="4621748" y="2966226"/>
              <a:ext cx="18965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pic>
        <p:nvPicPr>
          <p:cNvPr id="251" name="Graphique 250" descr="Transfert">
            <a:extLst>
              <a:ext uri="{FF2B5EF4-FFF2-40B4-BE49-F238E27FC236}">
                <a16:creationId xmlns:a16="http://schemas.microsoft.com/office/drawing/2014/main" id="{C5B2E36C-8C37-4903-B0A4-833FCF8A5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6496" y="4708624"/>
            <a:ext cx="583459" cy="583459"/>
          </a:xfrm>
          <a:prstGeom prst="rect">
            <a:avLst/>
          </a:prstGeom>
        </p:spPr>
      </p:pic>
      <p:pic>
        <p:nvPicPr>
          <p:cNvPr id="252" name="Graphique 251" descr="Transfert">
            <a:extLst>
              <a:ext uri="{FF2B5EF4-FFF2-40B4-BE49-F238E27FC236}">
                <a16:creationId xmlns:a16="http://schemas.microsoft.com/office/drawing/2014/main" id="{E3990CF3-511B-4D67-BC48-CF0674C0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6496" y="5140861"/>
            <a:ext cx="583459" cy="583459"/>
          </a:xfrm>
          <a:prstGeom prst="rect">
            <a:avLst/>
          </a:prstGeom>
        </p:spPr>
      </p:pic>
      <p:sp>
        <p:nvSpPr>
          <p:cNvPr id="254" name="ZoneTexte 2">
            <a:extLst>
              <a:ext uri="{FF2B5EF4-FFF2-40B4-BE49-F238E27FC236}">
                <a16:creationId xmlns:a16="http://schemas.microsoft.com/office/drawing/2014/main" id="{C902AC85-77EC-4A37-BB77-E2932143359C}"/>
              </a:ext>
            </a:extLst>
          </p:cNvPr>
          <p:cNvSpPr txBox="1"/>
          <p:nvPr/>
        </p:nvSpPr>
        <p:spPr>
          <a:xfrm rot="20382330">
            <a:off x="8009440" y="320368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Profit ?</a:t>
            </a:r>
          </a:p>
        </p:txBody>
      </p:sp>
    </p:spTree>
    <p:extLst>
      <p:ext uri="{BB962C8B-B14F-4D97-AF65-F5344CB8AC3E}">
        <p14:creationId xmlns:p14="http://schemas.microsoft.com/office/powerpoint/2010/main" val="301997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RITIAS rouge">
      <a:dk1>
        <a:sysClr val="windowText" lastClr="000000"/>
      </a:dk1>
      <a:lt1>
        <a:sysClr val="window" lastClr="FFFFFF"/>
      </a:lt1>
      <a:dk2>
        <a:srgbClr val="8F8F8F"/>
      </a:dk2>
      <a:lt2>
        <a:srgbClr val="FE9999"/>
      </a:lt2>
      <a:accent1>
        <a:srgbClr val="FF0000"/>
      </a:accent1>
      <a:accent2>
        <a:srgbClr val="0070C0"/>
      </a:accent2>
      <a:accent3>
        <a:srgbClr val="F79646"/>
      </a:accent3>
      <a:accent4>
        <a:srgbClr val="00B050"/>
      </a:accent4>
      <a:accent5>
        <a:srgbClr val="FFFF00"/>
      </a:accent5>
      <a:accent6>
        <a:srgbClr val="00999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1161</Words>
  <Application>Microsoft Macintosh PowerPoint</Application>
  <PresentationFormat>Widescreen</PresentationFormat>
  <Paragraphs>218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Thème Office</vt:lpstr>
      <vt:lpstr>ASA 2021</vt:lpstr>
      <vt:lpstr>Summary</vt:lpstr>
      <vt:lpstr>Our team</vt:lpstr>
      <vt:lpstr>Context</vt:lpstr>
      <vt:lpstr>Problem</vt:lpstr>
      <vt:lpstr>Objectives</vt:lpstr>
      <vt:lpstr>Our quest</vt:lpstr>
      <vt:lpstr>Our quest</vt:lpstr>
      <vt:lpstr>Results</vt:lpstr>
      <vt:lpstr>Results</vt:lpstr>
      <vt:lpstr>Benefits</vt:lpstr>
      <vt:lpstr>Thanks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recherche MODPULM</dc:title>
  <dc:creator>Miché #7</dc:creator>
  <cp:lastModifiedBy>Drees, Elliot</cp:lastModifiedBy>
  <cp:revision>395</cp:revision>
  <dcterms:created xsi:type="dcterms:W3CDTF">2017-11-21T23:02:41Z</dcterms:created>
  <dcterms:modified xsi:type="dcterms:W3CDTF">2021-11-26T21:14:42Z</dcterms:modified>
</cp:coreProperties>
</file>