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342" r:id="rId2"/>
    <p:sldId id="336" r:id="rId3"/>
    <p:sldId id="338" r:id="rId4"/>
    <p:sldId id="343" r:id="rId5"/>
    <p:sldId id="340" r:id="rId6"/>
    <p:sldId id="345" r:id="rId7"/>
  </p:sldIdLst>
  <p:sldSz cx="12192000" cy="6858000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entury Gothic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entury Gothic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entury Gothic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entury Gothic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36701"/>
    <a:srgbClr val="03AB4F"/>
    <a:srgbClr val="FFFFCC"/>
    <a:srgbClr val="0000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764" autoAdjust="0"/>
  </p:normalViewPr>
  <p:slideViewPr>
    <p:cSldViewPr>
      <p:cViewPr>
        <p:scale>
          <a:sx n="81" d="100"/>
          <a:sy n="81" d="100"/>
        </p:scale>
        <p:origin x="60" y="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354" y="-10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903" cy="464345"/>
          </a:xfrm>
          <a:prstGeom prst="rect">
            <a:avLst/>
          </a:prstGeom>
        </p:spPr>
        <p:txBody>
          <a:bodyPr vert="horz" lIns="90407" tIns="45203" rIns="90407" bIns="4520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548" y="0"/>
            <a:ext cx="2971903" cy="464345"/>
          </a:xfrm>
          <a:prstGeom prst="rect">
            <a:avLst/>
          </a:prstGeom>
        </p:spPr>
        <p:txBody>
          <a:bodyPr vert="horz" lIns="90407" tIns="45203" rIns="90407" bIns="45203" rtlCol="0"/>
          <a:lstStyle>
            <a:lvl1pPr algn="r">
              <a:defRPr sz="1200"/>
            </a:lvl1pPr>
          </a:lstStyle>
          <a:p>
            <a:fld id="{FFF5FEE8-9E9C-467B-A3CC-F9BF43FE0454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471"/>
            <a:ext cx="2971903" cy="464345"/>
          </a:xfrm>
          <a:prstGeom prst="rect">
            <a:avLst/>
          </a:prstGeom>
        </p:spPr>
        <p:txBody>
          <a:bodyPr vert="horz" lIns="90407" tIns="45203" rIns="90407" bIns="4520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548" y="8830471"/>
            <a:ext cx="2971903" cy="464345"/>
          </a:xfrm>
          <a:prstGeom prst="rect">
            <a:avLst/>
          </a:prstGeom>
        </p:spPr>
        <p:txBody>
          <a:bodyPr vert="horz" lIns="90407" tIns="45203" rIns="90407" bIns="45203" rtlCol="0" anchor="b"/>
          <a:lstStyle>
            <a:lvl1pPr algn="r">
              <a:defRPr sz="1200"/>
            </a:lvl1pPr>
          </a:lstStyle>
          <a:p>
            <a:fld id="{CD254F9E-65A0-4812-A4DC-C0012ECC0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38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903" cy="464345"/>
          </a:xfrm>
          <a:prstGeom prst="rect">
            <a:avLst/>
          </a:prstGeom>
        </p:spPr>
        <p:txBody>
          <a:bodyPr vert="horz" lIns="90407" tIns="45203" rIns="90407" bIns="4520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548" y="0"/>
            <a:ext cx="2971903" cy="464345"/>
          </a:xfrm>
          <a:prstGeom prst="rect">
            <a:avLst/>
          </a:prstGeom>
        </p:spPr>
        <p:txBody>
          <a:bodyPr vert="horz" lIns="90407" tIns="45203" rIns="90407" bIns="45203" rtlCol="0"/>
          <a:lstStyle>
            <a:lvl1pPr algn="r">
              <a:defRPr sz="1200"/>
            </a:lvl1pPr>
          </a:lstStyle>
          <a:p>
            <a:fld id="{E822424E-109E-4EFF-BBCC-05FFF556FD3E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07" tIns="45203" rIns="90407" bIns="4520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420" y="4415236"/>
            <a:ext cx="5485160" cy="4183855"/>
          </a:xfrm>
          <a:prstGeom prst="rect">
            <a:avLst/>
          </a:prstGeom>
        </p:spPr>
        <p:txBody>
          <a:bodyPr vert="horz" lIns="90407" tIns="45203" rIns="90407" bIns="4520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30471"/>
            <a:ext cx="2971903" cy="464345"/>
          </a:xfrm>
          <a:prstGeom prst="rect">
            <a:avLst/>
          </a:prstGeom>
        </p:spPr>
        <p:txBody>
          <a:bodyPr vert="horz" lIns="90407" tIns="45203" rIns="90407" bIns="4520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548" y="8830471"/>
            <a:ext cx="2971903" cy="464345"/>
          </a:xfrm>
          <a:prstGeom prst="rect">
            <a:avLst/>
          </a:prstGeom>
        </p:spPr>
        <p:txBody>
          <a:bodyPr vert="horz" lIns="90407" tIns="45203" rIns="90407" bIns="45203" rtlCol="0" anchor="b"/>
          <a:lstStyle>
            <a:lvl1pPr algn="r">
              <a:defRPr sz="1200"/>
            </a:lvl1pPr>
          </a:lstStyle>
          <a:p>
            <a:fld id="{B5C436D6-3A04-4FA0-B17E-321B81C2C6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43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02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platform, not only to build off of, but to share our results</a:t>
            </a:r>
          </a:p>
          <a:p>
            <a:endParaRPr lang="en-US" dirty="0"/>
          </a:p>
          <a:p>
            <a:r>
              <a:rPr lang="en-US" dirty="0"/>
              <a:t>So if you are a researcher with interest in electronics – easy entry to embedded programming</a:t>
            </a:r>
          </a:p>
          <a:p>
            <a:r>
              <a:rPr lang="en-US" dirty="0"/>
              <a:t>Or if you are into software, audio processing hardware that’s ready to integrate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36D6-3A04-4FA0-B17E-321B81C2C6C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73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90500"/>
            <a:ext cx="11066616" cy="609600"/>
          </a:xfrm>
        </p:spPr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1066616" cy="52414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1E6F18-8B03-41BA-92B6-2D7AD5A82620}"/>
              </a:ext>
            </a:extLst>
          </p:cNvPr>
          <p:cNvGrpSpPr/>
          <p:nvPr userDrawn="1"/>
        </p:nvGrpSpPr>
        <p:grpSpPr>
          <a:xfrm>
            <a:off x="0" y="6248400"/>
            <a:ext cx="12192000" cy="609600"/>
            <a:chOff x="0" y="6400800"/>
            <a:chExt cx="9144000" cy="4572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8E733E8-06E7-48ED-929B-3C47D46CA1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15806"/>
            <a:stretch/>
          </p:blipFill>
          <p:spPr>
            <a:xfrm>
              <a:off x="0" y="6400800"/>
              <a:ext cx="9144000" cy="4572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5CFB9D-1E27-4D36-818B-60B1A5E5E998}"/>
                </a:ext>
              </a:extLst>
            </p:cNvPr>
            <p:cNvSpPr/>
            <p:nvPr userDrawn="1"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adFill flip="none" rotWithShape="1">
              <a:gsLst>
                <a:gs pos="95000">
                  <a:schemeClr val="bg1">
                    <a:alpha val="95000"/>
                  </a:schemeClr>
                </a:gs>
                <a:gs pos="100000">
                  <a:srgbClr val="FFFFFF">
                    <a:alpha val="0"/>
                  </a:srgbClr>
                </a:gs>
                <a:gs pos="85000">
                  <a:srgbClr val="FFFFFF">
                    <a:alpha val="95000"/>
                  </a:srgbClr>
                </a:gs>
                <a:gs pos="0">
                  <a:schemeClr val="bg1">
                    <a:alpha val="0"/>
                  </a:schemeClr>
                </a:gs>
              </a:gsLst>
              <a:lin ang="0" scaled="0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</a:endParaRP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83F5BAB6-D3E6-42B8-A61E-EA0A75BFBE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88968" y="6457951"/>
              <a:ext cx="1468194" cy="354032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ADA55DE-967A-47D1-82C5-491C53345A07}"/>
                </a:ext>
              </a:extLst>
            </p:cNvPr>
            <p:cNvCxnSpPr/>
            <p:nvPr userDrawn="1"/>
          </p:nvCxnSpPr>
          <p:spPr bwMode="auto">
            <a:xfrm>
              <a:off x="19050" y="6400800"/>
              <a:ext cx="9124950" cy="28575"/>
            </a:xfrm>
            <a:prstGeom prst="line">
              <a:avLst/>
            </a:prstGeom>
            <a:solidFill>
              <a:schemeClr val="bg1"/>
            </a:solidFill>
            <a:ln w="63500" cap="flat" cmpd="sng" algn="ctr">
              <a:gradFill flip="none" rotWithShape="1">
                <a:gsLst>
                  <a:gs pos="100000">
                    <a:schemeClr val="accent6">
                      <a:lumMod val="0"/>
                      <a:lumOff val="100000"/>
                      <a:alpha val="0"/>
                    </a:schemeClr>
                  </a:gs>
                  <a:gs pos="0">
                    <a:schemeClr val="bg2">
                      <a:alpha val="70000"/>
                    </a:schemeClr>
                  </a:gs>
                </a:gsLst>
                <a:lin ang="54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B17B6B1-7A90-4027-A222-DECB0CEA21C6}"/>
                </a:ext>
              </a:extLst>
            </p:cNvPr>
            <p:cNvSpPr/>
            <p:nvPr userDrawn="1"/>
          </p:nvSpPr>
          <p:spPr bwMode="auto">
            <a:xfrm>
              <a:off x="0" y="6400800"/>
              <a:ext cx="685800" cy="45720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76B6CF50-CB2E-4614-9FA5-9FBCFEAB4C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200" y="6598147"/>
              <a:ext cx="2115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>
              <a:spAutoFit/>
            </a:bodyPr>
            <a:lstStyle/>
            <a:p>
              <a:pPr algn="l" defTabSz="909638"/>
              <a:fld id="{FE2CBEEA-40F7-4DE4-83A2-A721DDE2652C}" type="slidenum">
                <a:rPr lang="en-US" sz="1400" b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Roboto" panose="02000000000000000000" pitchFamily="2" charset="0"/>
                  <a:cs typeface="Calibri" panose="020F0502020204030204" pitchFamily="34" charset="0"/>
                </a:rPr>
                <a:pPr algn="l" defTabSz="909638"/>
                <a:t>‹#›</a:t>
              </a:fld>
              <a:endParaRPr lang="en-US" sz="12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18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5684E0A-594E-44E9-B996-85F62C2EFBC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914400" y="2286000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200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E7FB3-7374-4DE5-B227-24B830BFE9C9}"/>
              </a:ext>
            </a:extLst>
          </p:cNvPr>
          <p:cNvSpPr txBox="1"/>
          <p:nvPr userDrawn="1"/>
        </p:nvSpPr>
        <p:spPr>
          <a:xfrm>
            <a:off x="1937903" y="483632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 E S E A R C H  &amp;  D E V E L O P M E N T</a:t>
            </a:r>
          </a:p>
        </p:txBody>
      </p:sp>
    </p:spTree>
    <p:extLst>
      <p:ext uri="{BB962C8B-B14F-4D97-AF65-F5344CB8AC3E}">
        <p14:creationId xmlns:p14="http://schemas.microsoft.com/office/powerpoint/2010/main" val="341081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5019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607485" y="838200"/>
            <a:ext cx="11076516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607485" y="190500"/>
            <a:ext cx="1107651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607485" y="990600"/>
            <a:ext cx="11076516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D3DBD4-5F8A-424C-83B7-72E1EEEE7B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7485" y="847725"/>
            <a:ext cx="11076516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2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</p:sldLayoutIdLst>
  <p:txStyles>
    <p:titleStyle>
      <a:lvl1pPr algn="ctr" defTabSz="90963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90963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defTabSz="90963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defTabSz="90963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defTabSz="90963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defTabSz="90963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defTabSz="90963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defTabSz="90963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defTabSz="90963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4488" indent="-344488" algn="l" defTabSz="9096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65000"/>
        <a:buFont typeface="ZapfDingbats" pitchFamily="8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28600" algn="l" defTabSz="9096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028700" indent="-227013" algn="l" defTabSz="9096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»"/>
        <a:defRPr b="1">
          <a:solidFill>
            <a:schemeClr val="tx1"/>
          </a:solidFill>
          <a:latin typeface="+mn-lt"/>
        </a:defRPr>
      </a:lvl3pPr>
      <a:lvl4pPr marL="1314450" indent="-171450" algn="l" defTabSz="9096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1598613" indent="-169863" algn="l" defTabSz="9096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055813" indent="-169863" algn="l" defTabSz="9096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513013" indent="-169863" algn="l" defTabSz="9096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2970213" indent="-169863" algn="l" defTabSz="9096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427413" indent="-169863" algn="l" defTabSz="9096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dcd.nih.gov/funding/programs/Pages/Open-Speech-Signal-Processing-Platform-Workshop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NIDCD-OPENSPEECH-ANNOUNCEMENTS-L@LIST.NIH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tiff"/><Relationship Id="rId5" Type="http://schemas.openxmlformats.org/officeDocument/2006/relationships/image" Target="../media/image10.jpe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CB0C5E-474A-45CC-9B64-02AB3C625F35}"/>
              </a:ext>
            </a:extLst>
          </p:cNvPr>
          <p:cNvSpPr/>
          <p:nvPr/>
        </p:nvSpPr>
        <p:spPr bwMode="auto"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</a:endParaRPr>
          </a:p>
        </p:txBody>
      </p:sp>
      <p:pic>
        <p:nvPicPr>
          <p:cNvPr id="3" name="Picture 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FED4DCA8-602C-4244-BDB2-4F11A8D334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81" y="-533400"/>
            <a:ext cx="9655219" cy="723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491C0F-EFDC-4268-8D68-2D99AB42594A}"/>
              </a:ext>
            </a:extLst>
          </p:cNvPr>
          <p:cNvSpPr txBox="1"/>
          <p:nvPr/>
        </p:nvSpPr>
        <p:spPr>
          <a:xfrm>
            <a:off x="10744200" y="30480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4aPP</a:t>
            </a:r>
          </a:p>
        </p:txBody>
      </p:sp>
    </p:spTree>
    <p:extLst>
      <p:ext uri="{BB962C8B-B14F-4D97-AF65-F5344CB8AC3E}">
        <p14:creationId xmlns:p14="http://schemas.microsoft.com/office/powerpoint/2010/main" val="156521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4C9050CE-ED95-4AD5-A5C3-BA3E99448C12}"/>
              </a:ext>
            </a:extLst>
          </p:cNvPr>
          <p:cNvSpPr txBox="1">
            <a:spLocks/>
          </p:cNvSpPr>
          <p:nvPr/>
        </p:nvSpPr>
        <p:spPr>
          <a:xfrm>
            <a:off x="1975100" y="875694"/>
            <a:ext cx="6559301" cy="15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681B83-D0D7-432C-839A-D3CE8660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ym typeface="Times New Roman" pitchFamily="18" charset="0"/>
              </a:rPr>
              <a:t>Open Source Audio Processing Platforms</a:t>
            </a:r>
            <a:endParaRPr lang="en-US" sz="32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B7F36A2-EB7D-4D1B-A2B3-80623326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019" y="1143000"/>
            <a:ext cx="8299962" cy="4572000"/>
          </a:xfrm>
        </p:spPr>
        <p:txBody>
          <a:bodyPr/>
          <a:lstStyle/>
          <a:p>
            <a:r>
              <a:rPr lang="en-US" dirty="0"/>
              <a:t>US Government - NIH/NIDCD Initiative</a:t>
            </a:r>
          </a:p>
          <a:p>
            <a:r>
              <a:rPr lang="en-US" dirty="0"/>
              <a:t>Open source tools to:</a:t>
            </a:r>
          </a:p>
          <a:p>
            <a:pPr lvl="1"/>
            <a:r>
              <a:rPr lang="en-US" sz="2000" dirty="0"/>
              <a:t>Standardize implementations across groups </a:t>
            </a:r>
          </a:p>
          <a:p>
            <a:pPr lvl="1"/>
            <a:r>
              <a:rPr lang="en-US" sz="2000" dirty="0"/>
              <a:t>Sustain research to extract user benefit from algorithms</a:t>
            </a:r>
          </a:p>
          <a:p>
            <a:pPr lvl="1"/>
            <a:r>
              <a:rPr lang="en-US" sz="2000" dirty="0"/>
              <a:t>Speed use of new commercial semiconductor hardware</a:t>
            </a:r>
          </a:p>
          <a:p>
            <a:pPr lvl="1"/>
            <a:r>
              <a:rPr lang="en-US" sz="2000" dirty="0"/>
              <a:t>Lower barriers for development of new audio processing algorithms.</a:t>
            </a:r>
          </a:p>
          <a:p>
            <a:r>
              <a:rPr lang="en-US" dirty="0"/>
              <a:t>Embedded Hardware &amp; Software built for Audio Processing</a:t>
            </a:r>
          </a:p>
          <a:p>
            <a:r>
              <a:rPr lang="en-US" dirty="0"/>
              <a:t>Several groups were funded </a:t>
            </a:r>
          </a:p>
          <a:p>
            <a:pPr lvl="1"/>
            <a:r>
              <a:rPr lang="en-US" dirty="0"/>
              <a:t>3 RO1’s (algorithm focus)  and 3 SBIRs (hardware focus)</a:t>
            </a:r>
          </a:p>
          <a:p>
            <a:endParaRPr lang="en-US" sz="2000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1DB88D-B7E4-42D7-8A14-BD01320858EE}"/>
              </a:ext>
            </a:extLst>
          </p:cNvPr>
          <p:cNvSpPr txBox="1"/>
          <p:nvPr/>
        </p:nvSpPr>
        <p:spPr>
          <a:xfrm>
            <a:off x="609600" y="5867400"/>
            <a:ext cx="1127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http://www.nidcd.nih.gov/funding/programs/Pages/Open-Speech-Signal-Processing-Platform-Workshop.aspx</a:t>
            </a:r>
            <a:r>
              <a:rPr lang="en-US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2173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C685-8D98-4498-8E4F-601FDCCE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Tympan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E147D-6BD7-482C-8EB6-F2BBE0AFA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11066616" cy="3886200"/>
          </a:xfrm>
        </p:spPr>
        <p:txBody>
          <a:bodyPr/>
          <a:lstStyle/>
          <a:p>
            <a:r>
              <a:rPr lang="en-US" dirty="0"/>
              <a:t>The Tympan was developed through a collaboration between:</a:t>
            </a:r>
          </a:p>
          <a:p>
            <a:pPr lvl="1"/>
            <a:r>
              <a:rPr lang="en-US" dirty="0"/>
              <a:t>Creare LLC</a:t>
            </a:r>
          </a:p>
          <a:p>
            <a:pPr lvl="1"/>
            <a:r>
              <a:rPr lang="en-US" dirty="0"/>
              <a:t>Boys Town Medical Research Center</a:t>
            </a:r>
          </a:p>
          <a:p>
            <a:pPr lvl="1"/>
            <a:r>
              <a:rPr lang="en-US" dirty="0"/>
              <a:t>University of Nebraska, Lincoln</a:t>
            </a:r>
          </a:p>
          <a:p>
            <a:pPr lvl="1"/>
            <a:r>
              <a:rPr lang="en-US" dirty="0"/>
              <a:t>tympan.org</a:t>
            </a:r>
          </a:p>
          <a:p>
            <a:r>
              <a:rPr lang="en-US" dirty="0"/>
              <a:t>tympan.org was created as a result of a Phase I SBIR for this project</a:t>
            </a:r>
          </a:p>
          <a:p>
            <a:r>
              <a:rPr lang="en-US" dirty="0"/>
              <a:t>tympan.org is independent of Creare but received funding from the grant to help with commercialization</a:t>
            </a:r>
          </a:p>
          <a:p>
            <a:pPr marL="0" indent="0">
              <a:buNone/>
            </a:pPr>
            <a:endParaRPr lang="en-US" dirty="0"/>
          </a:p>
          <a:p>
            <a:pPr marL="45878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0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C685-8D98-4498-8E4F-601FDCCE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E147D-6BD7-482C-8EB6-F2BBE0AFA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7056120" cy="4648200"/>
          </a:xfrm>
        </p:spPr>
        <p:txBody>
          <a:bodyPr/>
          <a:lstStyle/>
          <a:p>
            <a:r>
              <a:rPr lang="en-US" dirty="0"/>
              <a:t>We will continue to support the forum and encourage everyone to share questions or special results on the forum</a:t>
            </a:r>
          </a:p>
          <a:p>
            <a:endParaRPr lang="en-US" dirty="0"/>
          </a:p>
          <a:p>
            <a:r>
              <a:rPr lang="en-US" dirty="0"/>
              <a:t>Consider subscribing to NIDCD’s list serve: 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NIDCD-OPENSPEECH-ANNOUNCEMENTS-L@LIST.NIH.GOV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Consider submitting grants using the tympan – we’re happy to provide support</a:t>
            </a:r>
          </a:p>
          <a:p>
            <a:endParaRPr lang="en-US" dirty="0"/>
          </a:p>
          <a:p>
            <a:r>
              <a:rPr lang="en-US" dirty="0"/>
              <a:t>Creare will continue to seek grant support for the continued development of tympan</a:t>
            </a:r>
          </a:p>
          <a:p>
            <a:pPr marL="0" indent="0">
              <a:buNone/>
            </a:pPr>
            <a:endParaRPr lang="en-US" dirty="0"/>
          </a:p>
          <a:p>
            <a:pPr marL="458788" lvl="1" indent="0">
              <a:buNone/>
            </a:pPr>
            <a:endParaRPr lang="en-US" dirty="0"/>
          </a:p>
        </p:txBody>
      </p:sp>
      <p:pic>
        <p:nvPicPr>
          <p:cNvPr id="5" name="Picture 4" descr="A hand holding a green and black electronic device&#10;&#10;Description automatically generated with low confidence">
            <a:extLst>
              <a:ext uri="{FF2B5EF4-FFF2-40B4-BE49-F238E27FC236}">
                <a16:creationId xmlns:a16="http://schemas.microsoft.com/office/drawing/2014/main" id="{9CACD85F-F3A4-4D60-A07E-E568D8A14F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0"/>
          <a:stretch/>
        </p:blipFill>
        <p:spPr>
          <a:xfrm>
            <a:off x="7673241" y="1066800"/>
            <a:ext cx="3756759" cy="3225800"/>
          </a:xfrm>
          <a:prstGeom prst="rect">
            <a:avLst/>
          </a:prstGeom>
        </p:spPr>
      </p:pic>
      <p:pic>
        <p:nvPicPr>
          <p:cNvPr id="8" name="0c920a5e-7a56-4b5e-a0bf-1d0e72c68bb8" descr="Image">
            <a:extLst>
              <a:ext uri="{FF2B5EF4-FFF2-40B4-BE49-F238E27FC236}">
                <a16:creationId xmlns:a16="http://schemas.microsoft.com/office/drawing/2014/main" id="{BB42E0D4-ABC9-40B1-8E4F-9F3D7A378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" t="54352" r="7692" b="13112"/>
          <a:stretch/>
        </p:blipFill>
        <p:spPr bwMode="auto">
          <a:xfrm>
            <a:off x="7685114" y="4232479"/>
            <a:ext cx="3744885" cy="186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01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F66B7F-1B0B-4210-96BA-B879C04D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pic>
        <p:nvPicPr>
          <p:cNvPr id="10" name="Picture 9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05173FFB-648A-4AB6-AC50-A907F41FDB15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3" r="9854"/>
          <a:stretch/>
        </p:blipFill>
        <p:spPr>
          <a:xfrm>
            <a:off x="5943600" y="1188993"/>
            <a:ext cx="2171633" cy="26995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028EF50-DE31-40E5-B4A7-C5D548272530}"/>
              </a:ext>
            </a:extLst>
          </p:cNvPr>
          <p:cNvSpPr txBox="1"/>
          <p:nvPr/>
        </p:nvSpPr>
        <p:spPr>
          <a:xfrm>
            <a:off x="6327138" y="3815996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Eric Yuan</a:t>
            </a:r>
            <a:br>
              <a:rPr lang="en-US" dirty="0"/>
            </a:br>
            <a:r>
              <a:rPr lang="en-US" dirty="0"/>
              <a:t>Creare LLC</a:t>
            </a:r>
          </a:p>
        </p:txBody>
      </p:sp>
      <p:pic>
        <p:nvPicPr>
          <p:cNvPr id="8" name="Picture 7" descr="A person wearing a blue shirt and tie&#10;&#10;Description automatically generated with medium confidence">
            <a:extLst>
              <a:ext uri="{FF2B5EF4-FFF2-40B4-BE49-F238E27FC236}">
                <a16:creationId xmlns:a16="http://schemas.microsoft.com/office/drawing/2014/main" id="{31C9031E-D233-4CA9-A117-945194BB6634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3"/>
          <a:stretch/>
        </p:blipFill>
        <p:spPr>
          <a:xfrm>
            <a:off x="3088307" y="1188993"/>
            <a:ext cx="2173770" cy="26995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472BB2-8D03-468C-B8CD-E17C3B981F42}"/>
              </a:ext>
            </a:extLst>
          </p:cNvPr>
          <p:cNvSpPr txBox="1"/>
          <p:nvPr/>
        </p:nvSpPr>
        <p:spPr>
          <a:xfrm>
            <a:off x="3340668" y="3815996"/>
            <a:ext cx="1669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Chip Audette</a:t>
            </a:r>
            <a:br>
              <a:rPr lang="en-US" dirty="0"/>
            </a:br>
            <a:r>
              <a:rPr lang="en-US" dirty="0"/>
              <a:t>Creare LLC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F2A1EDE-AAF8-486E-8928-99B0ECE9D8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4" r="20042"/>
          <a:stretch/>
        </p:blipFill>
        <p:spPr>
          <a:xfrm>
            <a:off x="8688714" y="1283317"/>
            <a:ext cx="3007555" cy="3175000"/>
          </a:xfrm>
          <a:prstGeom prst="rect">
            <a:avLst/>
          </a:prstGeom>
        </p:spPr>
      </p:pic>
      <p:pic>
        <p:nvPicPr>
          <p:cNvPr id="7" name="Picture 6" descr="A picture containing person, person, indoor, glasses&#10;&#10;Description automatically generated">
            <a:extLst>
              <a:ext uri="{FF2B5EF4-FFF2-40B4-BE49-F238E27FC236}">
                <a16:creationId xmlns:a16="http://schemas.microsoft.com/office/drawing/2014/main" id="{46C2AB38-4CEB-428C-86B4-B751B34512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4" y="1188993"/>
            <a:ext cx="2173770" cy="26995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AFE84E-FE2B-40B1-B88F-19690B6E7052}"/>
              </a:ext>
            </a:extLst>
          </p:cNvPr>
          <p:cNvSpPr txBox="1"/>
          <p:nvPr/>
        </p:nvSpPr>
        <p:spPr>
          <a:xfrm>
            <a:off x="691464" y="3815996"/>
            <a:ext cx="1555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Joel Murphy</a:t>
            </a:r>
            <a:br>
              <a:rPr lang="en-US" dirty="0"/>
            </a:br>
            <a:r>
              <a:rPr lang="en-US" dirty="0"/>
              <a:t>tympan.org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E16565E-526D-4531-BBEA-5BBFB71B07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96" y="4876800"/>
            <a:ext cx="2173770" cy="761748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A03FA3DD-D229-4841-9050-23ABF72D95B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31" b="28415"/>
          <a:stretch/>
        </p:blipFill>
        <p:spPr>
          <a:xfrm>
            <a:off x="2644750" y="4765998"/>
            <a:ext cx="2798578" cy="1258070"/>
          </a:xfrm>
          <a:prstGeom prst="rect">
            <a:avLst/>
          </a:prstGeom>
        </p:spPr>
      </p:pic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D263507E-E5F3-4BA1-B63E-D79A4C59DCF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125" y="4875982"/>
            <a:ext cx="2798578" cy="1107305"/>
          </a:xfrm>
          <a:prstGeom prst="rect">
            <a:avLst/>
          </a:prstGeom>
        </p:spPr>
      </p:pic>
      <p:pic>
        <p:nvPicPr>
          <p:cNvPr id="20" name="Picture 19" descr="A picture containing text, tableware, clipart, plate&#10;&#10;Description automatically generated">
            <a:extLst>
              <a:ext uri="{FF2B5EF4-FFF2-40B4-BE49-F238E27FC236}">
                <a16:creationId xmlns:a16="http://schemas.microsoft.com/office/drawing/2014/main" id="{75680A9A-83CD-41A0-8CF8-90861173526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298" y="5033332"/>
            <a:ext cx="3007506" cy="54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1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C685-8D98-4498-8E4F-601FDCCE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E147D-6BD7-482C-8EB6-F2BBE0AFA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1066616" cy="4648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8788" lvl="1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3F27BF-0DA9-4558-AD94-491C5072F005}"/>
              </a:ext>
            </a:extLst>
          </p:cNvPr>
          <p:cNvSpPr txBox="1"/>
          <p:nvPr/>
        </p:nvSpPr>
        <p:spPr>
          <a:xfrm>
            <a:off x="515784" y="990600"/>
            <a:ext cx="11582400" cy="5309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4aPP1: Speech envelope enhancement to improve cocktail-party listening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4aPP2: Influence of number of hearing aid compression channels on spatial release from masking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4aPP3: Measuring Hearing Aid Compression Algorithm Preference with the Tympan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4aPP4: Directionality characteristics of the Tympan open-source hearing aid and earpieces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 4aPP5: Immersive </a:t>
            </a:r>
            <a:r>
              <a:rPr lang="en-US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multitalker</a:t>
            </a:r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remote microphone system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333333"/>
              </a:solidFill>
              <a:effectLst/>
              <a:latin typeface="Helvetica" panose="020B060402020202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4aPP6: A general-purpose pipeline to interface the Tympan hardware with an external computer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4aPP7: Smart earphone development platform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4aPP8: Open-Source Baby Monitor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4aPP9: Open Source Audio Platform Ultrasound Dosimeter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4aPP10: Spatial Acoustic Processing with a Laser Distance Sensor using a Tympan Device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5685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 Point (Basic)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333333"/>
      </a:accent1>
      <a:accent2>
        <a:srgbClr val="474747"/>
      </a:accent2>
      <a:accent3>
        <a:srgbClr val="FFFFFF"/>
      </a:accent3>
      <a:accent4>
        <a:srgbClr val="000000"/>
      </a:accent4>
      <a:accent5>
        <a:srgbClr val="ADADAD"/>
      </a:accent5>
      <a:accent6>
        <a:srgbClr val="3F3F3F"/>
      </a:accent6>
      <a:hlink>
        <a:srgbClr val="676767"/>
      </a:hlink>
      <a:folHlink>
        <a:srgbClr val="DADADA"/>
      </a:folHlink>
    </a:clrScheme>
    <a:fontScheme name="Power Point (Basic)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</a:defRPr>
        </a:defPPr>
      </a:lstStyle>
    </a:lnDef>
  </a:objectDefaults>
  <a:extraClrSchemeLst>
    <a:extraClrScheme>
      <a:clrScheme name="Power Point (Basic)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 Point (Basic)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 Point (Basic)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 Point (Basic)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 Point (Basic)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 Point (Basic)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 Point (Basic)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2438887-C32D-4305-8284-047702003BC8}" vid="{B0A369F3-FA85-4D93-AB72-AF1B623CA3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WhiteWithRedLine</Template>
  <TotalTime>8550</TotalTime>
  <Words>385</Words>
  <Application>Microsoft Office PowerPoint</Application>
  <PresentationFormat>Widescreen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Helvetica</vt:lpstr>
      <vt:lpstr>Times New Roman</vt:lpstr>
      <vt:lpstr>ZapfDingbats</vt:lpstr>
      <vt:lpstr>Power Point (Basic)</vt:lpstr>
      <vt:lpstr>PowerPoint Presentation</vt:lpstr>
      <vt:lpstr>Open Source Audio Processing Platforms</vt:lpstr>
      <vt:lpstr>Tympan Platform</vt:lpstr>
      <vt:lpstr>What’s Next?</vt:lpstr>
      <vt:lpstr>Acknowledgements</vt:lpstr>
      <vt:lpstr>Today’s presentations</vt:lpstr>
    </vt:vector>
  </TitlesOfParts>
  <Company>Creare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Odile Clavier</cp:lastModifiedBy>
  <cp:revision>290</cp:revision>
  <cp:lastPrinted>2018-12-04T20:39:55Z</cp:lastPrinted>
  <dcterms:created xsi:type="dcterms:W3CDTF">2020-04-13T17:28:28Z</dcterms:created>
  <dcterms:modified xsi:type="dcterms:W3CDTF">2021-12-02T14:54:42Z</dcterms:modified>
</cp:coreProperties>
</file>