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2838BEF-8BB2-4498-84A7-C5851F593DF1}" styleName="Средний стиль 4 — акцент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Средний стиль 4 — акцент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Средний стиль 4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Средний стиль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12C8C85-51F0-491E-9774-3900AFEF0FD7}" styleName="Светлый стиль 2 — акцент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46F890A9-2807-4EBB-B81D-B2AA78EC7F39}" styleName="Темный стиль 2 — акцент 5/акцент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ru-RU" smtClean="0"/>
              <a:t>Образец заголовка</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03320342-E682-40DE-8EEF-C9C91C2991A2}" type="datetimeFigureOut">
              <a:rPr lang="ru-RU" smtClean="0"/>
              <a:t>27.12.2022</a:t>
            </a:fld>
            <a:endParaRPr lang="ru-RU"/>
          </a:p>
        </p:txBody>
      </p:sp>
      <p:sp>
        <p:nvSpPr>
          <p:cNvPr id="5" name="Footer Placeholder 4"/>
          <p:cNvSpPr>
            <a:spLocks noGrp="1"/>
          </p:cNvSpPr>
          <p:nvPr>
            <p:ph type="ftr" sz="quarter" idx="11"/>
          </p:nvPr>
        </p:nvSpPr>
        <p:spPr/>
        <p:txBody>
          <a:bodyPr/>
          <a:lstStyle/>
          <a:p>
            <a:endParaRPr lang="ru-RU"/>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0A70347-5DC5-4201-B25B-26E66BED8E3A}" type="slidenum">
              <a:rPr lang="ru-RU" smtClean="0"/>
              <a:t>‹#›</a:t>
            </a:fld>
            <a:endParaRPr lang="ru-RU"/>
          </a:p>
        </p:txBody>
      </p:sp>
    </p:spTree>
    <p:extLst>
      <p:ext uri="{BB962C8B-B14F-4D97-AF65-F5344CB8AC3E}">
        <p14:creationId xmlns:p14="http://schemas.microsoft.com/office/powerpoint/2010/main" val="1406954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03320342-E682-40DE-8EEF-C9C91C2991A2}" type="datetimeFigureOut">
              <a:rPr lang="ru-RU" smtClean="0"/>
              <a:t>27.12.2022</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0A70347-5DC5-4201-B25B-26E66BED8E3A}" type="slidenum">
              <a:rPr lang="ru-RU" smtClean="0"/>
              <a:t>‹#›</a:t>
            </a:fld>
            <a:endParaRPr lang="ru-RU"/>
          </a:p>
        </p:txBody>
      </p:sp>
    </p:spTree>
    <p:extLst>
      <p:ext uri="{BB962C8B-B14F-4D97-AF65-F5344CB8AC3E}">
        <p14:creationId xmlns:p14="http://schemas.microsoft.com/office/powerpoint/2010/main" val="1678939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smtClean="0"/>
              <a:t>Образец заголовка</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03320342-E682-40DE-8EEF-C9C91C2991A2}" type="datetimeFigureOut">
              <a:rPr lang="ru-RU" smtClean="0"/>
              <a:t>27.12.2022</a:t>
            </a:fld>
            <a:endParaRPr lang="ru-RU"/>
          </a:p>
        </p:txBody>
      </p:sp>
      <p:sp>
        <p:nvSpPr>
          <p:cNvPr id="5" name="Footer Placeholder 4"/>
          <p:cNvSpPr>
            <a:spLocks noGrp="1"/>
          </p:cNvSpPr>
          <p:nvPr>
            <p:ph type="ftr" sz="quarter" idx="11"/>
          </p:nvPr>
        </p:nvSpPr>
        <p:spPr/>
        <p:txBody>
          <a:bodyPr/>
          <a:lstStyle/>
          <a:p>
            <a:endParaRPr lang="ru-RU"/>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0A70347-5DC5-4201-B25B-26E66BED8E3A}" type="slidenum">
              <a:rPr lang="ru-RU" smtClean="0"/>
              <a:t>‹#›</a:t>
            </a:fld>
            <a:endParaRPr lang="ru-RU"/>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46098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ru-RU" smtClean="0"/>
              <a:t>Образец заголовка</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03320342-E682-40DE-8EEF-C9C91C2991A2}" type="datetimeFigureOut">
              <a:rPr lang="ru-RU" smtClean="0"/>
              <a:t>27.12.2022</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0A70347-5DC5-4201-B25B-26E66BED8E3A}" type="slidenum">
              <a:rPr lang="ru-RU" smtClean="0"/>
              <a:t>‹#›</a:t>
            </a:fld>
            <a:endParaRPr lang="ru-RU"/>
          </a:p>
        </p:txBody>
      </p:sp>
    </p:spTree>
    <p:extLst>
      <p:ext uri="{BB962C8B-B14F-4D97-AF65-F5344CB8AC3E}">
        <p14:creationId xmlns:p14="http://schemas.microsoft.com/office/powerpoint/2010/main" val="3422327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03320342-E682-40DE-8EEF-C9C91C2991A2}" type="datetimeFigureOut">
              <a:rPr lang="ru-RU" smtClean="0"/>
              <a:t>27.12.2022</a:t>
            </a:fld>
            <a:endParaRPr lang="ru-RU"/>
          </a:p>
        </p:txBody>
      </p:sp>
      <p:sp>
        <p:nvSpPr>
          <p:cNvPr id="6" name="Footer Placeholder 5"/>
          <p:cNvSpPr>
            <a:spLocks noGrp="1"/>
          </p:cNvSpPr>
          <p:nvPr>
            <p:ph type="ftr" sz="quarter" idx="11"/>
          </p:nvPr>
        </p:nvSpPr>
        <p:spPr/>
        <p:txBody>
          <a:bodyPr/>
          <a:lstStyle/>
          <a:p>
            <a:endParaRPr lang="ru-RU"/>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0A70347-5DC5-4201-B25B-26E66BED8E3A}" type="slidenum">
              <a:rPr lang="ru-RU" smtClean="0"/>
              <a:t>‹#›</a:t>
            </a:fld>
            <a:endParaRPr lang="ru-RU"/>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200123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ru-RU" smtClean="0"/>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smtClean="0"/>
              <a:t>Образец текста</a:t>
            </a:r>
          </a:p>
        </p:txBody>
      </p:sp>
      <p:sp>
        <p:nvSpPr>
          <p:cNvPr id="5" name="Date Placeholder 4"/>
          <p:cNvSpPr>
            <a:spLocks noGrp="1"/>
          </p:cNvSpPr>
          <p:nvPr>
            <p:ph type="dt" sz="half" idx="10"/>
          </p:nvPr>
        </p:nvSpPr>
        <p:spPr/>
        <p:txBody>
          <a:bodyPr/>
          <a:lstStyle/>
          <a:p>
            <a:fld id="{03320342-E682-40DE-8EEF-C9C91C2991A2}" type="datetimeFigureOut">
              <a:rPr lang="ru-RU" smtClean="0"/>
              <a:t>27.12.2022</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0A70347-5DC5-4201-B25B-26E66BED8E3A}" type="slidenum">
              <a:rPr lang="ru-RU" smtClean="0"/>
              <a:t>‹#›</a:t>
            </a:fld>
            <a:endParaRPr lang="ru-RU"/>
          </a:p>
        </p:txBody>
      </p:sp>
    </p:spTree>
    <p:extLst>
      <p:ext uri="{BB962C8B-B14F-4D97-AF65-F5344CB8AC3E}">
        <p14:creationId xmlns:p14="http://schemas.microsoft.com/office/powerpoint/2010/main" val="30691263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03320342-E682-40DE-8EEF-C9C91C2991A2}" type="datetimeFigureOut">
              <a:rPr lang="ru-RU" smtClean="0"/>
              <a:t>27.12.2022</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0A70347-5DC5-4201-B25B-26E66BED8E3A}" type="slidenum">
              <a:rPr lang="ru-RU" smtClean="0"/>
              <a:t>‹#›</a:t>
            </a:fld>
            <a:endParaRPr lang="ru-RU"/>
          </a:p>
        </p:txBody>
      </p:sp>
    </p:spTree>
    <p:extLst>
      <p:ext uri="{BB962C8B-B14F-4D97-AF65-F5344CB8AC3E}">
        <p14:creationId xmlns:p14="http://schemas.microsoft.com/office/powerpoint/2010/main" val="850841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03320342-E682-40DE-8EEF-C9C91C2991A2}" type="datetimeFigureOut">
              <a:rPr lang="ru-RU" smtClean="0"/>
              <a:t>27.12.2022</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0A70347-5DC5-4201-B25B-26E66BED8E3A}" type="slidenum">
              <a:rPr lang="ru-RU" smtClean="0"/>
              <a:t>‹#›</a:t>
            </a:fld>
            <a:endParaRPr lang="ru-RU"/>
          </a:p>
        </p:txBody>
      </p:sp>
    </p:spTree>
    <p:extLst>
      <p:ext uri="{BB962C8B-B14F-4D97-AF65-F5344CB8AC3E}">
        <p14:creationId xmlns:p14="http://schemas.microsoft.com/office/powerpoint/2010/main" val="808731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ru-RU" smtClean="0"/>
              <a:t>Образец заголовка</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03320342-E682-40DE-8EEF-C9C91C2991A2}" type="datetimeFigureOut">
              <a:rPr lang="ru-RU" smtClean="0"/>
              <a:t>27.12.2022</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0A70347-5DC5-4201-B25B-26E66BED8E3A}" type="slidenum">
              <a:rPr lang="ru-RU" smtClean="0"/>
              <a:t>‹#›</a:t>
            </a:fld>
            <a:endParaRPr lang="ru-RU"/>
          </a:p>
        </p:txBody>
      </p:sp>
    </p:spTree>
    <p:extLst>
      <p:ext uri="{BB962C8B-B14F-4D97-AF65-F5344CB8AC3E}">
        <p14:creationId xmlns:p14="http://schemas.microsoft.com/office/powerpoint/2010/main" val="3886424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03320342-E682-40DE-8EEF-C9C91C2991A2}" type="datetimeFigureOut">
              <a:rPr lang="ru-RU" smtClean="0"/>
              <a:t>27.12.2022</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0A70347-5DC5-4201-B25B-26E66BED8E3A}" type="slidenum">
              <a:rPr lang="ru-RU" smtClean="0"/>
              <a:t>‹#›</a:t>
            </a:fld>
            <a:endParaRPr lang="ru-RU"/>
          </a:p>
        </p:txBody>
      </p:sp>
    </p:spTree>
    <p:extLst>
      <p:ext uri="{BB962C8B-B14F-4D97-AF65-F5344CB8AC3E}">
        <p14:creationId xmlns:p14="http://schemas.microsoft.com/office/powerpoint/2010/main" val="943873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03320342-E682-40DE-8EEF-C9C91C2991A2}" type="datetimeFigureOut">
              <a:rPr lang="ru-RU" smtClean="0"/>
              <a:t>27.12.2022</a:t>
            </a:fld>
            <a:endParaRPr lang="ru-RU"/>
          </a:p>
        </p:txBody>
      </p:sp>
      <p:sp>
        <p:nvSpPr>
          <p:cNvPr id="6" name="Footer Placeholder 5"/>
          <p:cNvSpPr>
            <a:spLocks noGrp="1"/>
          </p:cNvSpPr>
          <p:nvPr>
            <p:ph type="ftr" sz="quarter" idx="11"/>
          </p:nvPr>
        </p:nvSpPr>
        <p:spPr/>
        <p:txBody>
          <a:bodyPr/>
          <a:lstStyle/>
          <a:p>
            <a:endParaRPr lang="ru-RU"/>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0A70347-5DC5-4201-B25B-26E66BED8E3A}" type="slidenum">
              <a:rPr lang="ru-RU" smtClean="0"/>
              <a:t>‹#›</a:t>
            </a:fld>
            <a:endParaRPr lang="ru-RU"/>
          </a:p>
        </p:txBody>
      </p:sp>
    </p:spTree>
    <p:extLst>
      <p:ext uri="{BB962C8B-B14F-4D97-AF65-F5344CB8AC3E}">
        <p14:creationId xmlns:p14="http://schemas.microsoft.com/office/powerpoint/2010/main" val="89234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03320342-E682-40DE-8EEF-C9C91C2991A2}" type="datetimeFigureOut">
              <a:rPr lang="ru-RU" smtClean="0"/>
              <a:t>27.12.2022</a:t>
            </a:fld>
            <a:endParaRPr lang="ru-RU"/>
          </a:p>
        </p:txBody>
      </p:sp>
      <p:sp>
        <p:nvSpPr>
          <p:cNvPr id="8" name="Footer Placeholder 7"/>
          <p:cNvSpPr>
            <a:spLocks noGrp="1"/>
          </p:cNvSpPr>
          <p:nvPr>
            <p:ph type="ftr" sz="quarter" idx="11"/>
          </p:nvPr>
        </p:nvSpPr>
        <p:spPr/>
        <p:txBody>
          <a:bodyPr/>
          <a:lstStyle/>
          <a:p>
            <a:endParaRPr lang="ru-RU"/>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0A70347-5DC5-4201-B25B-26E66BED8E3A}" type="slidenum">
              <a:rPr lang="ru-RU" smtClean="0"/>
              <a:t>‹#›</a:t>
            </a:fld>
            <a:endParaRPr lang="ru-RU"/>
          </a:p>
        </p:txBody>
      </p:sp>
    </p:spTree>
    <p:extLst>
      <p:ext uri="{BB962C8B-B14F-4D97-AF65-F5344CB8AC3E}">
        <p14:creationId xmlns:p14="http://schemas.microsoft.com/office/powerpoint/2010/main" val="2083608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03320342-E682-40DE-8EEF-C9C91C2991A2}" type="datetimeFigureOut">
              <a:rPr lang="ru-RU" smtClean="0"/>
              <a:t>27.12.2022</a:t>
            </a:fld>
            <a:endParaRPr lang="ru-RU"/>
          </a:p>
        </p:txBody>
      </p:sp>
      <p:sp>
        <p:nvSpPr>
          <p:cNvPr id="4" name="Footer Placeholder 3"/>
          <p:cNvSpPr>
            <a:spLocks noGrp="1"/>
          </p:cNvSpPr>
          <p:nvPr>
            <p:ph type="ftr" sz="quarter" idx="11"/>
          </p:nvPr>
        </p:nvSpPr>
        <p:spPr/>
        <p:txBody>
          <a:bodyPr/>
          <a:lstStyle/>
          <a:p>
            <a:endParaRPr lang="ru-RU"/>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0A70347-5DC5-4201-B25B-26E66BED8E3A}" type="slidenum">
              <a:rPr lang="ru-RU" smtClean="0"/>
              <a:t>‹#›</a:t>
            </a:fld>
            <a:endParaRPr lang="ru-RU"/>
          </a:p>
        </p:txBody>
      </p:sp>
    </p:spTree>
    <p:extLst>
      <p:ext uri="{BB962C8B-B14F-4D97-AF65-F5344CB8AC3E}">
        <p14:creationId xmlns:p14="http://schemas.microsoft.com/office/powerpoint/2010/main" val="1923894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320342-E682-40DE-8EEF-C9C91C2991A2}" type="datetimeFigureOut">
              <a:rPr lang="ru-RU" smtClean="0"/>
              <a:t>27.12.2022</a:t>
            </a:fld>
            <a:endParaRPr lang="ru-RU"/>
          </a:p>
        </p:txBody>
      </p:sp>
      <p:sp>
        <p:nvSpPr>
          <p:cNvPr id="3" name="Footer Placeholder 2"/>
          <p:cNvSpPr>
            <a:spLocks noGrp="1"/>
          </p:cNvSpPr>
          <p:nvPr>
            <p:ph type="ftr" sz="quarter" idx="11"/>
          </p:nvPr>
        </p:nvSpPr>
        <p:spPr/>
        <p:txBody>
          <a:bodyPr/>
          <a:lstStyle/>
          <a:p>
            <a:endParaRPr lang="ru-RU"/>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0A70347-5DC5-4201-B25B-26E66BED8E3A}" type="slidenum">
              <a:rPr lang="ru-RU" smtClean="0"/>
              <a:t>‹#›</a:t>
            </a:fld>
            <a:endParaRPr lang="ru-RU"/>
          </a:p>
        </p:txBody>
      </p:sp>
    </p:spTree>
    <p:extLst>
      <p:ext uri="{BB962C8B-B14F-4D97-AF65-F5344CB8AC3E}">
        <p14:creationId xmlns:p14="http://schemas.microsoft.com/office/powerpoint/2010/main" val="1348755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ru-RU" smtClean="0"/>
              <a:t>Образец заголовка</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03320342-E682-40DE-8EEF-C9C91C2991A2}" type="datetimeFigureOut">
              <a:rPr lang="ru-RU" smtClean="0"/>
              <a:t>27.12.2022</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0A70347-5DC5-4201-B25B-26E66BED8E3A}" type="slidenum">
              <a:rPr lang="ru-RU" smtClean="0"/>
              <a:t>‹#›</a:t>
            </a:fld>
            <a:endParaRPr lang="ru-RU"/>
          </a:p>
        </p:txBody>
      </p:sp>
    </p:spTree>
    <p:extLst>
      <p:ext uri="{BB962C8B-B14F-4D97-AF65-F5344CB8AC3E}">
        <p14:creationId xmlns:p14="http://schemas.microsoft.com/office/powerpoint/2010/main" val="834931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03320342-E682-40DE-8EEF-C9C91C2991A2}" type="datetimeFigureOut">
              <a:rPr lang="ru-RU" smtClean="0"/>
              <a:t>27.12.2022</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0A70347-5DC5-4201-B25B-26E66BED8E3A}" type="slidenum">
              <a:rPr lang="ru-RU" smtClean="0"/>
              <a:t>‹#›</a:t>
            </a:fld>
            <a:endParaRPr lang="ru-RU"/>
          </a:p>
        </p:txBody>
      </p:sp>
    </p:spTree>
    <p:extLst>
      <p:ext uri="{BB962C8B-B14F-4D97-AF65-F5344CB8AC3E}">
        <p14:creationId xmlns:p14="http://schemas.microsoft.com/office/powerpoint/2010/main" val="2833927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3320342-E682-40DE-8EEF-C9C91C2991A2}" type="datetimeFigureOut">
              <a:rPr lang="ru-RU" smtClean="0"/>
              <a:t>27.12.2022</a:t>
            </a:fld>
            <a:endParaRPr lang="ru-RU"/>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0A70347-5DC5-4201-B25B-26E66BED8E3A}" type="slidenum">
              <a:rPr lang="ru-RU" smtClean="0"/>
              <a:t>‹#›</a:t>
            </a:fld>
            <a:endParaRPr lang="ru-RU"/>
          </a:p>
        </p:txBody>
      </p:sp>
    </p:spTree>
    <p:extLst>
      <p:ext uri="{BB962C8B-B14F-4D97-AF65-F5344CB8AC3E}">
        <p14:creationId xmlns:p14="http://schemas.microsoft.com/office/powerpoint/2010/main" val="99920975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p:cNvSpPr>
            <a:spLocks noGrp="1"/>
          </p:cNvSpPr>
          <p:nvPr>
            <p:ph type="ctrTitle"/>
          </p:nvPr>
        </p:nvSpPr>
        <p:spPr>
          <a:xfrm>
            <a:off x="561635" y="-1437642"/>
            <a:ext cx="11409748" cy="2262781"/>
          </a:xfrm>
        </p:spPr>
        <p:txBody>
          <a:bodyPr>
            <a:normAutofit/>
          </a:bodyPr>
          <a:lstStyle/>
          <a:p>
            <a:pPr algn="ctr"/>
            <a:r>
              <a:rPr lang="uk-UA" sz="2400" dirty="0">
                <a:latin typeface="Times New Roman" panose="02020603050405020304" pitchFamily="18" charset="0"/>
                <a:cs typeface="Times New Roman" panose="02020603050405020304" pitchFamily="18" charset="0"/>
              </a:rPr>
              <a:t>Одеський національний університет імені І. І. Мечникова</a:t>
            </a:r>
          </a:p>
        </p:txBody>
      </p:sp>
      <p:sp>
        <p:nvSpPr>
          <p:cNvPr id="7" name="TextBox 6"/>
          <p:cNvSpPr txBox="1"/>
          <p:nvPr/>
        </p:nvSpPr>
        <p:spPr>
          <a:xfrm>
            <a:off x="1215883" y="825139"/>
            <a:ext cx="10101251" cy="1323439"/>
          </a:xfrm>
          <a:prstGeom prst="rect">
            <a:avLst/>
          </a:prstGeom>
          <a:noFill/>
        </p:spPr>
        <p:txBody>
          <a:bodyPr wrap="square" rtlCol="0">
            <a:spAutoFit/>
          </a:bodyPr>
          <a:lstStyle/>
          <a:p>
            <a:pPr algn="ctr"/>
            <a:r>
              <a:rPr lang="uk-UA" sz="4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Курсова робота по дисципліні «Організація баз даних»</a:t>
            </a:r>
            <a:endParaRPr lang="ru-RU" sz="4000" dirty="0">
              <a:effectLst>
                <a:outerShdw blurRad="38100" dist="38100" dir="2700000" algn="tl">
                  <a:srgbClr val="000000">
                    <a:alpha val="43137"/>
                  </a:srgbClr>
                </a:outerShdw>
              </a:effectLst>
            </a:endParaRPr>
          </a:p>
        </p:txBody>
      </p:sp>
      <p:sp>
        <p:nvSpPr>
          <p:cNvPr id="8" name="TextBox 7"/>
          <p:cNvSpPr txBox="1"/>
          <p:nvPr/>
        </p:nvSpPr>
        <p:spPr>
          <a:xfrm>
            <a:off x="1740807" y="2726614"/>
            <a:ext cx="9051402" cy="954107"/>
          </a:xfrm>
          <a:prstGeom prst="rect">
            <a:avLst/>
          </a:prstGeom>
          <a:noFill/>
        </p:spPr>
        <p:txBody>
          <a:bodyPr wrap="square" rtlCol="0">
            <a:spAutoFit/>
          </a:bodyPr>
          <a:lstStyle/>
          <a:p>
            <a:pPr algn="ctr"/>
            <a:r>
              <a:rPr lang="ru-RU" sz="2800" b="1" dirty="0" smtClean="0">
                <a:latin typeface="Times New Roman" panose="02020603050405020304" pitchFamily="18" charset="0"/>
                <a:cs typeface="Times New Roman" panose="02020603050405020304" pitchFamily="18" charset="0"/>
              </a:rPr>
              <a:t>«</a:t>
            </a:r>
            <a:r>
              <a:rPr lang="ru-RU" sz="2800" b="1" dirty="0" err="1" smtClean="0">
                <a:latin typeface="Times New Roman" panose="02020603050405020304" pitchFamily="18" charset="0"/>
                <a:cs typeface="Times New Roman" panose="02020603050405020304" pitchFamily="18" charset="0"/>
              </a:rPr>
              <a:t>Інформаційна</a:t>
            </a:r>
            <a:r>
              <a:rPr lang="ru-RU" sz="2800" b="1" dirty="0" smtClean="0">
                <a:latin typeface="Times New Roman" panose="02020603050405020304" pitchFamily="18" charset="0"/>
                <a:cs typeface="Times New Roman" panose="02020603050405020304" pitchFamily="18" charset="0"/>
              </a:rPr>
              <a:t> система</a:t>
            </a:r>
            <a:r>
              <a:rPr lang="en-US" sz="2800" b="1" dirty="0" smtClean="0">
                <a:latin typeface="Times New Roman" panose="02020603050405020304" pitchFamily="18" charset="0"/>
                <a:cs typeface="Times New Roman" panose="02020603050405020304" pitchFamily="18" charset="0"/>
              </a:rPr>
              <a:t> </a:t>
            </a:r>
            <a:r>
              <a:rPr lang="uk-UA" sz="2800" b="1" dirty="0" smtClean="0">
                <a:latin typeface="Times New Roman" panose="02020603050405020304" pitchFamily="18" charset="0"/>
                <a:cs typeface="Times New Roman" panose="02020603050405020304" pitchFamily="18" charset="0"/>
              </a:rPr>
              <a:t>дитячого </a:t>
            </a:r>
            <a:r>
              <a:rPr lang="uk-UA" sz="2800" b="1" dirty="0" err="1" smtClean="0">
                <a:latin typeface="Times New Roman" panose="02020603050405020304" pitchFamily="18" charset="0"/>
                <a:cs typeface="Times New Roman" panose="02020603050405020304" pitchFamily="18" charset="0"/>
              </a:rPr>
              <a:t>сада</a:t>
            </a:r>
            <a:r>
              <a:rPr lang="ru-RU" sz="2800" b="1" dirty="0" smtClean="0">
                <a:latin typeface="Times New Roman" panose="02020603050405020304" pitchFamily="18" charset="0"/>
                <a:cs typeface="Times New Roman" panose="02020603050405020304" pitchFamily="18" charset="0"/>
              </a:rPr>
              <a:t>»</a:t>
            </a:r>
          </a:p>
          <a:p>
            <a:pPr algn="ctr"/>
            <a:endParaRPr lang="ru-RU" sz="2800" dirty="0"/>
          </a:p>
        </p:txBody>
      </p:sp>
      <p:pic>
        <p:nvPicPr>
          <p:cNvPr id="9" name="Picture 2" descr="C:\Users\Владимир\OneDrive\Рабочий стол\zn_bigonu.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22858" y="4411359"/>
            <a:ext cx="1857120" cy="1766440"/>
          </a:xfrm>
          <a:prstGeom prst="ellipse">
            <a:avLst/>
          </a:prstGeom>
          <a:noFill/>
          <a:ln>
            <a:noFill/>
          </a:ln>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611564" y="4595149"/>
            <a:ext cx="3075959" cy="1631216"/>
          </a:xfrm>
          <a:prstGeom prst="rect">
            <a:avLst/>
          </a:prstGeom>
          <a:noFill/>
        </p:spPr>
        <p:txBody>
          <a:bodyPr wrap="square" rtlCol="0">
            <a:spAutoFit/>
          </a:bodyPr>
          <a:lstStyle/>
          <a:p>
            <a:r>
              <a:rPr lang="uk-UA" sz="2000" dirty="0" smtClean="0">
                <a:latin typeface="Times New Roman" panose="02020603050405020304" pitchFamily="18" charset="0"/>
                <a:cs typeface="Times New Roman" panose="02020603050405020304" pitchFamily="18" charset="0"/>
              </a:rPr>
              <a:t>Виконав</a:t>
            </a:r>
            <a:r>
              <a:rPr lang="ru-RU" sz="2000" dirty="0" smtClean="0">
                <a:latin typeface="Times New Roman" panose="02020603050405020304" pitchFamily="18" charset="0"/>
                <a:cs typeface="Times New Roman" panose="02020603050405020304" pitchFamily="18" charset="0"/>
              </a:rPr>
              <a:t> студент</a:t>
            </a:r>
          </a:p>
          <a:p>
            <a:r>
              <a:rPr lang="en-US" sz="2000" dirty="0" smtClean="0">
                <a:latin typeface="Times New Roman" panose="02020603050405020304" pitchFamily="18" charset="0"/>
                <a:cs typeface="Times New Roman" panose="02020603050405020304" pitchFamily="18" charset="0"/>
              </a:rPr>
              <a:t>III</a:t>
            </a:r>
            <a:r>
              <a:rPr lang="ru-RU" sz="2000" dirty="0" smtClean="0">
                <a:latin typeface="Times New Roman" panose="02020603050405020304" pitchFamily="18" charset="0"/>
                <a:cs typeface="Times New Roman" panose="02020603050405020304" pitchFamily="18" charset="0"/>
              </a:rPr>
              <a:t> курса КІ 3 </a:t>
            </a:r>
            <a:r>
              <a:rPr lang="ru-RU" sz="2000" dirty="0" err="1" smtClean="0">
                <a:latin typeface="Times New Roman" panose="02020603050405020304" pitchFamily="18" charset="0"/>
                <a:cs typeface="Times New Roman" panose="02020603050405020304" pitchFamily="18" charset="0"/>
              </a:rPr>
              <a:t>група</a:t>
            </a:r>
            <a:endParaRPr lang="ru-RU" sz="2000" dirty="0" smtClean="0">
              <a:latin typeface="Times New Roman" panose="02020603050405020304" pitchFamily="18" charset="0"/>
              <a:cs typeface="Times New Roman" panose="02020603050405020304" pitchFamily="18" charset="0"/>
            </a:endParaRPr>
          </a:p>
          <a:p>
            <a:r>
              <a:rPr lang="uk-UA" sz="2000" dirty="0" smtClean="0">
                <a:latin typeface="Times New Roman" panose="02020603050405020304" pitchFamily="18" charset="0"/>
                <a:cs typeface="Times New Roman" panose="02020603050405020304" pitchFamily="18" charset="0"/>
              </a:rPr>
              <a:t>Щупак Т. О.</a:t>
            </a:r>
            <a:endParaRPr lang="ru-RU" sz="2000" dirty="0" smtClean="0">
              <a:latin typeface="Times New Roman" panose="02020603050405020304" pitchFamily="18" charset="0"/>
              <a:cs typeface="Times New Roman" panose="02020603050405020304" pitchFamily="18" charset="0"/>
            </a:endParaRPr>
          </a:p>
          <a:p>
            <a:r>
              <a:rPr lang="ru-RU" sz="2000" dirty="0" err="1" smtClean="0">
                <a:latin typeface="Times New Roman" panose="02020603050405020304" pitchFamily="18" charset="0"/>
                <a:cs typeface="Times New Roman" panose="02020603050405020304" pitchFamily="18" charset="0"/>
              </a:rPr>
              <a:t>Керівник</a:t>
            </a:r>
            <a:r>
              <a:rPr lang="ru-RU" sz="2000" dirty="0" smtClean="0">
                <a:latin typeface="Times New Roman" panose="02020603050405020304" pitchFamily="18" charset="0"/>
                <a:cs typeface="Times New Roman" panose="02020603050405020304" pitchFamily="18" charset="0"/>
              </a:rPr>
              <a:t>:</a:t>
            </a:r>
            <a:r>
              <a:rPr lang="uk-UA" sz="2000" dirty="0" smtClean="0">
                <a:latin typeface="Times New Roman" panose="02020603050405020304" pitchFamily="18" charset="0"/>
                <a:cs typeface="Times New Roman" panose="02020603050405020304" pitchFamily="18" charset="0"/>
              </a:rPr>
              <a:t> </a:t>
            </a:r>
            <a:r>
              <a:rPr lang="uk-UA" sz="2000" dirty="0" err="1" smtClean="0">
                <a:latin typeface="Times New Roman" panose="02020603050405020304" pitchFamily="18" charset="0"/>
                <a:cs typeface="Times New Roman" panose="02020603050405020304" pitchFamily="18" charset="0"/>
              </a:rPr>
              <a:t>Розновець</a:t>
            </a:r>
            <a:r>
              <a:rPr lang="ru-RU" sz="2000" dirty="0" smtClean="0">
                <a:latin typeface="Times New Roman" panose="02020603050405020304" pitchFamily="18" charset="0"/>
                <a:cs typeface="Times New Roman" panose="02020603050405020304" pitchFamily="18" charset="0"/>
              </a:rPr>
              <a:t> О. І.</a:t>
            </a:r>
          </a:p>
          <a:p>
            <a:endParaRPr lang="ru-RU" sz="2000" dirty="0"/>
          </a:p>
        </p:txBody>
      </p:sp>
      <p:sp>
        <p:nvSpPr>
          <p:cNvPr id="11" name="TextBox 10"/>
          <p:cNvSpPr txBox="1"/>
          <p:nvPr/>
        </p:nvSpPr>
        <p:spPr>
          <a:xfrm>
            <a:off x="5053687" y="6226365"/>
            <a:ext cx="2195462" cy="400110"/>
          </a:xfrm>
          <a:prstGeom prst="rect">
            <a:avLst/>
          </a:prstGeom>
          <a:noFill/>
        </p:spPr>
        <p:txBody>
          <a:bodyPr wrap="square" rtlCol="0">
            <a:spAutoFit/>
          </a:bodyPr>
          <a:lstStyle/>
          <a:p>
            <a:pPr algn="ctr"/>
            <a:r>
              <a:rPr lang="uk-UA" sz="2000" dirty="0" smtClean="0">
                <a:latin typeface="Times New Roman" panose="02020603050405020304" pitchFamily="18" charset="0"/>
                <a:cs typeface="Times New Roman" panose="02020603050405020304" pitchFamily="18" charset="0"/>
              </a:rPr>
              <a:t>Одеса - 2022</a:t>
            </a:r>
            <a:endParaRPr lang="ru-RU"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86470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19725" y="573310"/>
            <a:ext cx="8911687" cy="1280890"/>
          </a:xfrm>
        </p:spPr>
        <p:txBody>
          <a:bodyPr/>
          <a:lstStyle/>
          <a:p>
            <a:pPr algn="ctr"/>
            <a:r>
              <a:rPr lang="ru-RU" b="1" dirty="0">
                <a:latin typeface="Times New Roman" panose="02020603050405020304" pitchFamily="18" charset="0"/>
                <a:cs typeface="Times New Roman" panose="02020603050405020304" pitchFamily="18" charset="0"/>
              </a:rPr>
              <a:t>ДЯКУЮ ЗА ПЕРЕГЛЯД</a:t>
            </a:r>
            <a:endParaRPr lang="ru-RU" dirty="0"/>
          </a:p>
        </p:txBody>
      </p:sp>
      <p:pic>
        <p:nvPicPr>
          <p:cNvPr id="4098" name="Picture 2" descr="Проект покращення власного мовлення на тему “ Україна ” презентация, доклад"/>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80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69876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36285" y="451390"/>
            <a:ext cx="8911687" cy="1280890"/>
          </a:xfrm>
        </p:spPr>
        <p:txBody>
          <a:bodyPr/>
          <a:lstStyle/>
          <a:p>
            <a:pPr algn="ctr"/>
            <a:r>
              <a:rPr lang="uk-UA" b="1" dirty="0" smtClean="0">
                <a:latin typeface="Times New Roman" panose="02020603050405020304" pitchFamily="18" charset="0"/>
                <a:cs typeface="Times New Roman" panose="02020603050405020304" pitchFamily="18" charset="0"/>
              </a:rPr>
              <a:t>Ціль роботи</a:t>
            </a:r>
            <a:endParaRPr lang="ru-RU"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414365" y="1198880"/>
            <a:ext cx="9477155" cy="193899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uk-UA" sz="2400" dirty="0" smtClean="0">
                <a:latin typeface="Times New Roman" panose="02020603050405020304" pitchFamily="18" charset="0"/>
                <a:cs typeface="Times New Roman" panose="02020603050405020304" pitchFamily="18" charset="0"/>
              </a:rPr>
              <a:t>	Мета </a:t>
            </a:r>
            <a:r>
              <a:rPr lang="uk-UA" sz="2400" dirty="0">
                <a:latin typeface="Times New Roman" panose="02020603050405020304" pitchFamily="18" charset="0"/>
                <a:cs typeface="Times New Roman" panose="02020603050405020304" pitchFamily="18" charset="0"/>
              </a:rPr>
              <a:t>даного курсового проекту – проектування і реалізація інформаційної системи для дитячого саду. </a:t>
            </a:r>
            <a:endParaRPr lang="ru-RU" sz="2400" dirty="0">
              <a:latin typeface="Times New Roman" panose="02020603050405020304" pitchFamily="18" charset="0"/>
              <a:cs typeface="Times New Roman" panose="02020603050405020304" pitchFamily="18" charset="0"/>
            </a:endParaRPr>
          </a:p>
          <a:p>
            <a:r>
              <a:rPr lang="uk-UA" sz="2400" dirty="0" smtClean="0">
                <a:latin typeface="Times New Roman" panose="02020603050405020304" pitchFamily="18" charset="0"/>
                <a:cs typeface="Times New Roman" panose="02020603050405020304" pitchFamily="18" charset="0"/>
              </a:rPr>
              <a:t>	Проектований </a:t>
            </a:r>
            <a:r>
              <a:rPr lang="uk-UA" sz="2400" dirty="0">
                <a:latin typeface="Times New Roman" panose="02020603050405020304" pitchFamily="18" charset="0"/>
                <a:cs typeface="Times New Roman" panose="02020603050405020304" pitchFamily="18" charset="0"/>
              </a:rPr>
              <a:t>додаток призначений насамперед для батьків та викладачів які працюють в дитячому садку і дозволяє їм ефективніше </a:t>
            </a:r>
            <a:r>
              <a:rPr lang="uk-UA" sz="2400" dirty="0" smtClean="0">
                <a:latin typeface="Times New Roman" panose="02020603050405020304" pitchFamily="18" charset="0"/>
                <a:cs typeface="Times New Roman" panose="02020603050405020304" pitchFamily="18" charset="0"/>
              </a:rPr>
              <a:t>продивлятися</a:t>
            </a:r>
            <a:r>
              <a:rPr lang="en-US" sz="2400" dirty="0" smtClean="0">
                <a:latin typeface="Times New Roman" panose="02020603050405020304" pitchFamily="18" charset="0"/>
                <a:cs typeface="Times New Roman" panose="02020603050405020304" pitchFamily="18" charset="0"/>
              </a:rPr>
              <a:t>,</a:t>
            </a:r>
            <a:r>
              <a:rPr lang="uk-UA" sz="2400" dirty="0" smtClean="0">
                <a:latin typeface="Times New Roman" panose="02020603050405020304" pitchFamily="18" charset="0"/>
                <a:cs typeface="Times New Roman" panose="02020603050405020304" pitchFamily="18" charset="0"/>
              </a:rPr>
              <a:t> аналізувати </a:t>
            </a:r>
            <a:r>
              <a:rPr lang="uk-UA" sz="2400" dirty="0">
                <a:latin typeface="Times New Roman" panose="02020603050405020304" pitchFamily="18" charset="0"/>
                <a:cs typeface="Times New Roman" panose="02020603050405020304" pitchFamily="18" charset="0"/>
              </a:rPr>
              <a:t>або записувати </a:t>
            </a:r>
            <a:r>
              <a:rPr lang="uk-UA" sz="2400" dirty="0" smtClean="0">
                <a:latin typeface="Times New Roman" panose="02020603050405020304" pitchFamily="18" charset="0"/>
                <a:cs typeface="Times New Roman" panose="02020603050405020304" pitchFamily="18" charset="0"/>
              </a:rPr>
              <a:t>інформацію.</a:t>
            </a:r>
            <a:endParaRPr lang="ru-RU" sz="2400" dirty="0">
              <a:latin typeface="Times New Roman" panose="02020603050405020304" pitchFamily="18" charset="0"/>
              <a:cs typeface="Times New Roman" panose="02020603050405020304" pitchFamily="18" charset="0"/>
            </a:endParaRPr>
          </a:p>
        </p:txBody>
      </p:sp>
      <p:pic>
        <p:nvPicPr>
          <p:cNvPr id="1026" name="Picture 2" descr="Приватний міні садок у Львові | Центр дитячого розвиту | Baby Clu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82218" y="3139005"/>
            <a:ext cx="5026025" cy="334152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25592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77406" y="384128"/>
            <a:ext cx="8911687" cy="1280890"/>
          </a:xfrm>
        </p:spPr>
        <p:txBody>
          <a:bodyPr/>
          <a:lstStyle/>
          <a:p>
            <a:pPr algn="ctr"/>
            <a:r>
              <a:rPr lang="uk-UA" dirty="0" smtClean="0">
                <a:latin typeface="Times New Roman" panose="02020603050405020304" pitchFamily="18" charset="0"/>
                <a:cs typeface="Times New Roman" panose="02020603050405020304" pitchFamily="18" charset="0"/>
              </a:rPr>
              <a:t>Завдання користувачів</a:t>
            </a:r>
            <a:endParaRPr lang="ru-RU" dirty="0">
              <a:latin typeface="Times New Roman" panose="02020603050405020304" pitchFamily="18" charset="0"/>
              <a:cs typeface="Times New Roman" panose="02020603050405020304" pitchFamily="18" charset="0"/>
            </a:endParaRPr>
          </a:p>
        </p:txBody>
      </p:sp>
      <p:graphicFrame>
        <p:nvGraphicFramePr>
          <p:cNvPr id="4" name="Таблица 3"/>
          <p:cNvGraphicFramePr>
            <a:graphicFrameLocks noGrp="1"/>
          </p:cNvGraphicFramePr>
          <p:nvPr>
            <p:extLst>
              <p:ext uri="{D42A27DB-BD31-4B8C-83A1-F6EECF244321}">
                <p14:modId xmlns:p14="http://schemas.microsoft.com/office/powerpoint/2010/main" val="1513223522"/>
              </p:ext>
            </p:extLst>
          </p:nvPr>
        </p:nvGraphicFramePr>
        <p:xfrm>
          <a:off x="2169249" y="1105990"/>
          <a:ext cx="8127999" cy="4377508"/>
        </p:xfrm>
        <a:graphic>
          <a:graphicData uri="http://schemas.openxmlformats.org/drawingml/2006/table">
            <a:tbl>
              <a:tblPr firstRow="1" bandRow="1">
                <a:tableStyleId>{46F890A9-2807-4EBB-B81D-B2AA78EC7F39}</a:tableStyleId>
              </a:tblPr>
              <a:tblGrid>
                <a:gridCol w="2709333"/>
                <a:gridCol w="2709333"/>
                <a:gridCol w="2709333"/>
              </a:tblGrid>
              <a:tr h="435428">
                <a:tc>
                  <a:txBody>
                    <a:bodyPr/>
                    <a:lstStyle/>
                    <a:p>
                      <a:pPr algn="ctr"/>
                      <a:r>
                        <a:rPr lang="uk-UA" dirty="0" smtClean="0">
                          <a:latin typeface="Times New Roman" panose="02020603050405020304" pitchFamily="18" charset="0"/>
                          <a:cs typeface="Times New Roman" panose="02020603050405020304" pitchFamily="18" charset="0"/>
                        </a:rPr>
                        <a:t>Адміністратор</a:t>
                      </a:r>
                      <a:endParaRPr lang="ru-RU"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uk-UA" dirty="0" smtClean="0">
                          <a:latin typeface="Times New Roman" panose="02020603050405020304" pitchFamily="18" charset="0"/>
                          <a:cs typeface="Times New Roman" panose="02020603050405020304" pitchFamily="18" charset="0"/>
                        </a:rPr>
                        <a:t>Працівник</a:t>
                      </a:r>
                      <a:endParaRPr lang="ru-RU"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uk-UA" dirty="0" smtClean="0">
                          <a:latin typeface="Times New Roman" panose="02020603050405020304" pitchFamily="18" charset="0"/>
                          <a:cs typeface="Times New Roman" panose="02020603050405020304" pitchFamily="18" charset="0"/>
                        </a:rPr>
                        <a:t>Опікуни</a:t>
                      </a:r>
                      <a:endParaRPr lang="ru-RU"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uk-UA" dirty="0" smtClean="0">
                          <a:latin typeface="Times New Roman" panose="02020603050405020304" pitchFamily="18" charset="0"/>
                          <a:cs typeface="Times New Roman" panose="02020603050405020304" pitchFamily="18" charset="0"/>
                        </a:rPr>
                        <a:t>Створення профілю опікуна</a:t>
                      </a:r>
                      <a:endParaRPr lang="ru-RU"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uk-UA" dirty="0" smtClean="0">
                          <a:latin typeface="Times New Roman" panose="02020603050405020304" pitchFamily="18" charset="0"/>
                          <a:cs typeface="Times New Roman" panose="02020603050405020304" pitchFamily="18" charset="0"/>
                        </a:rPr>
                        <a:t>Створення</a:t>
                      </a:r>
                      <a:r>
                        <a:rPr lang="uk-UA" baseline="0" dirty="0" smtClean="0">
                          <a:latin typeface="Times New Roman" panose="02020603050405020304" pitchFamily="18" charset="0"/>
                          <a:cs typeface="Times New Roman" panose="02020603050405020304" pitchFamily="18" charset="0"/>
                        </a:rPr>
                        <a:t> добового звіту дитини</a:t>
                      </a:r>
                      <a:endParaRPr lang="ru-RU"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uk-UA" dirty="0" smtClean="0">
                          <a:latin typeface="Times New Roman" panose="02020603050405020304" pitchFamily="18" charset="0"/>
                          <a:cs typeface="Times New Roman" panose="02020603050405020304" pitchFamily="18" charset="0"/>
                        </a:rPr>
                        <a:t>Перегляд новин</a:t>
                      </a:r>
                      <a:endParaRPr lang="ru-RU"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395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uk-UA" dirty="0" smtClean="0">
                          <a:latin typeface="Times New Roman" panose="02020603050405020304" pitchFamily="18" charset="0"/>
                          <a:cs typeface="Times New Roman" panose="02020603050405020304" pitchFamily="18" charset="0"/>
                        </a:rPr>
                        <a:t>Створення профілю дитини</a:t>
                      </a:r>
                      <a:endParaRPr lang="ru-RU" dirty="0" smtClean="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uk-UA" dirty="0" smtClean="0">
                          <a:latin typeface="Times New Roman" panose="02020603050405020304" pitchFamily="18" charset="0"/>
                          <a:cs typeface="Times New Roman" panose="02020603050405020304" pitchFamily="18" charset="0"/>
                        </a:rPr>
                        <a:t>Перегляд інформації про дітей</a:t>
                      </a:r>
                      <a:endParaRPr lang="ru-RU"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uk-UA" dirty="0" smtClean="0">
                          <a:latin typeface="Times New Roman" panose="02020603050405020304" pitchFamily="18" charset="0"/>
                          <a:cs typeface="Times New Roman" panose="02020603050405020304" pitchFamily="18" charset="0"/>
                        </a:rPr>
                        <a:t>Перегляд інформації про дітей</a:t>
                      </a:r>
                      <a:endParaRPr lang="ru-RU"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uk-UA" dirty="0" smtClean="0">
                          <a:latin typeface="Times New Roman" panose="02020603050405020304" pitchFamily="18" charset="0"/>
                          <a:cs typeface="Times New Roman" panose="02020603050405020304" pitchFamily="18" charset="0"/>
                        </a:rPr>
                        <a:t>Створення профілю працівника</a:t>
                      </a:r>
                      <a:endParaRPr lang="ru-RU" dirty="0" smtClean="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uk-UA" dirty="0" smtClean="0">
                          <a:latin typeface="Times New Roman" panose="02020603050405020304" pitchFamily="18" charset="0"/>
                          <a:cs typeface="Times New Roman" panose="02020603050405020304" pitchFamily="18" charset="0"/>
                        </a:rPr>
                        <a:t>Перегляд інформації про працівників</a:t>
                      </a:r>
                      <a:endParaRPr lang="ru-RU" dirty="0" smtClean="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uk-UA" dirty="0" smtClean="0">
                          <a:latin typeface="Times New Roman" panose="02020603050405020304" pitchFamily="18" charset="0"/>
                          <a:cs typeface="Times New Roman" panose="02020603050405020304" pitchFamily="18" charset="0"/>
                        </a:rPr>
                        <a:t>Перегляд інформації про групи</a:t>
                      </a:r>
                      <a:endParaRPr lang="ru-RU"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uk-UA" dirty="0" smtClean="0">
                          <a:latin typeface="Times New Roman" panose="02020603050405020304" pitchFamily="18" charset="0"/>
                          <a:cs typeface="Times New Roman" panose="02020603050405020304" pitchFamily="18" charset="0"/>
                        </a:rPr>
                        <a:t>Створення та редагування</a:t>
                      </a:r>
                      <a:r>
                        <a:rPr lang="uk-UA" baseline="0" dirty="0" smtClean="0">
                          <a:latin typeface="Times New Roman" panose="02020603050405020304" pitchFamily="18" charset="0"/>
                          <a:cs typeface="Times New Roman" panose="02020603050405020304" pitchFamily="18" charset="0"/>
                        </a:rPr>
                        <a:t> розкладу</a:t>
                      </a:r>
                      <a:endParaRPr lang="ru-RU"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uk-UA" dirty="0" smtClean="0">
                          <a:latin typeface="Times New Roman" panose="02020603050405020304" pitchFamily="18" charset="0"/>
                          <a:cs typeface="Times New Roman" panose="02020603050405020304" pitchFamily="18" charset="0"/>
                        </a:rPr>
                        <a:t>Перегляд інформації про опікунів</a:t>
                      </a:r>
                      <a:endParaRPr lang="ru-RU" dirty="0" smtClean="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uk-UA" dirty="0" smtClean="0">
                          <a:latin typeface="Times New Roman" panose="02020603050405020304" pitchFamily="18" charset="0"/>
                          <a:cs typeface="Times New Roman" panose="02020603050405020304" pitchFamily="18" charset="0"/>
                        </a:rPr>
                        <a:t>Перегляд розкладу</a:t>
                      </a:r>
                      <a:endParaRPr lang="ru-RU"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uk-UA" dirty="0" smtClean="0">
                          <a:latin typeface="Times New Roman" panose="02020603050405020304" pitchFamily="18" charset="0"/>
                          <a:cs typeface="Times New Roman" panose="02020603050405020304" pitchFamily="18" charset="0"/>
                        </a:rPr>
                        <a:t>Створення груп</a:t>
                      </a:r>
                      <a:endParaRPr lang="ru-RU"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ru-RU"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RU"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uk-UA" dirty="0" smtClean="0">
                          <a:latin typeface="Times New Roman" panose="02020603050405020304" pitchFamily="18" charset="0"/>
                          <a:cs typeface="Times New Roman" panose="02020603050405020304" pitchFamily="18" charset="0"/>
                        </a:rPr>
                        <a:t>Запис</a:t>
                      </a:r>
                      <a:r>
                        <a:rPr lang="uk-UA" baseline="0" dirty="0" smtClean="0">
                          <a:latin typeface="Times New Roman" panose="02020603050405020304" pitchFamily="18" charset="0"/>
                          <a:cs typeface="Times New Roman" panose="02020603050405020304" pitchFamily="18" charset="0"/>
                        </a:rPr>
                        <a:t> актуальних новин</a:t>
                      </a:r>
                      <a:endParaRPr lang="ru-RU"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RU">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RU">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uk-UA" dirty="0" smtClean="0">
                          <a:latin typeface="Times New Roman" panose="02020603050405020304" pitchFamily="18" charset="0"/>
                          <a:cs typeface="Times New Roman" panose="02020603050405020304" pitchFamily="18" charset="0"/>
                        </a:rPr>
                        <a:t>Створення та редагування предметів</a:t>
                      </a:r>
                      <a:endParaRPr lang="ru-RU"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RU">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RU"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445522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83028" y="258350"/>
            <a:ext cx="8911687" cy="1280890"/>
          </a:xfrm>
        </p:spPr>
        <p:txBody>
          <a:bodyPr/>
          <a:lstStyle/>
          <a:p>
            <a:r>
              <a:rPr lang="uk-UA" b="1" dirty="0">
                <a:latin typeface="Times New Roman" panose="02020603050405020304" pitchFamily="18" charset="0"/>
                <a:cs typeface="Times New Roman" panose="02020603050405020304" pitchFamily="18" charset="0"/>
              </a:rPr>
              <a:t>Архітектура ІС та шаблон</a:t>
            </a:r>
            <a:r>
              <a:rPr lang="en-US" b="1" dirty="0">
                <a:latin typeface="Times New Roman" panose="02020603050405020304" pitchFamily="18" charset="0"/>
                <a:cs typeface="Times New Roman" panose="02020603050405020304" pitchFamily="18" charset="0"/>
              </a:rPr>
              <a:t> </a:t>
            </a:r>
            <a:r>
              <a:rPr lang="uk-UA" b="1" dirty="0">
                <a:latin typeface="Times New Roman" panose="02020603050405020304" pitchFamily="18" charset="0"/>
                <a:cs typeface="Times New Roman" panose="02020603050405020304" pitchFamily="18" charset="0"/>
              </a:rPr>
              <a:t>проектування</a:t>
            </a:r>
            <a:endParaRPr lang="ru-RU" dirty="0"/>
          </a:p>
        </p:txBody>
      </p:sp>
      <p:sp>
        <p:nvSpPr>
          <p:cNvPr id="3" name="Объект 2"/>
          <p:cNvSpPr>
            <a:spLocks noGrp="1"/>
          </p:cNvSpPr>
          <p:nvPr>
            <p:ph idx="1"/>
          </p:nvPr>
        </p:nvSpPr>
        <p:spPr>
          <a:xfrm>
            <a:off x="1979612" y="1280160"/>
            <a:ext cx="8915400" cy="3777622"/>
          </a:xfrm>
        </p:spPr>
        <p:txBody>
          <a:bodyPr/>
          <a:lstStyle/>
          <a:p>
            <a:pPr indent="450000" algn="just"/>
            <a:r>
              <a:rPr lang="uk-UA" dirty="0">
                <a:latin typeface="Times New Roman" panose="02020603050405020304" pitchFamily="18" charset="0"/>
                <a:cs typeface="Times New Roman" panose="02020603050405020304" pitchFamily="18" charset="0"/>
              </a:rPr>
              <a:t>В якості розподіленої архітектури ІС для додатку </a:t>
            </a:r>
            <a:r>
              <a:rPr lang="uk-UA" dirty="0" smtClean="0">
                <a:latin typeface="Times New Roman" panose="02020603050405020304" pitchFamily="18" charset="0"/>
                <a:cs typeface="Times New Roman" panose="02020603050405020304" pitchFamily="18" charset="0"/>
              </a:rPr>
              <a:t>«Дитячий садок» </a:t>
            </a:r>
            <a:r>
              <a:rPr lang="uk-UA" dirty="0">
                <a:latin typeface="Times New Roman" panose="02020603050405020304" pitchFamily="18" charset="0"/>
                <a:cs typeface="Times New Roman" panose="02020603050405020304" pitchFamily="18" charset="0"/>
              </a:rPr>
              <a:t>обрано </a:t>
            </a:r>
            <a:r>
              <a:rPr lang="uk-UA" dirty="0" err="1" smtClean="0">
                <a:latin typeface="Times New Roman" panose="02020603050405020304" pitchFamily="18" charset="0"/>
                <a:cs typeface="Times New Roman" panose="02020603050405020304" pitchFamily="18" charset="0"/>
              </a:rPr>
              <a:t>трирівневу</a:t>
            </a:r>
            <a:r>
              <a:rPr lang="uk-UA" dirty="0" smtClean="0">
                <a:latin typeface="Times New Roman" panose="02020603050405020304" pitchFamily="18" charset="0"/>
                <a:cs typeface="Times New Roman" panose="02020603050405020304" pitchFamily="18" charset="0"/>
              </a:rPr>
              <a:t> клієнт-серверну </a:t>
            </a:r>
            <a:r>
              <a:rPr lang="uk-UA" dirty="0">
                <a:latin typeface="Times New Roman" panose="02020603050405020304" pitchFamily="18" charset="0"/>
                <a:cs typeface="Times New Roman" panose="02020603050405020304" pitchFamily="18" charset="0"/>
              </a:rPr>
              <a:t>архітектуру.</a:t>
            </a:r>
          </a:p>
          <a:p>
            <a:pPr indent="450000" algn="just"/>
            <a:r>
              <a:rPr lang="uk-UA" dirty="0">
                <a:latin typeface="Times New Roman" panose="02020603050405020304" pitchFamily="18" charset="0"/>
                <a:cs typeface="Times New Roman" panose="02020603050405020304" pitchFamily="18" charset="0"/>
              </a:rPr>
              <a:t>Шаблон проектування </a:t>
            </a:r>
            <a:r>
              <a:rPr lang="en-US" dirty="0">
                <a:latin typeface="Times New Roman" panose="02020603050405020304" pitchFamily="18" charset="0"/>
                <a:cs typeface="Times New Roman" panose="02020603050405020304" pitchFamily="18" charset="0"/>
              </a:rPr>
              <a:t>MVC.</a:t>
            </a:r>
            <a:endParaRPr lang="ru-RU" dirty="0">
              <a:latin typeface="Times New Roman" panose="02020603050405020304" pitchFamily="18" charset="0"/>
              <a:cs typeface="Times New Roman" panose="02020603050405020304" pitchFamily="18" charset="0"/>
            </a:endParaRPr>
          </a:p>
        </p:txBody>
      </p:sp>
      <p:pic>
        <p:nvPicPr>
          <p:cNvPr id="4" name="Рисунок 3" descr="MVC-Process.png"/>
          <p:cNvPicPr/>
          <p:nvPr/>
        </p:nvPicPr>
        <p:blipFill>
          <a:blip r:embed="rId2">
            <a:extLst>
              <a:ext uri="{28A0092B-C50C-407E-A947-70E740481C1C}">
                <a14:useLocalDpi xmlns:a14="http://schemas.microsoft.com/office/drawing/2010/main" val="0"/>
              </a:ext>
            </a:extLst>
          </a:blip>
          <a:srcRect/>
          <a:stretch>
            <a:fillRect/>
          </a:stretch>
        </p:blipFill>
        <p:spPr bwMode="auto">
          <a:xfrm>
            <a:off x="2554378" y="2895010"/>
            <a:ext cx="3064828" cy="3418705"/>
          </a:xfrm>
          <a:prstGeom prst="rect">
            <a:avLst/>
          </a:prstGeom>
          <a:ln>
            <a:noFill/>
          </a:ln>
          <a:effectLst>
            <a:softEdge rad="112500"/>
          </a:effectLst>
        </p:spPr>
      </p:pic>
      <p:pic>
        <p:nvPicPr>
          <p:cNvPr id="2050" name="Picture 2" descr="Model View Controller (MVC). Model View Controller… | by Todspol  Wonhchomphu | 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0275" y="2960512"/>
            <a:ext cx="7017929" cy="3119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16677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122662" y="449938"/>
            <a:ext cx="8911687" cy="1280890"/>
          </a:xfrm>
        </p:spPr>
        <p:txBody>
          <a:bodyPr/>
          <a:lstStyle/>
          <a:p>
            <a:pPr algn="ctr"/>
            <a:r>
              <a:rPr lang="uk-UA" b="1" dirty="0">
                <a:latin typeface="Times New Roman" panose="02020603050405020304" pitchFamily="18" charset="0"/>
                <a:cs typeface="Times New Roman" panose="02020603050405020304" pitchFamily="18" charset="0"/>
              </a:rPr>
              <a:t>Інструменти реалізації</a:t>
            </a:r>
            <a:endParaRPr lang="ru-RU" dirty="0"/>
          </a:p>
        </p:txBody>
      </p:sp>
      <p:sp>
        <p:nvSpPr>
          <p:cNvPr id="3" name="Объект 2"/>
          <p:cNvSpPr>
            <a:spLocks noGrp="1"/>
          </p:cNvSpPr>
          <p:nvPr>
            <p:ph idx="1"/>
          </p:nvPr>
        </p:nvSpPr>
        <p:spPr>
          <a:xfrm>
            <a:off x="1857692" y="1201782"/>
            <a:ext cx="8915400" cy="3082835"/>
          </a:xfrm>
        </p:spPr>
        <p:style>
          <a:lnRef idx="2">
            <a:schemeClr val="accent5"/>
          </a:lnRef>
          <a:fillRef idx="1">
            <a:schemeClr val="lt1"/>
          </a:fillRef>
          <a:effectRef idx="0">
            <a:schemeClr val="accent5"/>
          </a:effectRef>
          <a:fontRef idx="minor">
            <a:schemeClr val="dk1"/>
          </a:fontRef>
        </p:style>
        <p:txBody>
          <a:bodyPr/>
          <a:lstStyle/>
          <a:p>
            <a:pPr algn="just"/>
            <a:r>
              <a:rPr lang="uk-UA" dirty="0">
                <a:latin typeface="Times New Roman" panose="02020603050405020304" pitchFamily="18" charset="0"/>
                <a:cs typeface="Times New Roman" panose="02020603050405020304" pitchFamily="18" charset="0"/>
              </a:rPr>
              <a:t>Як засоби реалізації ІС для предметної області </a:t>
            </a:r>
            <a:r>
              <a:rPr lang="uk-UA" dirty="0" smtClean="0">
                <a:latin typeface="Times New Roman" panose="02020603050405020304" pitchFamily="18" charset="0"/>
                <a:cs typeface="Times New Roman" panose="02020603050405020304" pitchFamily="18" charset="0"/>
              </a:rPr>
              <a:t>«</a:t>
            </a:r>
            <a:r>
              <a:rPr lang="ru-RU" dirty="0" smtClean="0">
                <a:latin typeface="Times New Roman" panose="02020603050405020304" pitchFamily="18" charset="0"/>
                <a:cs typeface="Times New Roman" panose="02020603050405020304" pitchFamily="18" charset="0"/>
              </a:rPr>
              <a:t>Дитячий садок</a:t>
            </a:r>
            <a:r>
              <a:rPr lang="uk-UA" dirty="0" smtClean="0">
                <a:latin typeface="Times New Roman" panose="02020603050405020304" pitchFamily="18" charset="0"/>
                <a:cs typeface="Times New Roman" panose="02020603050405020304" pitchFamily="18" charset="0"/>
              </a:rPr>
              <a:t>» </a:t>
            </a:r>
            <a:r>
              <a:rPr lang="uk-UA" dirty="0">
                <a:latin typeface="Times New Roman" panose="02020603050405020304" pitchFamily="18" charset="0"/>
                <a:cs typeface="Times New Roman" panose="02020603050405020304" pitchFamily="18" charset="0"/>
              </a:rPr>
              <a:t>були обрані наступні інструменти:</a:t>
            </a:r>
            <a:endParaRPr lang="ru-RU" dirty="0">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
            </a:pPr>
            <a:r>
              <a:rPr lang="uk-UA" dirty="0">
                <a:latin typeface="Times New Roman" panose="02020603050405020304" pitchFamily="18" charset="0"/>
                <a:cs typeface="Times New Roman" panose="02020603050405020304" pitchFamily="18" charset="0"/>
              </a:rPr>
              <a:t>СУБД </a:t>
            </a:r>
            <a:r>
              <a:rPr lang="uk-UA" dirty="0" err="1">
                <a:latin typeface="Times New Roman" panose="02020603050405020304" pitchFamily="18" charset="0"/>
                <a:cs typeface="Times New Roman" panose="02020603050405020304" pitchFamily="18" charset="0"/>
              </a:rPr>
              <a:t>PostgreSQL</a:t>
            </a:r>
            <a:r>
              <a:rPr lang="uk-UA"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
            </a:pPr>
            <a:r>
              <a:rPr lang="uk-UA" dirty="0">
                <a:latin typeface="Times New Roman" panose="02020603050405020304" pitchFamily="18" charset="0"/>
                <a:cs typeface="Times New Roman" panose="02020603050405020304" pitchFamily="18" charset="0"/>
              </a:rPr>
              <a:t>мова програмування </a:t>
            </a:r>
            <a:r>
              <a:rPr lang="uk-UA" dirty="0" err="1">
                <a:latin typeface="Times New Roman" panose="02020603050405020304" pitchFamily="18" charset="0"/>
                <a:cs typeface="Times New Roman" panose="02020603050405020304" pitchFamily="18" charset="0"/>
              </a:rPr>
              <a:t>JavaScript</a:t>
            </a:r>
            <a:r>
              <a:rPr lang="uk-UA"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
            </a:pPr>
            <a:r>
              <a:rPr lang="uk-UA" dirty="0">
                <a:latin typeface="Times New Roman" panose="02020603050405020304" pitchFamily="18" charset="0"/>
                <a:cs typeface="Times New Roman" panose="02020603050405020304" pitchFamily="18" charset="0"/>
              </a:rPr>
              <a:t>середовище розробки </a:t>
            </a:r>
            <a:r>
              <a:rPr lang="en-US" dirty="0" err="1" smtClean="0">
                <a:latin typeface="Times New Roman" panose="02020603050405020304" pitchFamily="18" charset="0"/>
                <a:cs typeface="Times New Roman" panose="02020603050405020304" pitchFamily="18" charset="0"/>
              </a:rPr>
              <a:t>WebStorm</a:t>
            </a:r>
            <a:r>
              <a:rPr lang="uk-UA" dirty="0" smtClean="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
            </a:pPr>
            <a:r>
              <a:rPr lang="uk-UA" dirty="0">
                <a:latin typeface="Times New Roman" panose="02020603050405020304" pitchFamily="18" charset="0"/>
                <a:cs typeface="Times New Roman" panose="02020603050405020304" pitchFamily="18" charset="0"/>
              </a:rPr>
              <a:t>серверна частина додатку створювалась за допомогою </a:t>
            </a:r>
            <a:r>
              <a:rPr lang="uk-UA" dirty="0" err="1">
                <a:latin typeface="Times New Roman" panose="02020603050405020304" pitchFamily="18" charset="0"/>
                <a:cs typeface="Times New Roman" panose="02020603050405020304" pitchFamily="18" charset="0"/>
              </a:rPr>
              <a:t>фреймворку</a:t>
            </a:r>
            <a:r>
              <a:rPr lang="uk-UA"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Express</a:t>
            </a:r>
            <a:r>
              <a:rPr lang="uk-UA" dirty="0">
                <a:latin typeface="Times New Roman" panose="02020603050405020304" pitchFamily="18" charset="0"/>
                <a:cs typeface="Times New Roman" panose="02020603050405020304" pitchFamily="18" charset="0"/>
              </a:rPr>
              <a:t> на платформі </a:t>
            </a:r>
            <a:r>
              <a:rPr lang="en-US" dirty="0">
                <a:latin typeface="Times New Roman" panose="02020603050405020304" pitchFamily="18" charset="0"/>
                <a:cs typeface="Times New Roman" panose="02020603050405020304" pitchFamily="18" charset="0"/>
              </a:rPr>
              <a:t>Node</a:t>
            </a:r>
            <a:r>
              <a:rPr lang="uk-UA"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js</a:t>
            </a:r>
            <a:r>
              <a:rPr lang="uk-UA"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
            </a:pPr>
            <a:r>
              <a:rPr lang="uk-UA" dirty="0">
                <a:latin typeface="Times New Roman" panose="02020603050405020304" pitchFamily="18" charset="0"/>
                <a:cs typeface="Times New Roman" panose="02020603050405020304" pitchFamily="18" charset="0"/>
              </a:rPr>
              <a:t>інтерфейс додатку створювався за допомогою </a:t>
            </a:r>
            <a:r>
              <a:rPr lang="uk-UA" dirty="0" smtClean="0">
                <a:latin typeface="Times New Roman" panose="02020603050405020304" pitchFamily="18" charset="0"/>
                <a:cs typeface="Times New Roman" panose="02020603050405020304" pitchFamily="18" charset="0"/>
              </a:rPr>
              <a:t>бібліотеки  </a:t>
            </a:r>
            <a:r>
              <a:rPr lang="en-US" dirty="0" err="1" smtClean="0">
                <a:latin typeface="Times New Roman" panose="02020603050405020304" pitchFamily="18" charset="0"/>
                <a:cs typeface="Times New Roman" panose="02020603050405020304" pitchFamily="18" charset="0"/>
              </a:rPr>
              <a:t>ReactBootstrap</a:t>
            </a:r>
            <a:r>
              <a:rPr lang="uk-UA" dirty="0" smtClean="0">
                <a:latin typeface="Times New Roman" panose="02020603050405020304" pitchFamily="18" charset="0"/>
                <a:cs typeface="Times New Roman" panose="02020603050405020304" pitchFamily="18" charset="0"/>
              </a:rPr>
              <a:t>.</a:t>
            </a:r>
          </a:p>
        </p:txBody>
      </p:sp>
      <p:pic>
        <p:nvPicPr>
          <p:cNvPr id="3074" name="Picture 2" descr="How to create a React-Node.js application - DEV Community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1056" y="4522620"/>
            <a:ext cx="4486094" cy="187600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3076" name="Picture 4" descr="Файл:Database-postgres.svg — Википедия"/>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5153" y="4493623"/>
            <a:ext cx="1557997" cy="220326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Babel · The compiler for next generation JavaScrip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0037" y="4525886"/>
            <a:ext cx="4762500" cy="19050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3080" name="Picture 8" descr="Express - VeroSkill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34008" y="4427915"/>
            <a:ext cx="2002971" cy="2002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37079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35279" y="336727"/>
            <a:ext cx="8911687" cy="1280890"/>
          </a:xfrm>
        </p:spPr>
        <p:txBody>
          <a:bodyPr/>
          <a:lstStyle/>
          <a:p>
            <a:pPr algn="ctr"/>
            <a:r>
              <a:rPr lang="en-US" b="1" dirty="0">
                <a:latin typeface="Times New Roman" panose="02020603050405020304" pitchFamily="18" charset="0"/>
                <a:cs typeface="Times New Roman" panose="02020603050405020304" pitchFamily="18" charset="0"/>
              </a:rPr>
              <a:t>ER-</a:t>
            </a:r>
            <a:r>
              <a:rPr lang="uk-UA" b="1" dirty="0">
                <a:latin typeface="Times New Roman" panose="02020603050405020304" pitchFamily="18" charset="0"/>
                <a:cs typeface="Times New Roman" panose="02020603050405020304" pitchFamily="18" charset="0"/>
              </a:rPr>
              <a:t>діаграма проекту</a:t>
            </a:r>
            <a:endParaRPr lang="ru-RU" dirty="0"/>
          </a:p>
        </p:txBody>
      </p:sp>
      <p:pic>
        <p:nvPicPr>
          <p:cNvPr id="4" name="Рисунок 3"/>
          <p:cNvPicPr/>
          <p:nvPr/>
        </p:nvPicPr>
        <p:blipFill>
          <a:blip r:embed="rId2"/>
          <a:stretch>
            <a:fillRect/>
          </a:stretch>
        </p:blipFill>
        <p:spPr>
          <a:xfrm>
            <a:off x="2129582" y="1117508"/>
            <a:ext cx="8323079" cy="5379085"/>
          </a:xfrm>
          <a:prstGeom prst="rect">
            <a:avLst/>
          </a:prstGeom>
          <a:ln>
            <a:noFill/>
          </a:ln>
          <a:effectLst>
            <a:softEdge rad="112500"/>
          </a:effectLst>
        </p:spPr>
      </p:pic>
    </p:spTree>
    <p:extLst>
      <p:ext uri="{BB962C8B-B14F-4D97-AF65-F5344CB8AC3E}">
        <p14:creationId xmlns:p14="http://schemas.microsoft.com/office/powerpoint/2010/main" val="27946912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60513" y="476065"/>
            <a:ext cx="8911687" cy="1280890"/>
          </a:xfrm>
        </p:spPr>
        <p:txBody>
          <a:bodyPr/>
          <a:lstStyle/>
          <a:p>
            <a:pPr algn="ctr"/>
            <a:r>
              <a:rPr lang="uk-UA" b="1" smtClean="0">
                <a:latin typeface="Times New Roman" panose="02020603050405020304" pitchFamily="18" charset="0"/>
                <a:cs typeface="Times New Roman" panose="02020603050405020304" pitchFamily="18" charset="0"/>
              </a:rPr>
              <a:t>Інтерфейс користувача</a:t>
            </a:r>
            <a:endParaRPr lang="ru-RU" dirty="0"/>
          </a:p>
        </p:txBody>
      </p:sp>
      <p:pic>
        <p:nvPicPr>
          <p:cNvPr id="5" name="Рисунок 4"/>
          <p:cNvPicPr>
            <a:picLocks noChangeAspect="1"/>
          </p:cNvPicPr>
          <p:nvPr/>
        </p:nvPicPr>
        <p:blipFill>
          <a:blip r:embed="rId2"/>
          <a:stretch>
            <a:fillRect/>
          </a:stretch>
        </p:blipFill>
        <p:spPr>
          <a:xfrm>
            <a:off x="1698690" y="2077600"/>
            <a:ext cx="8473510" cy="395758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6" name="Прямоугольник 5"/>
          <p:cNvSpPr/>
          <p:nvPr/>
        </p:nvSpPr>
        <p:spPr>
          <a:xfrm>
            <a:off x="1811437" y="1547946"/>
            <a:ext cx="3100144" cy="369332"/>
          </a:xfrm>
          <a:prstGeom prst="rect">
            <a:avLst/>
          </a:prstGeom>
        </p:spPr>
        <p:txBody>
          <a:bodyPr wrap="none">
            <a:spAutoFit/>
          </a:bodyPr>
          <a:lstStyle/>
          <a:p>
            <a:pPr indent="450000" algn="just"/>
            <a:r>
              <a:rPr lang="uk-UA" dirty="0" smtClean="0">
                <a:latin typeface="Times New Roman" panose="02020603050405020304" pitchFamily="18" charset="0"/>
                <a:cs typeface="Times New Roman" panose="02020603050405020304" pitchFamily="18" charset="0"/>
              </a:rPr>
              <a:t>Т</a:t>
            </a:r>
            <a:r>
              <a:rPr lang="ru-RU" dirty="0" err="1" smtClean="0">
                <a:latin typeface="Times New Roman" panose="02020603050405020304" pitchFamily="18" charset="0"/>
                <a:cs typeface="Times New Roman" panose="02020603050405020304" pitchFamily="18" charset="0"/>
              </a:rPr>
              <a:t>итульна</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сторінка</a:t>
            </a:r>
            <a:r>
              <a:rPr lang="ru-RU" dirty="0" smtClean="0">
                <a:latin typeface="Times New Roman" panose="02020603050405020304" pitchFamily="18" charset="0"/>
                <a:cs typeface="Times New Roman" panose="02020603050405020304" pitchFamily="18" charset="0"/>
              </a:rPr>
              <a:t> сайту:</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80989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26868" y="354144"/>
            <a:ext cx="8911687" cy="1280890"/>
          </a:xfrm>
        </p:spPr>
        <p:txBody>
          <a:bodyPr/>
          <a:lstStyle/>
          <a:p>
            <a:pPr algn="ctr"/>
            <a:r>
              <a:rPr lang="uk-UA" b="1" dirty="0">
                <a:latin typeface="Times New Roman" panose="02020603050405020304" pitchFamily="18" charset="0"/>
                <a:cs typeface="Times New Roman" panose="02020603050405020304" pitchFamily="18" charset="0"/>
              </a:rPr>
              <a:t>Інтерфейс користувача (продовження)</a:t>
            </a:r>
            <a:endParaRPr lang="ru-RU" dirty="0"/>
          </a:p>
        </p:txBody>
      </p:sp>
      <p:pic>
        <p:nvPicPr>
          <p:cNvPr id="5" name="Рисунок 4"/>
          <p:cNvPicPr>
            <a:picLocks noChangeAspect="1"/>
          </p:cNvPicPr>
          <p:nvPr/>
        </p:nvPicPr>
        <p:blipFill>
          <a:blip r:embed="rId2"/>
          <a:stretch>
            <a:fillRect/>
          </a:stretch>
        </p:blipFill>
        <p:spPr>
          <a:xfrm>
            <a:off x="2026868" y="1940560"/>
            <a:ext cx="8754422" cy="4060484"/>
          </a:xfrm>
          <a:prstGeom prst="rect">
            <a:avLst/>
          </a:prstGeom>
        </p:spPr>
      </p:pic>
      <p:sp>
        <p:nvSpPr>
          <p:cNvPr id="6" name="Прямоугольник 5"/>
          <p:cNvSpPr/>
          <p:nvPr/>
        </p:nvSpPr>
        <p:spPr>
          <a:xfrm>
            <a:off x="1599000" y="1418465"/>
            <a:ext cx="3576235" cy="369332"/>
          </a:xfrm>
          <a:prstGeom prst="rect">
            <a:avLst/>
          </a:prstGeom>
        </p:spPr>
        <p:txBody>
          <a:bodyPr wrap="none">
            <a:spAutoFit/>
          </a:bodyPr>
          <a:lstStyle/>
          <a:p>
            <a:pPr indent="450000" algn="just"/>
            <a:r>
              <a:rPr lang="uk-UA" dirty="0" err="1" smtClean="0">
                <a:latin typeface="Times New Roman" panose="02020603050405020304" pitchFamily="18" charset="0"/>
                <a:cs typeface="Times New Roman" panose="02020603050405020304" pitchFamily="18" charset="0"/>
              </a:rPr>
              <a:t>Адмін</a:t>
            </a:r>
            <a:r>
              <a:rPr lang="uk-UA" dirty="0" smtClean="0">
                <a:latin typeface="Times New Roman" panose="02020603050405020304" pitchFamily="18" charset="0"/>
                <a:cs typeface="Times New Roman" panose="02020603050405020304" pitchFamily="18" charset="0"/>
              </a:rPr>
              <a:t> панель адміністратора:</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1393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27725" y="492030"/>
            <a:ext cx="8911687" cy="1280890"/>
          </a:xfrm>
        </p:spPr>
        <p:txBody>
          <a:bodyPr/>
          <a:lstStyle/>
          <a:p>
            <a:pPr algn="ctr"/>
            <a:r>
              <a:rPr lang="uk-UA" b="1" dirty="0">
                <a:latin typeface="Times New Roman" panose="02020603050405020304" pitchFamily="18" charset="0"/>
                <a:cs typeface="Times New Roman" panose="02020603050405020304" pitchFamily="18" charset="0"/>
              </a:rPr>
              <a:t>Висновки щодо роботи</a:t>
            </a:r>
            <a:endParaRPr lang="ru-RU" dirty="0"/>
          </a:p>
        </p:txBody>
      </p:sp>
      <p:sp>
        <p:nvSpPr>
          <p:cNvPr id="3" name="Объект 2"/>
          <p:cNvSpPr>
            <a:spLocks noGrp="1"/>
          </p:cNvSpPr>
          <p:nvPr>
            <p:ph idx="1"/>
          </p:nvPr>
        </p:nvSpPr>
        <p:spPr>
          <a:xfrm>
            <a:off x="1857692" y="1402080"/>
            <a:ext cx="8915400" cy="3777622"/>
          </a:xfrm>
        </p:spPr>
        <p:txBody>
          <a:bodyPr/>
          <a:lstStyle/>
          <a:p>
            <a:r>
              <a:rPr lang="uk-UA" dirty="0"/>
              <a:t>В даному курсовому проекті виконано аналіз предметної області, в результаті якого визначено користувачів системи та їх задачі, спроектовано і розроблено базу даних на основі СУБД </a:t>
            </a:r>
            <a:r>
              <a:rPr lang="uk-UA" dirty="0" err="1"/>
              <a:t>PostgreSQL</a:t>
            </a:r>
            <a:r>
              <a:rPr lang="uk-UA" dirty="0"/>
              <a:t> яка реалізує реляційну модель </a:t>
            </a:r>
            <a:r>
              <a:rPr lang="uk-UA" dirty="0" smtClean="0"/>
              <a:t>даних.</a:t>
            </a:r>
            <a:endParaRPr lang="en-US" dirty="0"/>
          </a:p>
          <a:p>
            <a:r>
              <a:rPr lang="uk-UA" dirty="0" smtClean="0"/>
              <a:t>Була створена інформаційна </a:t>
            </a:r>
            <a:r>
              <a:rPr lang="uk-UA" dirty="0"/>
              <a:t>система дитячого садка покликана полегшити роботу та адміністрування дитячого садка. Спростити доступ користувачів до загальної та конфіденційної інформації, яка надається відповідно до рівня доступу, який залежить від типу користувача. Також ця інформаційна система полегшить збирання та зберігання інформації та звітів виховної установи. Дасть швидкий доступ батькам до всієї інформації, що їх цікавить, про власних дітей, про виховну установу та її новини.</a:t>
            </a:r>
            <a:endParaRPr lang="ru-RU" dirty="0"/>
          </a:p>
          <a:p>
            <a:endParaRPr lang="ru-RU" dirty="0"/>
          </a:p>
        </p:txBody>
      </p:sp>
    </p:spTree>
    <p:extLst>
      <p:ext uri="{BB962C8B-B14F-4D97-AF65-F5344CB8AC3E}">
        <p14:creationId xmlns:p14="http://schemas.microsoft.com/office/powerpoint/2010/main" val="796633127"/>
      </p:ext>
    </p:extLst>
  </p:cSld>
  <p:clrMapOvr>
    <a:masterClrMapping/>
  </p:clrMapOvr>
  <p:timing>
    <p:tnLst>
      <p:par>
        <p:cTn id="1" dur="indefinite" restart="never" nodeType="tmRoot"/>
      </p:par>
    </p:tnLst>
  </p:timing>
</p:sld>
</file>

<file path=ppt/theme/theme1.xml><?xml version="1.0" encoding="utf-8"?>
<a:theme xmlns:a="http://schemas.openxmlformats.org/drawingml/2006/main" name="Легкий дым">
  <a:themeElements>
    <a:clrScheme name="Легкий дым">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Легкий дым">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Легкий дым">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71</TotalTime>
  <Words>311</Words>
  <Application>Microsoft Office PowerPoint</Application>
  <PresentationFormat>Широкоэкранный</PresentationFormat>
  <Paragraphs>49</Paragraphs>
  <Slides>10</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10</vt:i4>
      </vt:variant>
    </vt:vector>
  </HeadingPairs>
  <TitlesOfParts>
    <vt:vector size="16" baseType="lpstr">
      <vt:lpstr>Arial</vt:lpstr>
      <vt:lpstr>Century Gothic</vt:lpstr>
      <vt:lpstr>Times New Roman</vt:lpstr>
      <vt:lpstr>Wingdings</vt:lpstr>
      <vt:lpstr>Wingdings 3</vt:lpstr>
      <vt:lpstr>Легкий дым</vt:lpstr>
      <vt:lpstr>Одеський національний університет імені І. І. Мечникова</vt:lpstr>
      <vt:lpstr>Ціль роботи</vt:lpstr>
      <vt:lpstr>Завдання користувачів</vt:lpstr>
      <vt:lpstr>Архітектура ІС та шаблон проектування</vt:lpstr>
      <vt:lpstr>Інструменти реалізації</vt:lpstr>
      <vt:lpstr>ER-діаграма проекту</vt:lpstr>
      <vt:lpstr>Інтерфейс користувача</vt:lpstr>
      <vt:lpstr>Інтерфейс користувача (продовження)</vt:lpstr>
      <vt:lpstr>Висновки щодо роботи</vt:lpstr>
      <vt:lpstr>ДЯКУЮ ЗА ПЕРЕГЛЯД</vt:lpstr>
    </vt:vector>
  </TitlesOfParts>
  <Company>SPecialiST RePack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Одеський національний університет імені І. І. Мечникова</dc:title>
  <dc:creator>Тимур Щупак</dc:creator>
  <cp:lastModifiedBy>Тимур Щупак</cp:lastModifiedBy>
  <cp:revision>9</cp:revision>
  <dcterms:created xsi:type="dcterms:W3CDTF">2022-10-30T18:14:17Z</dcterms:created>
  <dcterms:modified xsi:type="dcterms:W3CDTF">2022-12-27T11:26:03Z</dcterms:modified>
</cp:coreProperties>
</file>