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We0H6AMXT0gSO29mLexAbLkz4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6416041" y="5628079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ut de section">
  <p:cSld name="Saut de section">
    <p:bg>
      <p:bgPr>
        <a:solidFill>
          <a:schemeClr val="accen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" name="Google Shape;1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7" name="Google Shape;127;p25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 des marchés">
  <p:cSld name="Comparaison des marchés"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26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5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6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idx="7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8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TxTwoObj">
  <p:cSld name="TWO_OBJECTS_WITH_TEXT"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27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">
  <p:cSld name="Contenu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ronologie 2">
  <p:cSld name="Chronologie 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6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7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8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9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3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4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5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6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7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25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26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27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9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>
            <p:ph idx="2" type="dgm"/>
          </p:nvPr>
        </p:nvSpPr>
        <p:spPr>
          <a:xfrm>
            <a:off x="838200" y="2136776"/>
            <a:ext cx="10515600" cy="369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4" name="Google Shape;214;p30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30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 équipe 4 personnes">
  <p:cSld name="Diapositive équipe 4 personnes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0" name="Google Shape;220;p31"/>
          <p:cNvSpPr/>
          <p:nvPr>
            <p:ph idx="3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31"/>
          <p:cNvSpPr/>
          <p:nvPr>
            <p:ph idx="4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31"/>
          <p:cNvSpPr/>
          <p:nvPr>
            <p:ph idx="5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31"/>
          <p:cNvSpPr txBox="1"/>
          <p:nvPr>
            <p:ph idx="6" type="body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31"/>
          <p:cNvSpPr txBox="1"/>
          <p:nvPr>
            <p:ph idx="7" type="body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31"/>
          <p:cNvSpPr txBox="1"/>
          <p:nvPr>
            <p:ph idx="8" type="body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31"/>
          <p:cNvSpPr txBox="1"/>
          <p:nvPr>
            <p:ph idx="9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31"/>
          <p:cNvSpPr txBox="1"/>
          <p:nvPr>
            <p:ph idx="13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31"/>
          <p:cNvSpPr txBox="1"/>
          <p:nvPr>
            <p:ph idx="14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1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1" name="Google Shape;23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34" name="Google Shape;234;p31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31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 équipe 8 personnes">
  <p:cSld name="Diapositive équipe 8 personnes">
    <p:bg>
      <p:bgPr>
        <a:solidFill>
          <a:schemeClr val="accen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2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9" name="Google Shape;239;p32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0" name="Google Shape;240;p32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1" name="Google Shape;241;p32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32"/>
          <p:cNvSpPr txBox="1"/>
          <p:nvPr>
            <p:ph idx="6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2"/>
          <p:cNvSpPr txBox="1"/>
          <p:nvPr>
            <p:ph idx="7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32"/>
          <p:cNvSpPr txBox="1"/>
          <p:nvPr>
            <p:ph idx="8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6" name="Google Shape;246;p32"/>
          <p:cNvSpPr txBox="1"/>
          <p:nvPr>
            <p:ph idx="9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32"/>
          <p:cNvSpPr txBox="1"/>
          <p:nvPr>
            <p:ph idx="13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8" name="Google Shape;248;p32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9" name="Google Shape;249;p32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32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1" name="Google Shape;251;p32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2" name="Google Shape;252;p32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3" name="Google Shape;253;p32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4" name="Google Shape;254;p32"/>
          <p:cNvSpPr txBox="1"/>
          <p:nvPr>
            <p:ph idx="20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32"/>
          <p:cNvSpPr txBox="1"/>
          <p:nvPr>
            <p:ph idx="21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6" name="Google Shape;256;p32"/>
          <p:cNvSpPr txBox="1"/>
          <p:nvPr>
            <p:ph idx="22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2"/>
          <p:cNvSpPr txBox="1"/>
          <p:nvPr>
            <p:ph idx="23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2"/>
          <p:cNvSpPr txBox="1"/>
          <p:nvPr>
            <p:ph idx="24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9" name="Google Shape;259;p32"/>
          <p:cNvSpPr txBox="1"/>
          <p:nvPr>
            <p:ph idx="25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32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2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u">
  <p:cSld name="3  Contenu"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33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1" name="Google Shape;271;p33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3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body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33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3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3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body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33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9" name="Google Shape;279;p33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0" name="Google Shape;280;p33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6" type="body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3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3" name="Google Shape;283;p33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84" name="Google Shape;284;p33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33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33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amme" type="obj">
  <p:cSld name="OBJEC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6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ynthèse">
  <p:cSld name="Synthès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93" name="Google Shape;293;p34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34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nne de contenu 3">
  <p:cSld name="Colonne de contenu 3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0" name="Google Shape;40;p17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17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ronologie">
  <p:cSld name="Chronologi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18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8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18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18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62" name="Google Shape;6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3925" y="5626460"/>
            <a:ext cx="2149874" cy="5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hronologie">
  <p:cSld name="2_Chronologi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4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5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6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9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19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19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016" y="5501842"/>
            <a:ext cx="2149874" cy="5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ois contenus">
  <p:cSld name="Trois contenus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20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20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90" name="Google Shape;90;p20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20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">
  <p:cSld name="Conclusion">
    <p:bg>
      <p:bgPr>
        <a:solidFill>
          <a:schemeClr val="accen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nne de contenu 2">
  <p:cSld name="Colonne de contenu 2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16" name="Google Shape;116;p2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2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5978" y="5359141"/>
            <a:ext cx="817822" cy="8178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"/>
          <p:cNvSpPr txBox="1"/>
          <p:nvPr>
            <p:ph type="ctrTitle"/>
          </p:nvPr>
        </p:nvSpPr>
        <p:spPr>
          <a:xfrm>
            <a:off x="5592334" y="3556345"/>
            <a:ext cx="6599666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5400"/>
              <a:buFont typeface="Arial"/>
              <a:buNone/>
            </a:pPr>
            <a:r>
              <a:rPr lang="fr-FR" sz="5400">
                <a:solidFill>
                  <a:srgbClr val="4E4E4E"/>
                </a:solidFill>
              </a:rPr>
              <a:t>---</a:t>
            </a:r>
            <a:endParaRPr/>
          </a:p>
        </p:txBody>
      </p:sp>
      <p:sp>
        <p:nvSpPr>
          <p:cNvPr id="304" name="Google Shape;304;p1"/>
          <p:cNvSpPr txBox="1"/>
          <p:nvPr>
            <p:ph idx="1" type="subTitle"/>
          </p:nvPr>
        </p:nvSpPr>
        <p:spPr>
          <a:xfrm>
            <a:off x="10209402" y="4678547"/>
            <a:ext cx="1982598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ct val="100000"/>
              <a:buNone/>
            </a:pPr>
            <a:r>
              <a:rPr lang="fr-FR">
                <a:solidFill>
                  <a:srgbClr val="4E4E4E"/>
                </a:solidFill>
              </a:rPr>
              <a:t>Ahmed, Luis, Stefan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12" name="Google Shape;412;p9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413" name="Google Shape;413;p9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4" name="Google Shape;414;p9"/>
          <p:cNvSpPr txBox="1"/>
          <p:nvPr/>
        </p:nvSpPr>
        <p:spPr>
          <a:xfrm>
            <a:off x="897072" y="1556166"/>
            <a:ext cx="7206693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DIAGRAMME DE CLASSE – GESTION DES RÉDUCTIONS</a:t>
            </a:r>
            <a:br>
              <a:rPr b="0" i="0" lang="fr-F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4E4E4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"/>
          <p:cNvSpPr txBox="1"/>
          <p:nvPr>
            <p:ph type="title"/>
          </p:nvPr>
        </p:nvSpPr>
        <p:spPr>
          <a:xfrm>
            <a:off x="750223" y="355648"/>
            <a:ext cx="106915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DIAGRAMME DE CLASSE – GESTION DES RÉDUCTIONS</a:t>
            </a:r>
            <a:endParaRPr>
              <a:solidFill>
                <a:srgbClr val="4E4E4E"/>
              </a:solidFill>
            </a:endParaRPr>
          </a:p>
        </p:txBody>
      </p:sp>
      <p:sp>
        <p:nvSpPr>
          <p:cNvPr id="421" name="Google Shape;42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22" name="Google Shape;42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423" name="Google Shape;42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4" name="Google Shape;4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669" y="1265573"/>
            <a:ext cx="6670829" cy="517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1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31" name="Google Shape;431;p11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432" name="Google Shape;432;p11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3" name="Google Shape;433;p11"/>
          <p:cNvSpPr txBox="1"/>
          <p:nvPr/>
        </p:nvSpPr>
        <p:spPr>
          <a:xfrm>
            <a:off x="897072" y="1556166"/>
            <a:ext cx="7773103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DIAGRAMME DE SÉQUENCE – GESTION DES RÉDUCTION</a:t>
            </a:r>
            <a:br>
              <a:rPr b="0" i="0" lang="fr-F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4E4E4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2"/>
          <p:cNvSpPr txBox="1"/>
          <p:nvPr>
            <p:ph type="title"/>
          </p:nvPr>
        </p:nvSpPr>
        <p:spPr>
          <a:xfrm>
            <a:off x="750223" y="355648"/>
            <a:ext cx="106915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DIAGRAMME DE SÉQUENCE – GESTION DES RÉDUCTIONS</a:t>
            </a:r>
            <a:endParaRPr>
              <a:solidFill>
                <a:srgbClr val="4E4E4E"/>
              </a:solidFill>
            </a:endParaRPr>
          </a:p>
        </p:txBody>
      </p:sp>
      <p:sp>
        <p:nvSpPr>
          <p:cNvPr id="440" name="Google Shape;44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41" name="Google Shape;44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442" name="Google Shape;4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43" name="Google Shape;4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589" y="1571107"/>
            <a:ext cx="8014107" cy="4463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3"/>
          <p:cNvSpPr txBox="1"/>
          <p:nvPr>
            <p:ph type="ctrTitle"/>
          </p:nvPr>
        </p:nvSpPr>
        <p:spPr>
          <a:xfrm>
            <a:off x="4267200" y="2583809"/>
            <a:ext cx="5766034" cy="7747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200"/>
              <a:buFont typeface="Arial"/>
              <a:buNone/>
            </a:pPr>
            <a:r>
              <a:rPr lang="fr-FR">
                <a:solidFill>
                  <a:srgbClr val="4E4E4E"/>
                </a:solidFill>
              </a:rPr>
              <a:t>MERCI POUR VOTRE ÉCOUTE</a:t>
            </a:r>
            <a:endParaRPr/>
          </a:p>
        </p:txBody>
      </p:sp>
      <p:sp>
        <p:nvSpPr>
          <p:cNvPr id="450" name="Google Shape;450;p13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51" name="Google Shape;451;p13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452" name="Google Shape;452;p13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"/>
          <p:cNvSpPr txBox="1"/>
          <p:nvPr>
            <p:ph type="title"/>
          </p:nvPr>
        </p:nvSpPr>
        <p:spPr>
          <a:xfrm>
            <a:off x="1333499" y="989901"/>
            <a:ext cx="3171825" cy="5675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None/>
            </a:pPr>
            <a:r>
              <a:rPr lang="fr-FR">
                <a:solidFill>
                  <a:srgbClr val="4E4E4E"/>
                </a:solidFill>
              </a:rPr>
              <a:t>SOMMAIRE</a:t>
            </a:r>
            <a:endParaRPr/>
          </a:p>
        </p:txBody>
      </p:sp>
      <p:sp>
        <p:nvSpPr>
          <p:cNvPr id="311" name="Google Shape;311;p2"/>
          <p:cNvSpPr txBox="1"/>
          <p:nvPr>
            <p:ph idx="1" type="body"/>
          </p:nvPr>
        </p:nvSpPr>
        <p:spPr>
          <a:xfrm>
            <a:off x="1333499" y="1980699"/>
            <a:ext cx="3819229" cy="3396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E4E4E"/>
              </a:solidFill>
            </a:endParaRPr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E4E4E"/>
              </a:solidFill>
            </a:endParaRPr>
          </a:p>
        </p:txBody>
      </p:sp>
      <p:sp>
        <p:nvSpPr>
          <p:cNvPr id="312" name="Google Shape;312;p2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313" name="Google Shape;313;p2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314" name="Google Shape;314;p2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fr-FR"/>
              <a:t>Nom de l’entreprise</a:t>
            </a:r>
            <a:endParaRPr/>
          </a:p>
        </p:txBody>
      </p:sp>
      <p:sp>
        <p:nvSpPr>
          <p:cNvPr id="321" name="Google Shape;321;p3"/>
          <p:cNvSpPr txBox="1"/>
          <p:nvPr>
            <p:ph idx="2" type="body"/>
          </p:nvPr>
        </p:nvSpPr>
        <p:spPr>
          <a:xfrm>
            <a:off x="1485899" y="3070348"/>
            <a:ext cx="403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 sz="1600"/>
              <a:t>GameShare</a:t>
            </a:r>
            <a:endParaRPr sz="1600"/>
          </a:p>
        </p:txBody>
      </p:sp>
      <p:sp>
        <p:nvSpPr>
          <p:cNvPr id="322" name="Google Shape;322;p3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fr-FR"/>
              <a:t>Date et lieu de création</a:t>
            </a:r>
            <a:endParaRPr/>
          </a:p>
        </p:txBody>
      </p:sp>
      <p:sp>
        <p:nvSpPr>
          <p:cNvPr id="323" name="Google Shape;323;p3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 sz="1600"/>
              <a:t>Genève, décembre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24" name="Google Shape;324;p3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fr-FR"/>
              <a:t>Spécialisation</a:t>
            </a:r>
            <a:endParaRPr/>
          </a:p>
        </p:txBody>
      </p:sp>
      <p:sp>
        <p:nvSpPr>
          <p:cNvPr id="325" name="Google Shape;325;p3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 sz="1600"/>
              <a:t>Vente de jeux et de console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26" name="Google Shape;326;p3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fr-FR"/>
              <a:t>Livraison</a:t>
            </a:r>
            <a:endParaRPr/>
          </a:p>
        </p:txBody>
      </p:sp>
      <p:sp>
        <p:nvSpPr>
          <p:cNvPr id="327" name="Google Shape;327;p3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 sz="1600"/>
              <a:t>Uniquement à domicile</a:t>
            </a:r>
            <a:endParaRPr/>
          </a:p>
        </p:txBody>
      </p:sp>
      <p:sp>
        <p:nvSpPr>
          <p:cNvPr id="328" name="Google Shape;32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329" name="Google Shape;32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330" name="Google Shape;33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1" name="Google Shape;331;p3"/>
          <p:cNvSpPr txBox="1"/>
          <p:nvPr/>
        </p:nvSpPr>
        <p:spPr>
          <a:xfrm>
            <a:off x="2910281" y="1663107"/>
            <a:ext cx="562971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PRÉSENTATION DE L’ENTREPRISE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0" name="Google Shape;340;p3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2" name="Google Shape;342;p35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5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FONCTIONNALITÉS</a:t>
            </a:r>
            <a:endParaRPr/>
          </a:p>
        </p:txBody>
      </p:sp>
      <p:sp>
        <p:nvSpPr>
          <p:cNvPr id="352" name="Google Shape;352;p4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CLIENT</a:t>
            </a:r>
            <a:endParaRPr/>
          </a:p>
        </p:txBody>
      </p:sp>
      <p:sp>
        <p:nvSpPr>
          <p:cNvPr id="353" name="Google Shape;353;p4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PRODUIT</a:t>
            </a:r>
            <a:endParaRPr/>
          </a:p>
        </p:txBody>
      </p:sp>
      <p:sp>
        <p:nvSpPr>
          <p:cNvPr id="354" name="Google Shape;354;p4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COMMANDE</a:t>
            </a:r>
            <a:endParaRPr/>
          </a:p>
        </p:txBody>
      </p:sp>
      <p:sp>
        <p:nvSpPr>
          <p:cNvPr id="355" name="Google Shape;355;p4"/>
          <p:cNvSpPr txBox="1"/>
          <p:nvPr>
            <p:ph idx="4294967295" type="body"/>
          </p:nvPr>
        </p:nvSpPr>
        <p:spPr>
          <a:xfrm>
            <a:off x="2510518" y="489081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 sz="1600" cap="none">
                <a:solidFill>
                  <a:srgbClr val="3F3F3F"/>
                </a:solidFill>
              </a:rPr>
              <a:t>PROMOTIONS</a:t>
            </a:r>
            <a:endParaRPr sz="1600" cap="none">
              <a:solidFill>
                <a:srgbClr val="3F3F3F"/>
              </a:solidFill>
            </a:endParaRPr>
          </a:p>
        </p:txBody>
      </p:sp>
      <p:sp>
        <p:nvSpPr>
          <p:cNvPr id="356" name="Google Shape;356;p4"/>
          <p:cNvSpPr txBox="1"/>
          <p:nvPr>
            <p:ph idx="5" type="body"/>
          </p:nvPr>
        </p:nvSpPr>
        <p:spPr>
          <a:xfrm>
            <a:off x="4354285" y="1481138"/>
            <a:ext cx="5539095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Le client peut avoir accès à son historique de commande ainsi que leurs dates</a:t>
            </a:r>
            <a:endParaRPr/>
          </a:p>
        </p:txBody>
      </p:sp>
      <p:sp>
        <p:nvSpPr>
          <p:cNvPr id="357" name="Google Shape;357;p4"/>
          <p:cNvSpPr txBox="1"/>
          <p:nvPr>
            <p:ph idx="6" type="body"/>
          </p:nvPr>
        </p:nvSpPr>
        <p:spPr>
          <a:xfrm>
            <a:off x="4920342" y="2309216"/>
            <a:ext cx="5539095" cy="1324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fr-FR" sz="1200"/>
              <a:t>Le personnel doit 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-"/>
            </a:pPr>
            <a:r>
              <a:rPr lang="fr-FR" sz="1200"/>
              <a:t>Ajouter des produits sur le site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-"/>
            </a:pPr>
            <a:r>
              <a:rPr lang="fr-FR" sz="1200"/>
              <a:t>Indiquer des informations supplémentaires (description/caractéristiques)</a:t>
            </a:r>
            <a:endParaRPr sz="1200"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-"/>
            </a:pPr>
            <a:r>
              <a:rPr lang="fr-FR" sz="1200"/>
              <a:t>Mettre à jour le stock d’un produit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-"/>
            </a:pPr>
            <a:r>
              <a:rPr lang="fr-FR" sz="1200"/>
              <a:t>Mettre à jour la liste des produits</a:t>
            </a:r>
            <a:endParaRPr/>
          </a:p>
        </p:txBody>
      </p:sp>
      <p:sp>
        <p:nvSpPr>
          <p:cNvPr id="358" name="Google Shape;358;p4"/>
          <p:cNvSpPr txBox="1"/>
          <p:nvPr>
            <p:ph idx="7" type="body"/>
          </p:nvPr>
        </p:nvSpPr>
        <p:spPr>
          <a:xfrm>
            <a:off x="5332105" y="3739345"/>
            <a:ext cx="5539095" cy="74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Lorsque une commande est passée, l’administrateur doit mettre à jour le statut de la commande à « En cours 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4"/>
          <p:cNvSpPr txBox="1"/>
          <p:nvPr>
            <p:ph idx="4294967295" type="body"/>
          </p:nvPr>
        </p:nvSpPr>
        <p:spPr>
          <a:xfrm>
            <a:off x="6155823" y="4734529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fr-FR" sz="1100">
                <a:solidFill>
                  <a:srgbClr val="3F3F3F"/>
                </a:solidFill>
              </a:rPr>
              <a:t>L’administrateur s’occupe des promotions en : </a:t>
            </a:r>
            <a:endParaRPr sz="1100">
              <a:solidFill>
                <a:srgbClr val="3F3F3F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-"/>
            </a:pPr>
            <a:r>
              <a:rPr lang="fr-FR" sz="1100">
                <a:solidFill>
                  <a:srgbClr val="3F3F3F"/>
                </a:solidFill>
              </a:rPr>
              <a:t>Création du calendrier de promotions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-"/>
            </a:pPr>
            <a:r>
              <a:rPr lang="fr-FR" sz="1100">
                <a:solidFill>
                  <a:srgbClr val="3F3F3F"/>
                </a:solidFill>
              </a:rPr>
              <a:t>Création d’une liste de produits en promotions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-"/>
            </a:pPr>
            <a:r>
              <a:rPr lang="fr-FR" sz="1100">
                <a:solidFill>
                  <a:srgbClr val="3F3F3F"/>
                </a:solidFill>
              </a:rPr>
              <a:t>Création des promotions</a:t>
            </a:r>
            <a:endParaRPr/>
          </a:p>
        </p:txBody>
      </p:sp>
      <p:sp>
        <p:nvSpPr>
          <p:cNvPr id="360" name="Google Shape;36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361" name="Google Shape;361;p4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362" name="Google Shape;362;p4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>
            <p:ph type="title"/>
          </p:nvPr>
        </p:nvSpPr>
        <p:spPr>
          <a:xfrm>
            <a:off x="838200" y="5520697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FONCTIONNALITÉS</a:t>
            </a:r>
            <a:endParaRPr/>
          </a:p>
        </p:txBody>
      </p:sp>
      <p:sp>
        <p:nvSpPr>
          <p:cNvPr id="368" name="Google Shape;368;p5"/>
          <p:cNvSpPr txBox="1"/>
          <p:nvPr>
            <p:ph idx="1" type="body"/>
          </p:nvPr>
        </p:nvSpPr>
        <p:spPr>
          <a:xfrm>
            <a:off x="190263" y="1585549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PERSONNEL</a:t>
            </a:r>
            <a:endParaRPr/>
          </a:p>
        </p:txBody>
      </p:sp>
      <p:sp>
        <p:nvSpPr>
          <p:cNvPr id="369" name="Google Shape;369;p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COMMANDE FOURNISSEUR</a:t>
            </a:r>
            <a:endParaRPr/>
          </a:p>
        </p:txBody>
      </p:sp>
      <p:sp>
        <p:nvSpPr>
          <p:cNvPr id="370" name="Google Shape;370;p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ENTREPÔT</a:t>
            </a:r>
            <a:endParaRPr/>
          </a:p>
        </p:txBody>
      </p:sp>
      <p:sp>
        <p:nvSpPr>
          <p:cNvPr id="371" name="Google Shape;371;p5"/>
          <p:cNvSpPr txBox="1"/>
          <p:nvPr>
            <p:ph idx="4" type="body"/>
          </p:nvPr>
        </p:nvSpPr>
        <p:spPr>
          <a:xfrm>
            <a:off x="4393146" y="1337303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Le personnel doit se connecter pour avoir accès au système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Il peut passer commande chez un fournisseur lorsqu’un produit n’est plus disponible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5"/>
          <p:cNvSpPr txBox="1"/>
          <p:nvPr>
            <p:ph idx="5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Le personnel se charge du réapprovisionnement du stock chez un de nos fournisseurs</a:t>
            </a:r>
            <a:endParaRPr/>
          </a:p>
        </p:txBody>
      </p:sp>
      <p:sp>
        <p:nvSpPr>
          <p:cNvPr id="373" name="Google Shape;373;p5"/>
          <p:cNvSpPr txBox="1"/>
          <p:nvPr>
            <p:ph idx="6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Le personnel s’occupe de la localisation des produits ainsi que leurs quantités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375" name="Google Shape;375;p5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376" name="Google Shape;376;p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383" name="Google Shape;383;p6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384" name="Google Shape;384;p6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5" name="Google Shape;385;p6"/>
          <p:cNvSpPr txBox="1"/>
          <p:nvPr/>
        </p:nvSpPr>
        <p:spPr>
          <a:xfrm>
            <a:off x="897072" y="1556166"/>
            <a:ext cx="7206693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rPr>
              <a:t>LES SCÉNARIOS USE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"/>
          <p:cNvSpPr txBox="1"/>
          <p:nvPr>
            <p:ph type="title"/>
          </p:nvPr>
        </p:nvSpPr>
        <p:spPr>
          <a:xfrm>
            <a:off x="1885156" y="330710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None/>
            </a:pPr>
            <a:r>
              <a:rPr lang="fr-FR">
                <a:solidFill>
                  <a:srgbClr val="4E4E4E"/>
                </a:solidFill>
              </a:rPr>
              <a:t>USE CASE : SUIVI DE COMMANDE	</a:t>
            </a:r>
            <a:endParaRPr/>
          </a:p>
        </p:txBody>
      </p:sp>
      <p:sp>
        <p:nvSpPr>
          <p:cNvPr id="392" name="Google Shape;39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393" name="Google Shape;39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394" name="Google Shape;39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95" name="Google Shape;3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133" y="1822528"/>
            <a:ext cx="4918278" cy="413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504" y="2054567"/>
            <a:ext cx="4965296" cy="340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"/>
          <p:cNvSpPr txBox="1"/>
          <p:nvPr>
            <p:ph type="title"/>
          </p:nvPr>
        </p:nvSpPr>
        <p:spPr>
          <a:xfrm>
            <a:off x="750223" y="355648"/>
            <a:ext cx="106915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None/>
            </a:pPr>
            <a:r>
              <a:rPr lang="fr-FR">
                <a:solidFill>
                  <a:srgbClr val="4E4E4E"/>
                </a:solidFill>
              </a:rPr>
              <a:t>USE CASE : GESTION DES RÉDUCTION</a:t>
            </a:r>
            <a:endParaRPr>
              <a:solidFill>
                <a:srgbClr val="4E4E4E"/>
              </a:solidFill>
            </a:endParaRPr>
          </a:p>
        </p:txBody>
      </p:sp>
      <p:sp>
        <p:nvSpPr>
          <p:cNvPr id="403" name="Google Shape;40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04" name="Google Shape;40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MINI-RPOJET</a:t>
            </a:r>
            <a:endParaRPr/>
          </a:p>
        </p:txBody>
      </p:sp>
      <p:sp>
        <p:nvSpPr>
          <p:cNvPr id="405" name="Google Shape;40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lig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2022-01-22T18:27:00Z</dcterms:created>
  <dc:creator>STEFAN.ANTNJ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