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RS9a4rbU+1aWnbo0hkUdLyxsU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29" y="3908726"/>
            <a:ext cx="2823761" cy="282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ut de section">
  <p:cSld name="Saut de sectio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" name="Google Shape;134;p25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des marchés">
  <p:cSld name="Comparaison des marchés">
    <p:bg>
      <p:bgPr>
        <a:solidFill>
          <a:schemeClr val="accen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6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6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TxTwoObj">
  <p:cSld name="TWO_OBJECTS_WITH_TEXT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7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">
  <p:cSld name="Contenu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onologie 2">
  <p:cSld name="Chronologie 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9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9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9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6" name="Google Shape;226;p3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30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 équipe 4 personnes">
  <p:cSld name="Diapositive équipe 4 personnes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1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31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31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31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47" name="Google Shape;247;p31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31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 équipe 8 personnes">
  <p:cSld name="Diapositive équipe 8 personnes">
    <p:bg>
      <p:bgPr>
        <a:solidFill>
          <a:schemeClr val="accen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3" name="Google Shape;253;p32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4" name="Google Shape;254;p32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5" name="Google Shape;255;p32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2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2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9" name="Google Shape;259;p32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0" name="Google Shape;260;p32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2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2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3" name="Google Shape;263;p32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4" name="Google Shape;264;p3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5" name="Google Shape;265;p32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6" name="Google Shape;266;p32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7" name="Google Shape;267;p32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" name="Google Shape;268;p32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9" name="Google Shape;269;p32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0" name="Google Shape;270;p32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1" name="Google Shape;271;p32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2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3" name="Google Shape;273;p32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32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5" name="Google Shape;275;p32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u">
  <p:cSld name="3  Contenu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6" name="Google Shape;286;p3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7" name="Google Shape;287;p3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0" name="Google Shape;290;p3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1" name="Google Shape;291;p3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33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3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4" name="Google Shape;294;p3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5" name="Google Shape;295;p3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8" name="Google Shape;298;p3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99" name="Google Shape;299;p3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3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amme" type="obj">
  <p:cSld name="OBJECT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7" name="Google Shape;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ynthèse">
  <p:cSld name="Synthès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09" name="Google Shape;309;p3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3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nne de contenu 3">
  <p:cSld name="Colonne de contenu 3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1" name="Google Shape;41;p17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7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" name="Google Shape;4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hronologie">
  <p:cSld name="2_Chronologi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9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9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19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61" name="Google Shape;6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ronologie">
  <p:cSld name="Chronologi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8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2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9" name="Google Shape;8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1250" y="5003800"/>
            <a:ext cx="13525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ois contenus">
  <p:cSld name="Trois contenus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0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0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>
  <p:cSld name="Conclusion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nne de contenu 2">
  <p:cSld name="Colonne de contenu 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E4E4E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"/>
          <p:cNvSpPr txBox="1"/>
          <p:nvPr>
            <p:ph type="ctrTitle"/>
          </p:nvPr>
        </p:nvSpPr>
        <p:spPr>
          <a:xfrm>
            <a:off x="4996873" y="3556345"/>
            <a:ext cx="7195127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5400"/>
              <a:buNone/>
            </a:pPr>
            <a:r>
              <a:rPr lang="fr-FR"/>
              <a:t>PneuTrott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5400"/>
              <a:buNone/>
            </a:pPr>
            <a:r>
              <a:rPr lang="fr-FR"/>
              <a:t>Réunion 31.08.2022</a:t>
            </a:r>
            <a:endParaRPr/>
          </a:p>
        </p:txBody>
      </p:sp>
      <p:sp>
        <p:nvSpPr>
          <p:cNvPr id="321" name="Google Shape;321;p1"/>
          <p:cNvSpPr txBox="1"/>
          <p:nvPr>
            <p:ph idx="1" type="subTitle"/>
          </p:nvPr>
        </p:nvSpPr>
        <p:spPr>
          <a:xfrm>
            <a:off x="10209402" y="4678547"/>
            <a:ext cx="1982598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ct val="100000"/>
              <a:buNone/>
            </a:pPr>
            <a:r>
              <a:rPr lang="fr-FR">
                <a:solidFill>
                  <a:srgbClr val="4E4E4E"/>
                </a:solidFill>
              </a:rPr>
              <a:t>Ahmed, Luis, Stefan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50" y="491600"/>
            <a:ext cx="9155601" cy="57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45" name="Google Shape;445;p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6" name="Google Shape;446;p6"/>
          <p:cNvSpPr txBox="1"/>
          <p:nvPr/>
        </p:nvSpPr>
        <p:spPr>
          <a:xfrm>
            <a:off x="897072" y="1556166"/>
            <a:ext cx="7206693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"/>
          <p:cNvSpPr txBox="1"/>
          <p:nvPr>
            <p:ph idx="11" type="ftr"/>
          </p:nvPr>
        </p:nvSpPr>
        <p:spPr>
          <a:xfrm>
            <a:off x="3433681" y="6356363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"/>
          <p:cNvSpPr txBox="1"/>
          <p:nvPr>
            <p:ph type="title"/>
          </p:nvPr>
        </p:nvSpPr>
        <p:spPr>
          <a:xfrm>
            <a:off x="1885156" y="330710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	</a:t>
            </a:r>
            <a:endParaRPr/>
          </a:p>
        </p:txBody>
      </p:sp>
      <p:sp>
        <p:nvSpPr>
          <p:cNvPr id="454" name="Google Shape;4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55" name="Google Shape;4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  <p:sp>
        <p:nvSpPr>
          <p:cNvPr id="456" name="Google Shape;4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57" name="Google Shape;4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02" y="140394"/>
            <a:ext cx="10620898" cy="505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3"/>
          <p:cNvSpPr txBox="1"/>
          <p:nvPr>
            <p:ph type="ctrTitle"/>
          </p:nvPr>
        </p:nvSpPr>
        <p:spPr>
          <a:xfrm>
            <a:off x="4267200" y="2583809"/>
            <a:ext cx="5766034" cy="7747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32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MERCI POUR VOTRE ÉCOUTE</a:t>
            </a:r>
            <a:endParaRPr/>
          </a:p>
        </p:txBody>
      </p:sp>
      <p:sp>
        <p:nvSpPr>
          <p:cNvPr id="464" name="Google Shape;464;p13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65" name="Google Shape;465;p13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  <p:sp>
        <p:nvSpPr>
          <p:cNvPr id="466" name="Google Shape;466;p13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/>
          <p:nvPr>
            <p:ph type="title"/>
          </p:nvPr>
        </p:nvSpPr>
        <p:spPr>
          <a:xfrm>
            <a:off x="1333499" y="989901"/>
            <a:ext cx="3171825" cy="5675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lang="fr-FR">
                <a:solidFill>
                  <a:srgbClr val="4E4E4E"/>
                </a:solidFill>
              </a:rPr>
              <a:t>SOMMAIRE</a:t>
            </a:r>
            <a:endParaRPr/>
          </a:p>
        </p:txBody>
      </p:sp>
      <p:sp>
        <p:nvSpPr>
          <p:cNvPr id="328" name="Google Shape;328;p2"/>
          <p:cNvSpPr txBox="1"/>
          <p:nvPr>
            <p:ph idx="1" type="body"/>
          </p:nvPr>
        </p:nvSpPr>
        <p:spPr>
          <a:xfrm>
            <a:off x="1333499" y="1980699"/>
            <a:ext cx="3819229" cy="3396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6860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</a:rPr>
              <a:t>Présentation</a:t>
            </a:r>
            <a:r>
              <a:rPr lang="fr-FR" sz="1800">
                <a:solidFill>
                  <a:schemeClr val="dk1"/>
                </a:solidFill>
              </a:rPr>
              <a:t> de l’entreprise</a:t>
            </a:r>
            <a:endParaRPr/>
          </a:p>
          <a:p>
            <a:pPr indent="-26860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</a:rPr>
              <a:t>Besoins du mandant</a:t>
            </a:r>
            <a:endParaRPr/>
          </a:p>
          <a:p>
            <a:pPr indent="-26860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</a:rPr>
              <a:t>Fonctionnalités (et priorités)</a:t>
            </a:r>
            <a:endParaRPr/>
          </a:p>
          <a:p>
            <a:pPr indent="-26860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</a:rPr>
              <a:t>Technologies choisies</a:t>
            </a:r>
            <a:endParaRPr/>
          </a:p>
          <a:p>
            <a:pPr indent="-268605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</a:rPr>
              <a:t>Diagramme de classes et Use Case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4E4E4E"/>
              </a:solidFill>
            </a:endParaRPr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E4E4E"/>
              </a:buClr>
              <a:buSzPct val="128571"/>
              <a:buFont typeface="Arial"/>
              <a:buNone/>
            </a:pPr>
            <a:r>
              <a:t/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4E4E4E"/>
              </a:solidFill>
            </a:endParaRPr>
          </a:p>
          <a:p>
            <a:pPr indent="-1714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4E4E4E"/>
              </a:solidFill>
            </a:endParaRPr>
          </a:p>
        </p:txBody>
      </p:sp>
      <p:sp>
        <p:nvSpPr>
          <p:cNvPr id="329" name="Google Shape;329;p2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30" name="Google Shape;330;p2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Velo-service</a:t>
            </a:r>
            <a:endParaRPr/>
          </a:p>
        </p:txBody>
      </p:sp>
      <p:sp>
        <p:nvSpPr>
          <p:cNvPr id="331" name="Google Shape;331;p2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32" name="Google Shape;3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0339" y="5319271"/>
            <a:ext cx="985693" cy="98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Nom de l’entreprise</a:t>
            </a:r>
            <a:endParaRPr/>
          </a:p>
        </p:txBody>
      </p:sp>
      <p:sp>
        <p:nvSpPr>
          <p:cNvPr id="339" name="Google Shape;339;p3"/>
          <p:cNvSpPr txBox="1"/>
          <p:nvPr>
            <p:ph idx="2" type="body"/>
          </p:nvPr>
        </p:nvSpPr>
        <p:spPr>
          <a:xfrm>
            <a:off x="1485899" y="3070348"/>
            <a:ext cx="40310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1600">
                <a:solidFill>
                  <a:schemeClr val="dk1"/>
                </a:solidFill>
              </a:rPr>
              <a:t>Vélo-Service</a:t>
            </a:r>
            <a:endParaRPr sz="1600"/>
          </a:p>
        </p:txBody>
      </p:sp>
      <p:sp>
        <p:nvSpPr>
          <p:cNvPr id="340" name="Google Shape;340;p3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Date et lieu de création</a:t>
            </a:r>
            <a:endParaRPr/>
          </a:p>
        </p:txBody>
      </p:sp>
      <p:sp>
        <p:nvSpPr>
          <p:cNvPr id="341" name="Google Shape;341;p3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Genève, 2019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42" name="Google Shape;342;p3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Spécialisation</a:t>
            </a:r>
            <a:endParaRPr/>
          </a:p>
        </p:txBody>
      </p:sp>
      <p:sp>
        <p:nvSpPr>
          <p:cNvPr id="343" name="Google Shape;343;p3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Vente et services de vélos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44" name="Google Shape;344;p3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fr-FR"/>
              <a:t>Livraison</a:t>
            </a:r>
            <a:endParaRPr/>
          </a:p>
        </p:txBody>
      </p:sp>
      <p:sp>
        <p:nvSpPr>
          <p:cNvPr id="345" name="Google Shape;345;p3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/>
              <a:t>Sur place</a:t>
            </a:r>
            <a:endParaRPr/>
          </a:p>
        </p:txBody>
      </p:sp>
      <p:sp>
        <p:nvSpPr>
          <p:cNvPr id="346" name="Google Shape;34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47" name="Google Shape;34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Velo-service</a:t>
            </a:r>
            <a:endParaRPr/>
          </a:p>
        </p:txBody>
      </p:sp>
      <p:sp>
        <p:nvSpPr>
          <p:cNvPr id="348" name="Google Shape;34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49" name="Google Shape;349;p3"/>
          <p:cNvSpPr txBox="1"/>
          <p:nvPr/>
        </p:nvSpPr>
        <p:spPr>
          <a:xfrm>
            <a:off x="2910281" y="1663107"/>
            <a:ext cx="562971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PRÉSENTATION DE L’ENTREPRISE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Besoins du mandant</a:t>
            </a:r>
            <a:endParaRPr/>
          </a:p>
        </p:txBody>
      </p:sp>
      <p:sp>
        <p:nvSpPr>
          <p:cNvPr id="356" name="Google Shape;356;p3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Type de projet	</a:t>
            </a:r>
            <a:endParaRPr/>
          </a:p>
        </p:txBody>
      </p:sp>
      <p:sp>
        <p:nvSpPr>
          <p:cNvPr id="357" name="Google Shape;357;p3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fr-FR"/>
              <a:t>Moyen de paiement</a:t>
            </a:r>
            <a:endParaRPr/>
          </a:p>
        </p:txBody>
      </p:sp>
      <p:sp>
        <p:nvSpPr>
          <p:cNvPr id="358" name="Google Shape;358;p3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Client</a:t>
            </a:r>
            <a:endParaRPr/>
          </a:p>
        </p:txBody>
      </p:sp>
      <p:sp>
        <p:nvSpPr>
          <p:cNvPr id="359" name="Google Shape;359;p35"/>
          <p:cNvSpPr txBox="1"/>
          <p:nvPr>
            <p:ph idx="4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Vente de pièces détachées de trottinettes</a:t>
            </a:r>
            <a:endParaRPr/>
          </a:p>
        </p:txBody>
      </p:sp>
      <p:sp>
        <p:nvSpPr>
          <p:cNvPr id="360" name="Google Shape;360;p35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Le mandant veut un moyen de paiement en ligne </a:t>
            </a:r>
            <a:endParaRPr/>
          </a:p>
        </p:txBody>
      </p:sp>
      <p:sp>
        <p:nvSpPr>
          <p:cNvPr id="361" name="Google Shape;361;p35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Système d’inscription et de connexion</a:t>
            </a:r>
            <a:endParaRPr/>
          </a:p>
        </p:txBody>
      </p:sp>
      <p:sp>
        <p:nvSpPr>
          <p:cNvPr id="362" name="Google Shape;362;p3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Besoins du mandant</a:t>
            </a:r>
            <a:endParaRPr/>
          </a:p>
        </p:txBody>
      </p:sp>
      <p:sp>
        <p:nvSpPr>
          <p:cNvPr id="368" name="Google Shape;368;p36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Contact</a:t>
            </a:r>
            <a:endParaRPr/>
          </a:p>
        </p:txBody>
      </p:sp>
      <p:sp>
        <p:nvSpPr>
          <p:cNvPr id="369" name="Google Shape;369;p36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Admin</a:t>
            </a:r>
            <a:endParaRPr/>
          </a:p>
        </p:txBody>
      </p:sp>
      <p:sp>
        <p:nvSpPr>
          <p:cNvPr id="370" name="Google Shape;370;p36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Livraison</a:t>
            </a:r>
            <a:endParaRPr/>
          </a:p>
        </p:txBody>
      </p:sp>
      <p:sp>
        <p:nvSpPr>
          <p:cNvPr id="371" name="Google Shape;371;p36"/>
          <p:cNvSpPr txBox="1"/>
          <p:nvPr>
            <p:ph idx="4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Formulaire de contact</a:t>
            </a:r>
            <a:endParaRPr/>
          </a:p>
        </p:txBody>
      </p:sp>
      <p:sp>
        <p:nvSpPr>
          <p:cNvPr id="372" name="Google Shape;372;p36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Fonctionnalités admin</a:t>
            </a:r>
            <a:endParaRPr/>
          </a:p>
        </p:txBody>
      </p:sp>
      <p:sp>
        <p:nvSpPr>
          <p:cNvPr id="373" name="Google Shape;373;p36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Par poste</a:t>
            </a:r>
            <a:endParaRPr/>
          </a:p>
        </p:txBody>
      </p:sp>
      <p:sp>
        <p:nvSpPr>
          <p:cNvPr id="374" name="Google Shape;374;p36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"/>
          <p:cNvSpPr txBox="1"/>
          <p:nvPr>
            <p:ph type="title"/>
          </p:nvPr>
        </p:nvSpPr>
        <p:spPr>
          <a:xfrm>
            <a:off x="838200" y="5509425"/>
            <a:ext cx="4593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9259"/>
              <a:buNone/>
            </a:pPr>
            <a:r>
              <a:rPr lang="fr-FR"/>
              <a:t>FONCTIONNALITÉS</a:t>
            </a:r>
            <a:br>
              <a:rPr lang="fr-FR"/>
            </a:br>
            <a:r>
              <a:rPr lang="fr-FR" sz="1200"/>
              <a:t>Rang de 1(très important) à 4(pas important)</a:t>
            </a:r>
            <a:endParaRPr sz="1200"/>
          </a:p>
        </p:txBody>
      </p:sp>
      <p:sp>
        <p:nvSpPr>
          <p:cNvPr id="380" name="Google Shape;380;p4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 Client</a:t>
            </a:r>
            <a:endParaRPr/>
          </a:p>
        </p:txBody>
      </p:sp>
      <p:sp>
        <p:nvSpPr>
          <p:cNvPr id="381" name="Google Shape;381;p4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Admin</a:t>
            </a:r>
            <a:endParaRPr/>
          </a:p>
        </p:txBody>
      </p:sp>
      <p:sp>
        <p:nvSpPr>
          <p:cNvPr id="382" name="Google Shape;382;p4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 Produits</a:t>
            </a:r>
            <a:endParaRPr/>
          </a:p>
        </p:txBody>
      </p:sp>
      <p:sp>
        <p:nvSpPr>
          <p:cNvPr id="383" name="Google Shape;383;p4"/>
          <p:cNvSpPr txBox="1"/>
          <p:nvPr>
            <p:ph idx="4294967295" type="body"/>
          </p:nvPr>
        </p:nvSpPr>
        <p:spPr>
          <a:xfrm>
            <a:off x="2510518" y="489081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 sz="1600">
                <a:solidFill>
                  <a:srgbClr val="3F3F3F"/>
                </a:solidFill>
              </a:rPr>
              <a:t>Contact</a:t>
            </a:r>
            <a:endParaRPr sz="1600" cap="none">
              <a:solidFill>
                <a:srgbClr val="3F3F3F"/>
              </a:solidFill>
            </a:endParaRPr>
          </a:p>
        </p:txBody>
      </p:sp>
      <p:sp>
        <p:nvSpPr>
          <p:cNvPr id="384" name="Google Shape;384;p4"/>
          <p:cNvSpPr txBox="1"/>
          <p:nvPr>
            <p:ph idx="5" type="body"/>
          </p:nvPr>
        </p:nvSpPr>
        <p:spPr>
          <a:xfrm>
            <a:off x="4354285" y="1481138"/>
            <a:ext cx="5539095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>
                <a:solidFill>
                  <a:srgbClr val="FF0000"/>
                </a:solidFill>
              </a:rPr>
              <a:t>1</a:t>
            </a:r>
            <a:r>
              <a:rPr lang="fr-FR"/>
              <a:t> Le client peut avoir accès à son historique de commande ainsi    que leurs dates</a:t>
            </a:r>
            <a:endParaRPr/>
          </a:p>
        </p:txBody>
      </p:sp>
      <p:sp>
        <p:nvSpPr>
          <p:cNvPr id="385" name="Google Shape;385;p4"/>
          <p:cNvSpPr txBox="1"/>
          <p:nvPr>
            <p:ph idx="6" type="body"/>
          </p:nvPr>
        </p:nvSpPr>
        <p:spPr>
          <a:xfrm>
            <a:off x="4920342" y="2309216"/>
            <a:ext cx="5539095" cy="1324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0291"/>
              <a:buNone/>
            </a:pPr>
            <a:r>
              <a:rPr lang="fr-FR" sz="1329">
                <a:solidFill>
                  <a:srgbClr val="FF0000"/>
                </a:solidFill>
              </a:rPr>
              <a:t>1</a:t>
            </a:r>
            <a:r>
              <a:rPr lang="fr-FR" sz="1329"/>
              <a:t> </a:t>
            </a:r>
            <a:r>
              <a:rPr lang="fr-FR" sz="1529"/>
              <a:t>Le personnel doit : </a:t>
            </a:r>
            <a:endParaRPr sz="1529"/>
          </a:p>
          <a:p>
            <a:pPr indent="-286999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86919"/>
              <a:buFont typeface="Arial"/>
              <a:buChar char="-"/>
            </a:pPr>
            <a:r>
              <a:rPr lang="fr-FR" sz="1529"/>
              <a:t>Ajouter/supprimer des produits sur le site</a:t>
            </a:r>
            <a:endParaRPr sz="1529"/>
          </a:p>
          <a:p>
            <a:pPr indent="-286999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86919"/>
              <a:buFont typeface="Arial"/>
              <a:buChar char="-"/>
            </a:pPr>
            <a:r>
              <a:rPr lang="fr-FR" sz="1529"/>
              <a:t>Indiquer des informations supplémentaires (description/caractéristiques)</a:t>
            </a:r>
            <a:endParaRPr sz="1529"/>
          </a:p>
          <a:p>
            <a:pPr indent="-286999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86919"/>
              <a:buFont typeface="Arial"/>
              <a:buChar char="-"/>
            </a:pPr>
            <a:r>
              <a:rPr lang="fr-FR" sz="1529"/>
              <a:t>Mettre à jour le stock d’un produit et la liste des produits</a:t>
            </a:r>
            <a:endParaRPr sz="1529"/>
          </a:p>
        </p:txBody>
      </p:sp>
      <p:sp>
        <p:nvSpPr>
          <p:cNvPr id="386" name="Google Shape;386;p4"/>
          <p:cNvSpPr txBox="1"/>
          <p:nvPr>
            <p:ph idx="7" type="body"/>
          </p:nvPr>
        </p:nvSpPr>
        <p:spPr>
          <a:xfrm>
            <a:off x="5332105" y="3739345"/>
            <a:ext cx="5539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-"/>
            </a:pPr>
            <a:r>
              <a:rPr lang="fr-FR" sz="1200">
                <a:solidFill>
                  <a:srgbClr val="FF0000"/>
                </a:solidFill>
              </a:rPr>
              <a:t>1</a:t>
            </a:r>
            <a:r>
              <a:rPr lang="fr-FR" sz="1200"/>
              <a:t> Catalogue pour afficher les articles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-"/>
            </a:pPr>
            <a:r>
              <a:rPr lang="fr-FR" sz="1200">
                <a:solidFill>
                  <a:srgbClr val="0070C0"/>
                </a:solidFill>
              </a:rPr>
              <a:t>3</a:t>
            </a:r>
            <a:r>
              <a:rPr lang="fr-FR" sz="1200"/>
              <a:t> Barre de recherche d’articles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"/>
          <p:cNvSpPr txBox="1"/>
          <p:nvPr>
            <p:ph idx="4294967295" type="body"/>
          </p:nvPr>
        </p:nvSpPr>
        <p:spPr>
          <a:xfrm>
            <a:off x="5959048" y="4825992"/>
            <a:ext cx="5539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</a:pPr>
            <a:r>
              <a:rPr lang="fr-FR" sz="1200">
                <a:solidFill>
                  <a:srgbClr val="FFC000"/>
                </a:solidFill>
              </a:rPr>
              <a:t>2</a:t>
            </a:r>
            <a:r>
              <a:rPr lang="fr-FR" sz="1200"/>
              <a:t> Formulaire de contact avec sécurité anti-spam</a:t>
            </a:r>
            <a:endParaRPr sz="1200"/>
          </a:p>
        </p:txBody>
      </p:sp>
      <p:sp>
        <p:nvSpPr>
          <p:cNvPr id="388" name="Google Shape;38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389" name="Google Shape;389;p4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  <p:sp>
        <p:nvSpPr>
          <p:cNvPr id="390" name="Google Shape;390;p4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91" name="Google Shape;391;p4"/>
          <p:cNvSpPr/>
          <p:nvPr/>
        </p:nvSpPr>
        <p:spPr>
          <a:xfrm>
            <a:off x="1981742" y="6183066"/>
            <a:ext cx="1454727" cy="2244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/>
          <p:nvPr/>
        </p:nvSpPr>
        <p:spPr>
          <a:xfrm>
            <a:off x="7662713" y="6183064"/>
            <a:ext cx="1454700" cy="22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"/>
          <p:cNvSpPr/>
          <p:nvPr/>
        </p:nvSpPr>
        <p:spPr>
          <a:xfrm>
            <a:off x="5819856" y="6183064"/>
            <a:ext cx="1454727" cy="224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"/>
          <p:cNvSpPr/>
          <p:nvPr/>
        </p:nvSpPr>
        <p:spPr>
          <a:xfrm>
            <a:off x="3976999" y="6183065"/>
            <a:ext cx="1454727" cy="224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 txBox="1"/>
          <p:nvPr>
            <p:ph type="title"/>
          </p:nvPr>
        </p:nvSpPr>
        <p:spPr>
          <a:xfrm>
            <a:off x="815068" y="5425001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FONCTIONNALITÉS</a:t>
            </a:r>
            <a:endParaRPr/>
          </a:p>
        </p:txBody>
      </p:sp>
      <p:sp>
        <p:nvSpPr>
          <p:cNvPr id="400" name="Google Shape;400;p5"/>
          <p:cNvSpPr txBox="1"/>
          <p:nvPr>
            <p:ph idx="1" type="body"/>
          </p:nvPr>
        </p:nvSpPr>
        <p:spPr>
          <a:xfrm>
            <a:off x="190263" y="1585549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Vente</a:t>
            </a:r>
            <a:endParaRPr/>
          </a:p>
        </p:txBody>
      </p:sp>
      <p:sp>
        <p:nvSpPr>
          <p:cNvPr id="401" name="Google Shape;401;p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Mode de paiement</a:t>
            </a:r>
            <a:endParaRPr/>
          </a:p>
        </p:txBody>
      </p:sp>
      <p:sp>
        <p:nvSpPr>
          <p:cNvPr id="402" name="Google Shape;402;p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fr-FR"/>
              <a:t>Panier</a:t>
            </a:r>
            <a:endParaRPr/>
          </a:p>
        </p:txBody>
      </p:sp>
      <p:sp>
        <p:nvSpPr>
          <p:cNvPr id="403" name="Google Shape;403;p5"/>
          <p:cNvSpPr txBox="1"/>
          <p:nvPr>
            <p:ph idx="4" type="body"/>
          </p:nvPr>
        </p:nvSpPr>
        <p:spPr>
          <a:xfrm>
            <a:off x="4393146" y="1337303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 </a:t>
            </a:r>
            <a:r>
              <a:rPr lang="fr-FR">
                <a:solidFill>
                  <a:srgbClr val="00B050"/>
                </a:solidFill>
              </a:rPr>
              <a:t>4</a:t>
            </a:r>
            <a:r>
              <a:rPr lang="fr-FR"/>
              <a:t> Mise en place de conditions de vente</a:t>
            </a:r>
            <a:endParaRPr/>
          </a:p>
        </p:txBody>
      </p:sp>
      <p:sp>
        <p:nvSpPr>
          <p:cNvPr id="404" name="Google Shape;404;p5"/>
          <p:cNvSpPr txBox="1"/>
          <p:nvPr>
            <p:ph idx="5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/>
              <a:t> </a:t>
            </a:r>
            <a:r>
              <a:rPr lang="fr-FR">
                <a:solidFill>
                  <a:srgbClr val="FF0000"/>
                </a:solidFill>
              </a:rPr>
              <a:t>1</a:t>
            </a:r>
            <a:r>
              <a:rPr lang="fr-FR"/>
              <a:t> Mise en place d’un mode de paiement en ligne</a:t>
            </a:r>
            <a:endParaRPr/>
          </a:p>
        </p:txBody>
      </p:sp>
      <p:sp>
        <p:nvSpPr>
          <p:cNvPr id="405" name="Google Shape;405;p5"/>
          <p:cNvSpPr txBox="1"/>
          <p:nvPr>
            <p:ph idx="6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fr-FR">
                <a:solidFill>
                  <a:srgbClr val="FFC000"/>
                </a:solidFill>
              </a:rPr>
              <a:t>2</a:t>
            </a:r>
            <a:r>
              <a:rPr lang="fr-FR"/>
              <a:t> Mise en place de gestion du panier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07" name="Google Shape;407;p5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  <p:sp>
        <p:nvSpPr>
          <p:cNvPr id="408" name="Google Shape;408;p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9" name="Google Shape;409;p5"/>
          <p:cNvSpPr/>
          <p:nvPr/>
        </p:nvSpPr>
        <p:spPr>
          <a:xfrm>
            <a:off x="2317709" y="6026575"/>
            <a:ext cx="1454727" cy="2244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7998680" y="6026573"/>
            <a:ext cx="1454727" cy="2244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4312966" y="6026574"/>
            <a:ext cx="1454727" cy="224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6155823" y="6026573"/>
            <a:ext cx="1454727" cy="2244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fr-FR"/>
              <a:t>Technologies choisies</a:t>
            </a:r>
            <a:endParaRPr/>
          </a:p>
        </p:txBody>
      </p:sp>
      <p:sp>
        <p:nvSpPr>
          <p:cNvPr id="418" name="Google Shape;418;p37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PHP</a:t>
            </a:r>
            <a:endParaRPr/>
          </a:p>
          <a:p>
            <a:pPr indent="-2857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JavaScript</a:t>
            </a:r>
            <a:endParaRPr/>
          </a:p>
          <a:p>
            <a:pPr indent="-2857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Ajax</a:t>
            </a:r>
            <a:endParaRPr/>
          </a:p>
          <a:p>
            <a:pPr indent="-2857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fr-FR">
                <a:solidFill>
                  <a:schemeClr val="dk1"/>
                </a:solidFill>
              </a:rPr>
              <a:t>DataTrans (paiement en ligne)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Logo." id="420" name="Google Shape;4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800" y="2175032"/>
            <a:ext cx="1589054" cy="858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load.wikimedia.org/wikipedia/commons/thumb/9/..." id="421" name="Google Shape;42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0856" y="2638470"/>
            <a:ext cx="783639" cy="78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6015" y="3286880"/>
            <a:ext cx="1566504" cy="75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as" id="423" name="Google Shape;42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75965" y="4504435"/>
            <a:ext cx="1840058" cy="103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2022</a:t>
            </a:r>
            <a:endParaRPr/>
          </a:p>
        </p:txBody>
      </p:sp>
      <p:sp>
        <p:nvSpPr>
          <p:cNvPr id="430" name="Google Shape;430;p38"/>
          <p:cNvSpPr txBox="1"/>
          <p:nvPr>
            <p:ph idx="11" type="ftr"/>
          </p:nvPr>
        </p:nvSpPr>
        <p:spPr>
          <a:xfrm>
            <a:off x="3433681" y="6356363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Vélo-Service</a:t>
            </a:r>
            <a:endParaRPr/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32" name="Google Shape;432;p38"/>
          <p:cNvSpPr txBox="1"/>
          <p:nvPr/>
        </p:nvSpPr>
        <p:spPr>
          <a:xfrm>
            <a:off x="897072" y="1556166"/>
            <a:ext cx="7206693" cy="17155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4E4E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4E4E4E"/>
                </a:solidFill>
                <a:latin typeface="Arial"/>
                <a:ea typeface="Arial"/>
                <a:cs typeface="Arial"/>
                <a:sym typeface="Arial"/>
              </a:rPr>
              <a:t>Diagramme de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olig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2022-01-22T18:27:00Z</dcterms:created>
  <dc:creator>STEFAN.ANTNJ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