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21FE3-0192-432C-9663-FF33B56C1DEE}" v="15" dt="2022-11-16T21:12:02.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69" d="100"/>
          <a:sy n="69" d="100"/>
        </p:scale>
        <p:origin x="13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nan groot" userId="689861f0ad075ab7" providerId="LiveId" clId="{F7C21FE3-0192-432C-9663-FF33B56C1DEE}"/>
    <pc:docChg chg="undo custSel modSld">
      <pc:chgData name="Tynan groot" userId="689861f0ad075ab7" providerId="LiveId" clId="{F7C21FE3-0192-432C-9663-FF33B56C1DEE}" dt="2022-11-21T21:28:03.353" v="313" actId="207"/>
      <pc:docMkLst>
        <pc:docMk/>
      </pc:docMkLst>
      <pc:sldChg chg="addSp delSp modSp mod">
        <pc:chgData name="Tynan groot" userId="689861f0ad075ab7" providerId="LiveId" clId="{F7C21FE3-0192-432C-9663-FF33B56C1DEE}" dt="2022-11-16T19:57:19.949" v="196" actId="1076"/>
        <pc:sldMkLst>
          <pc:docMk/>
          <pc:sldMk cId="2844286603" sldId="392"/>
        </pc:sldMkLst>
        <pc:spChg chg="mod">
          <ac:chgData name="Tynan groot" userId="689861f0ad075ab7" providerId="LiveId" clId="{F7C21FE3-0192-432C-9663-FF33B56C1DEE}" dt="2022-11-16T19:48:36.493" v="180" actId="20577"/>
          <ac:spMkLst>
            <pc:docMk/>
            <pc:sldMk cId="2844286603" sldId="392"/>
            <ac:spMk id="2" creationId="{F0E37C96-13BD-4F0C-B379-77591A183D9B}"/>
          </ac:spMkLst>
        </pc:spChg>
        <pc:spChg chg="del mod">
          <ac:chgData name="Tynan groot" userId="689861f0ad075ab7" providerId="LiveId" clId="{F7C21FE3-0192-432C-9663-FF33B56C1DEE}" dt="2022-11-16T19:55:41.673" v="182" actId="478"/>
          <ac:spMkLst>
            <pc:docMk/>
            <pc:sldMk cId="2844286603" sldId="392"/>
            <ac:spMk id="9" creationId="{0FB55E80-72B6-4994-8552-223A758DA182}"/>
          </ac:spMkLst>
        </pc:spChg>
        <pc:graphicFrameChg chg="add mod">
          <ac:chgData name="Tynan groot" userId="689861f0ad075ab7" providerId="LiveId" clId="{F7C21FE3-0192-432C-9663-FF33B56C1DEE}" dt="2022-11-16T19:56:52.267" v="191" actId="1076"/>
          <ac:graphicFrameMkLst>
            <pc:docMk/>
            <pc:sldMk cId="2844286603" sldId="392"/>
            <ac:graphicFrameMk id="3" creationId="{F308DC3E-55A2-2B66-79BD-D3312DEBAAD2}"/>
          </ac:graphicFrameMkLst>
        </pc:graphicFrameChg>
        <pc:graphicFrameChg chg="add mod">
          <ac:chgData name="Tynan groot" userId="689861f0ad075ab7" providerId="LiveId" clId="{F7C21FE3-0192-432C-9663-FF33B56C1DEE}" dt="2022-11-16T19:56:57.440" v="192" actId="1076"/>
          <ac:graphicFrameMkLst>
            <pc:docMk/>
            <pc:sldMk cId="2844286603" sldId="392"/>
            <ac:graphicFrameMk id="4" creationId="{76E248CE-4B8D-FDEC-E087-8BEE5F46359D}"/>
          </ac:graphicFrameMkLst>
        </pc:graphicFrameChg>
        <pc:graphicFrameChg chg="add mod">
          <ac:chgData name="Tynan groot" userId="689861f0ad075ab7" providerId="LiveId" clId="{F7C21FE3-0192-432C-9663-FF33B56C1DEE}" dt="2022-11-16T19:57:19.949" v="196" actId="1076"/>
          <ac:graphicFrameMkLst>
            <pc:docMk/>
            <pc:sldMk cId="2844286603" sldId="392"/>
            <ac:graphicFrameMk id="5" creationId="{7B6A02C1-8487-8E71-6700-0D55540D8161}"/>
          </ac:graphicFrameMkLst>
        </pc:graphicFrameChg>
      </pc:sldChg>
      <pc:sldChg chg="addSp delSp modSp mod">
        <pc:chgData name="Tynan groot" userId="689861f0ad075ab7" providerId="LiveId" clId="{F7C21FE3-0192-432C-9663-FF33B56C1DEE}" dt="2022-11-21T20:38:59.941" v="268" actId="20577"/>
        <pc:sldMkLst>
          <pc:docMk/>
          <pc:sldMk cId="2748477053" sldId="397"/>
        </pc:sldMkLst>
        <pc:spChg chg="mod">
          <ac:chgData name="Tynan groot" userId="689861f0ad075ab7" providerId="LiveId" clId="{F7C21FE3-0192-432C-9663-FF33B56C1DEE}" dt="2022-11-21T20:38:59.941" v="268" actId="20577"/>
          <ac:spMkLst>
            <pc:docMk/>
            <pc:sldMk cId="2748477053" sldId="397"/>
            <ac:spMk id="2" creationId="{F0E37C96-13BD-4F0C-B379-77591A183D9B}"/>
          </ac:spMkLst>
        </pc:spChg>
        <pc:spChg chg="del mod">
          <ac:chgData name="Tynan groot" userId="689861f0ad075ab7" providerId="LiveId" clId="{F7C21FE3-0192-432C-9663-FF33B56C1DEE}" dt="2022-11-15T01:18:29.966" v="43" actId="478"/>
          <ac:spMkLst>
            <pc:docMk/>
            <pc:sldMk cId="2748477053" sldId="397"/>
            <ac:spMk id="12" creationId="{98D41DE5-8C4C-43CA-9432-43E7654D7C5A}"/>
          </ac:spMkLst>
        </pc:spChg>
        <pc:graphicFrameChg chg="add mod">
          <ac:chgData name="Tynan groot" userId="689861f0ad075ab7" providerId="LiveId" clId="{F7C21FE3-0192-432C-9663-FF33B56C1DEE}" dt="2022-11-15T01:19:36.679" v="50" actId="1076"/>
          <ac:graphicFrameMkLst>
            <pc:docMk/>
            <pc:sldMk cId="2748477053" sldId="397"/>
            <ac:graphicFrameMk id="3" creationId="{6961B4F9-CB36-F282-2A2D-605EDEEF0121}"/>
          </ac:graphicFrameMkLst>
        </pc:graphicFrameChg>
        <pc:graphicFrameChg chg="add mod">
          <ac:chgData name="Tynan groot" userId="689861f0ad075ab7" providerId="LiveId" clId="{F7C21FE3-0192-432C-9663-FF33B56C1DEE}" dt="2022-11-15T01:19:28.383" v="49" actId="1076"/>
          <ac:graphicFrameMkLst>
            <pc:docMk/>
            <pc:sldMk cId="2748477053" sldId="397"/>
            <ac:graphicFrameMk id="4" creationId="{2020DB72-7A28-C630-D818-6D3E90F2B57D}"/>
          </ac:graphicFrameMkLst>
        </pc:graphicFrameChg>
        <pc:graphicFrameChg chg="del">
          <ac:chgData name="Tynan groot" userId="689861f0ad075ab7" providerId="LiveId" clId="{F7C21FE3-0192-432C-9663-FF33B56C1DEE}" dt="2022-11-15T01:18:36.713" v="44" actId="478"/>
          <ac:graphicFrameMkLst>
            <pc:docMk/>
            <pc:sldMk cId="2748477053" sldId="397"/>
            <ac:graphicFrameMk id="11" creationId="{EC19C994-9521-4621-BDD8-A81FFDF8F338}"/>
          </ac:graphicFrameMkLst>
        </pc:graphicFrameChg>
      </pc:sldChg>
      <pc:sldChg chg="addSp delSp modSp mod">
        <pc:chgData name="Tynan groot" userId="689861f0ad075ab7" providerId="LiveId" clId="{F7C21FE3-0192-432C-9663-FF33B56C1DEE}" dt="2022-11-21T21:28:03.353" v="313" actId="207"/>
        <pc:sldMkLst>
          <pc:docMk/>
          <pc:sldMk cId="667657664" sldId="399"/>
        </pc:sldMkLst>
        <pc:spChg chg="mod">
          <ac:chgData name="Tynan groot" userId="689861f0ad075ab7" providerId="LiveId" clId="{F7C21FE3-0192-432C-9663-FF33B56C1DEE}" dt="2022-11-21T21:28:03.353" v="313" actId="207"/>
          <ac:spMkLst>
            <pc:docMk/>
            <pc:sldMk cId="667657664" sldId="399"/>
            <ac:spMk id="2" creationId="{F0E37C96-13BD-4F0C-B379-77591A183D9B}"/>
          </ac:spMkLst>
        </pc:spChg>
        <pc:spChg chg="del">
          <ac:chgData name="Tynan groot" userId="689861f0ad075ab7" providerId="LiveId" clId="{F7C21FE3-0192-432C-9663-FF33B56C1DEE}" dt="2022-11-16T19:39:19.367" v="137" actId="478"/>
          <ac:spMkLst>
            <pc:docMk/>
            <pc:sldMk cId="667657664" sldId="399"/>
            <ac:spMk id="21" creationId="{45136C0F-6251-49D7-A7E6-166D4D8B5A9E}"/>
          </ac:spMkLst>
        </pc:spChg>
        <pc:graphicFrameChg chg="add mod">
          <ac:chgData name="Tynan groot" userId="689861f0ad075ab7" providerId="LiveId" clId="{F7C21FE3-0192-432C-9663-FF33B56C1DEE}" dt="2022-11-16T19:39:39.682" v="141" actId="14100"/>
          <ac:graphicFrameMkLst>
            <pc:docMk/>
            <pc:sldMk cId="667657664" sldId="399"/>
            <ac:graphicFrameMk id="3" creationId="{F22064AE-F07B-CE99-BE2F-438D7EA671B2}"/>
          </ac:graphicFrameMkLst>
        </pc:graphicFrameChg>
        <pc:graphicFrameChg chg="add mod">
          <ac:chgData name="Tynan groot" userId="689861f0ad075ab7" providerId="LiveId" clId="{F7C21FE3-0192-432C-9663-FF33B56C1DEE}" dt="2022-11-16T19:39:29.276" v="140" actId="1076"/>
          <ac:graphicFrameMkLst>
            <pc:docMk/>
            <pc:sldMk cId="667657664" sldId="399"/>
            <ac:graphicFrameMk id="4" creationId="{023E3F1E-582C-3FDD-BA05-3DC687A7AA0F}"/>
          </ac:graphicFrameMkLst>
        </pc:graphicFrameChg>
        <pc:graphicFrameChg chg="del">
          <ac:chgData name="Tynan groot" userId="689861f0ad075ab7" providerId="LiveId" clId="{F7C21FE3-0192-432C-9663-FF33B56C1DEE}" dt="2022-11-16T00:11:52.633" v="131" actId="478"/>
          <ac:graphicFrameMkLst>
            <pc:docMk/>
            <pc:sldMk cId="667657664" sldId="399"/>
            <ac:graphicFrameMk id="20" creationId="{9374B13C-CC83-4511-A430-D203A541664D}"/>
          </ac:graphicFrameMkLst>
        </pc:graphicFrameChg>
      </pc:sldChg>
      <pc:sldChg chg="addSp delSp modSp mod">
        <pc:chgData name="Tynan groot" userId="689861f0ad075ab7" providerId="LiveId" clId="{F7C21FE3-0192-432C-9663-FF33B56C1DEE}" dt="2022-11-16T21:12:08.293" v="247" actId="1076"/>
        <pc:sldMkLst>
          <pc:docMk/>
          <pc:sldMk cId="534358597" sldId="400"/>
        </pc:sldMkLst>
        <pc:spChg chg="mod">
          <ac:chgData name="Tynan groot" userId="689861f0ad075ab7" providerId="LiveId" clId="{F7C21FE3-0192-432C-9663-FF33B56C1DEE}" dt="2022-11-16T20:34:51.348" v="225" actId="20577"/>
          <ac:spMkLst>
            <pc:docMk/>
            <pc:sldMk cId="534358597" sldId="400"/>
            <ac:spMk id="2" creationId="{F0E37C96-13BD-4F0C-B379-77591A183D9B}"/>
          </ac:spMkLst>
        </pc:spChg>
        <pc:spChg chg="del">
          <ac:chgData name="Tynan groot" userId="689861f0ad075ab7" providerId="LiveId" clId="{F7C21FE3-0192-432C-9663-FF33B56C1DEE}" dt="2022-11-16T21:08:10.431" v="231" actId="478"/>
          <ac:spMkLst>
            <pc:docMk/>
            <pc:sldMk cId="534358597" sldId="400"/>
            <ac:spMk id="12" creationId="{3E2A6C54-03E1-4BB5-8A12-2A2E4DFCFAB7}"/>
          </ac:spMkLst>
        </pc:spChg>
        <pc:graphicFrameChg chg="add del mod">
          <ac:chgData name="Tynan groot" userId="689861f0ad075ab7" providerId="LiveId" clId="{F7C21FE3-0192-432C-9663-FF33B56C1DEE}" dt="2022-11-16T20:39:21.487" v="228" actId="478"/>
          <ac:graphicFrameMkLst>
            <pc:docMk/>
            <pc:sldMk cId="534358597" sldId="400"/>
            <ac:graphicFrameMk id="3" creationId="{A49AB5A1-1719-6418-F113-F9BAC57B3325}"/>
          </ac:graphicFrameMkLst>
        </pc:graphicFrameChg>
        <pc:graphicFrameChg chg="add del mod">
          <ac:chgData name="Tynan groot" userId="689861f0ad075ab7" providerId="LiveId" clId="{F7C21FE3-0192-432C-9663-FF33B56C1DEE}" dt="2022-11-16T21:10:55.871" v="240" actId="478"/>
          <ac:graphicFrameMkLst>
            <pc:docMk/>
            <pc:sldMk cId="534358597" sldId="400"/>
            <ac:graphicFrameMk id="4" creationId="{F002FEDD-6D3C-4DF3-01A8-39511F8E51FE}"/>
          </ac:graphicFrameMkLst>
        </pc:graphicFrameChg>
        <pc:graphicFrameChg chg="add del mod">
          <ac:chgData name="Tynan groot" userId="689861f0ad075ab7" providerId="LiveId" clId="{F7C21FE3-0192-432C-9663-FF33B56C1DEE}" dt="2022-11-16T21:10:58.641" v="241" actId="478"/>
          <ac:graphicFrameMkLst>
            <pc:docMk/>
            <pc:sldMk cId="534358597" sldId="400"/>
            <ac:graphicFrameMk id="5" creationId="{FB31BA70-F846-F4A0-6129-D8B579D072BF}"/>
          </ac:graphicFrameMkLst>
        </pc:graphicFrameChg>
        <pc:graphicFrameChg chg="add mod">
          <ac:chgData name="Tynan groot" userId="689861f0ad075ab7" providerId="LiveId" clId="{F7C21FE3-0192-432C-9663-FF33B56C1DEE}" dt="2022-11-16T21:11:32.285" v="243" actId="1076"/>
          <ac:graphicFrameMkLst>
            <pc:docMk/>
            <pc:sldMk cId="534358597" sldId="400"/>
            <ac:graphicFrameMk id="6" creationId="{A49AB5A1-1719-6418-F113-F9BAC57B3325}"/>
          </ac:graphicFrameMkLst>
        </pc:graphicFrameChg>
        <pc:graphicFrameChg chg="add mod">
          <ac:chgData name="Tynan groot" userId="689861f0ad075ab7" providerId="LiveId" clId="{F7C21FE3-0192-432C-9663-FF33B56C1DEE}" dt="2022-11-16T21:11:45.030" v="245" actId="1076"/>
          <ac:graphicFrameMkLst>
            <pc:docMk/>
            <pc:sldMk cId="534358597" sldId="400"/>
            <ac:graphicFrameMk id="7" creationId="{A06261A9-3244-7617-9681-1676F61A51BD}"/>
          </ac:graphicFrameMkLst>
        </pc:graphicFrameChg>
        <pc:graphicFrameChg chg="add mod">
          <ac:chgData name="Tynan groot" userId="689861f0ad075ab7" providerId="LiveId" clId="{F7C21FE3-0192-432C-9663-FF33B56C1DEE}" dt="2022-11-16T21:12:08.293" v="247" actId="1076"/>
          <ac:graphicFrameMkLst>
            <pc:docMk/>
            <pc:sldMk cId="534358597" sldId="400"/>
            <ac:graphicFrameMk id="8" creationId="{EA0EC058-C456-15E8-045B-3B6F0B05FA6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89861f0ad075ab7/Documents/Southern%20Water%20Corp%20Economics%20Case%20Study%20MCU%20Student%20Facing%2022082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Market</a:t>
            </a:r>
            <a:r>
              <a:rPr lang="en-US" baseline="0"/>
              <a:t> Price and Demand In Mega-Litres by Mounth Number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'[Southern Water Corp Economics Case Study MCU Student Facing 220822.xlsx]What-If Analysis'!$B$15:$D$15</c:f>
              <c:strCache>
                <c:ptCount val="3"/>
                <c:pt idx="0">
                  <c:v>Average Water Balancing Market Price</c:v>
                </c:pt>
              </c:strCache>
            </c:strRef>
          </c:tx>
          <c:spPr>
            <a:solidFill>
              <a:schemeClr val="accent1"/>
            </a:solidFill>
            <a:ln>
              <a:noFill/>
            </a:ln>
            <a:effectLst/>
          </c:spPr>
          <c:invertIfNegative val="0"/>
          <c:cat>
            <c:numRef>
              <c:f>'[Southern Water Corp Economics Case Study MCU Student Facing 220822.xlsx]What-If Analysis'!$E$14:$P$14</c:f>
              <c:numCache>
                <c:formatCode>#,##0</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'[Southern Water Corp Economics Case Study MCU Student Facing 220822.xlsx]What-If Analysis'!$E$15:$P$15</c:f>
              <c:numCache>
                <c:formatCode>#,##0.00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73AD-47F8-B969-84E72688827F}"/>
            </c:ext>
          </c:extLst>
        </c:ser>
        <c:dLbls>
          <c:showLegendKey val="0"/>
          <c:showVal val="0"/>
          <c:showCatName val="0"/>
          <c:showSerName val="0"/>
          <c:showPercent val="0"/>
          <c:showBubbleSize val="0"/>
        </c:dLbls>
        <c:gapWidth val="219"/>
        <c:overlap val="-27"/>
        <c:axId val="1552227136"/>
        <c:axId val="1552223808"/>
      </c:barChart>
      <c:lineChart>
        <c:grouping val="standard"/>
        <c:varyColors val="0"/>
        <c:ser>
          <c:idx val="1"/>
          <c:order val="1"/>
          <c:tx>
            <c:strRef>
              <c:f>'[Southern Water Corp Economics Case Study MCU Student Facing 220822.xlsx]What-If Analysis'!$B$16:$D$16</c:f>
              <c:strCache>
                <c:ptCount val="3"/>
                <c:pt idx="0">
                  <c:v>Market Water Demand (Mega-Litres)</c:v>
                </c:pt>
              </c:strCache>
            </c:strRef>
          </c:tx>
          <c:spPr>
            <a:ln w="28575" cap="rnd">
              <a:solidFill>
                <a:schemeClr val="accent2"/>
              </a:solidFill>
              <a:round/>
            </a:ln>
            <a:effectLst/>
          </c:spPr>
          <c:marker>
            <c:symbol val="none"/>
          </c:marker>
          <c:cat>
            <c:numRef>
              <c:f>'[Southern Water Corp Economics Case Study MCU Student Facing 220822.xlsx]What-If Analysis'!$E$14:$P$14</c:f>
              <c:numCache>
                <c:formatCode>#,##0</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'[Southern Water Corp Economics Case Study MCU Student Facing 220822.xlsx]What-If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73AD-47F8-B969-84E72688827F}"/>
            </c:ext>
          </c:extLst>
        </c:ser>
        <c:dLbls>
          <c:showLegendKey val="0"/>
          <c:showVal val="0"/>
          <c:showCatName val="0"/>
          <c:showSerName val="0"/>
          <c:showPercent val="0"/>
          <c:showBubbleSize val="0"/>
        </c:dLbls>
        <c:marker val="1"/>
        <c:smooth val="0"/>
        <c:axId val="1552212160"/>
        <c:axId val="1552224224"/>
      </c:lineChart>
      <c:catAx>
        <c:axId val="155221216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224224"/>
        <c:crosses val="autoZero"/>
        <c:auto val="1"/>
        <c:lblAlgn val="ctr"/>
        <c:lblOffset val="100"/>
        <c:noMultiLvlLbl val="0"/>
      </c:catAx>
      <c:valAx>
        <c:axId val="15522242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212160"/>
        <c:crosses val="autoZero"/>
        <c:crossBetween val="between"/>
      </c:valAx>
      <c:valAx>
        <c:axId val="155222380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227136"/>
        <c:crosses val="max"/>
        <c:crossBetween val="between"/>
      </c:valAx>
      <c:catAx>
        <c:axId val="1552227136"/>
        <c:scaling>
          <c:orientation val="minMax"/>
        </c:scaling>
        <c:delete val="1"/>
        <c:axPos val="b"/>
        <c:numFmt formatCode="#,##0" sourceLinked="1"/>
        <c:majorTickMark val="out"/>
        <c:minorTickMark val="none"/>
        <c:tickLblPos val="nextTo"/>
        <c:crossAx val="15522238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Quantity of Soft Water by WMBP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220822.xlsx]Economic Market Analysis'!$B$22</c:f>
              <c:strCache>
                <c:ptCount val="1"/>
                <c:pt idx="0">
                  <c:v>Avg. Quantity of Soft + Hard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'[Southern Water Corp Economics Case Study MCU Student Facing 220822.xlsx]Economic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2CD4-48E2-A91F-830EE845C017}"/>
            </c:ext>
          </c:extLst>
        </c:ser>
        <c:dLbls>
          <c:showLegendKey val="0"/>
          <c:showVal val="0"/>
          <c:showCatName val="0"/>
          <c:showSerName val="0"/>
          <c:showPercent val="0"/>
          <c:showBubbleSize val="0"/>
        </c:dLbls>
        <c:axId val="1658861631"/>
        <c:axId val="1658852479"/>
      </c:scatterChart>
      <c:valAx>
        <c:axId val="1658861631"/>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8852479"/>
        <c:crosses val="autoZero"/>
        <c:crossBetween val="midCat"/>
      </c:valAx>
      <c:valAx>
        <c:axId val="165885247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88616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of</a:t>
            </a:r>
            <a:r>
              <a:rPr lang="en-US" baseline="0"/>
              <a:t> All plants Across Quarters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'[Southern Water Corp Economics Case Study MCU Student Facing 220822.xlsx]What-If Analysis'!$Z$53</c:f>
              <c:strCache>
                <c:ptCount val="1"/>
                <c:pt idx="0">
                  <c:v>Revenue</c:v>
                </c:pt>
              </c:strCache>
            </c:strRef>
          </c:tx>
          <c:spPr>
            <a:solidFill>
              <a:schemeClr val="accent1"/>
            </a:solidFill>
            <a:ln>
              <a:noFill/>
            </a:ln>
            <a:effectLst/>
          </c:spPr>
          <c:invertIfNegative val="0"/>
          <c:dPt>
            <c:idx val="3"/>
            <c:invertIfNegative val="0"/>
            <c:bubble3D val="0"/>
            <c:spPr>
              <a:solidFill>
                <a:srgbClr val="FF0000"/>
              </a:solidFill>
              <a:ln>
                <a:noFill/>
              </a:ln>
              <a:effectLst/>
            </c:spPr>
            <c:extLst>
              <c:ext xmlns:c16="http://schemas.microsoft.com/office/drawing/2014/chart" uri="{C3380CC4-5D6E-409C-BE32-E72D297353CC}">
                <c16:uniqueId val="{00000001-E8E8-4338-9777-12752285A2C6}"/>
              </c:ext>
            </c:extLst>
          </c:dPt>
          <c:cat>
            <c:strRef>
              <c:f>'[Southern Water Corp Economics Case Study MCU Student Facing 220822.xlsx]What-If Analysis'!$Y$54:$Y$57</c:f>
              <c:strCache>
                <c:ptCount val="4"/>
                <c:pt idx="0">
                  <c:v>Q1</c:v>
                </c:pt>
                <c:pt idx="1">
                  <c:v>Q2</c:v>
                </c:pt>
                <c:pt idx="2">
                  <c:v>Q3</c:v>
                </c:pt>
                <c:pt idx="3">
                  <c:v>Q4</c:v>
                </c:pt>
              </c:strCache>
            </c:strRef>
          </c:cat>
          <c:val>
            <c:numRef>
              <c:f>'[Southern Water Corp Economics Case Study MCU Student Facing 220822.xlsx]What-If Analysis'!$Z$54:$Z$57</c:f>
              <c:numCache>
                <c:formatCode>"$"#,##0.00</c:formatCode>
                <c:ptCount val="4"/>
                <c:pt idx="0">
                  <c:v>256564929.6432367</c:v>
                </c:pt>
                <c:pt idx="1">
                  <c:v>218982741.75909871</c:v>
                </c:pt>
                <c:pt idx="2">
                  <c:v>209294742.43068597</c:v>
                </c:pt>
                <c:pt idx="3">
                  <c:v>191487597.64423832</c:v>
                </c:pt>
              </c:numCache>
            </c:numRef>
          </c:val>
          <c:extLst>
            <c:ext xmlns:c16="http://schemas.microsoft.com/office/drawing/2014/chart" uri="{C3380CC4-5D6E-409C-BE32-E72D297353CC}">
              <c16:uniqueId val="{00000002-E8E8-4338-9777-12752285A2C6}"/>
            </c:ext>
          </c:extLst>
        </c:ser>
        <c:dLbls>
          <c:showLegendKey val="0"/>
          <c:showVal val="0"/>
          <c:showCatName val="0"/>
          <c:showSerName val="0"/>
          <c:showPercent val="0"/>
          <c:showBubbleSize val="0"/>
        </c:dLbls>
        <c:gapWidth val="219"/>
        <c:overlap val="-27"/>
        <c:axId val="1071991648"/>
        <c:axId val="1071980416"/>
      </c:barChart>
      <c:catAx>
        <c:axId val="107199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980416"/>
        <c:crosses val="autoZero"/>
        <c:auto val="1"/>
        <c:lblAlgn val="ctr"/>
        <c:lblOffset val="100"/>
        <c:noMultiLvlLbl val="0"/>
      </c:catAx>
      <c:valAx>
        <c:axId val="10719804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991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t>
            </a:r>
            <a:r>
              <a:rPr lang="en-US" baseline="0"/>
              <a:t> to Produce by WMBP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'[Southern Water Corp Economics Case Study MCU Student Facing 220822.xlsx]Economic Cost Analysis'!$B$231</c:f>
              <c:strCache>
                <c:ptCount val="1"/>
                <c:pt idx="0">
                  <c:v>Overall Desalination Cost to Produce ($/ML)</c:v>
                </c:pt>
              </c:strCache>
            </c:strRef>
          </c:tx>
          <c:spPr>
            <a:solidFill>
              <a:schemeClr val="accent1"/>
            </a:solidFill>
            <a:ln>
              <a:noFill/>
            </a:ln>
            <a:effectLst/>
          </c:spPr>
          <c:invertIfNegative val="0"/>
          <c:cat>
            <c:strRef>
              <c:f>'[Southern Water Corp Economics Case Study MCU Student Facing 220822.xlsx]Economic Cost Analysis'!$A$232:$A$234</c:f>
              <c:strCache>
                <c:ptCount val="3"/>
                <c:pt idx="0">
                  <c:v>Kootha</c:v>
                </c:pt>
                <c:pt idx="1">
                  <c:v>Surjek</c:v>
                </c:pt>
                <c:pt idx="2">
                  <c:v>Jutik</c:v>
                </c:pt>
              </c:strCache>
            </c:strRef>
          </c:cat>
          <c:val>
            <c:numRef>
              <c:f>'[Southern Water Corp Economics Case Study MCU Student Facing 220822.xlsx]Economic Cost Analysis'!$B$232:$B$234</c:f>
              <c:numCache>
                <c:formatCode>"$"#,##0.00;[Red]\-"$"#,##0.00</c:formatCode>
                <c:ptCount val="3"/>
                <c:pt idx="0" formatCode="&quot;$&quot;#,##0.00;[Red]\-&quot;$&quot;#,##0.00\ &quot;$/ML&quot;">
                  <c:v>309481.21845789993</c:v>
                </c:pt>
                <c:pt idx="1">
                  <c:v>668452.63213075802</c:v>
                </c:pt>
                <c:pt idx="2">
                  <c:v>433541.81240549317</c:v>
                </c:pt>
              </c:numCache>
            </c:numRef>
          </c:val>
          <c:extLst>
            <c:ext xmlns:c16="http://schemas.microsoft.com/office/drawing/2014/chart" uri="{C3380CC4-5D6E-409C-BE32-E72D297353CC}">
              <c16:uniqueId val="{00000000-5630-4937-8469-DFDD58F007D4}"/>
            </c:ext>
          </c:extLst>
        </c:ser>
        <c:dLbls>
          <c:showLegendKey val="0"/>
          <c:showVal val="0"/>
          <c:showCatName val="0"/>
          <c:showSerName val="0"/>
          <c:showPercent val="0"/>
          <c:showBubbleSize val="0"/>
        </c:dLbls>
        <c:gapWidth val="219"/>
        <c:overlap val="-27"/>
        <c:axId val="1048243216"/>
        <c:axId val="1048262768"/>
      </c:barChart>
      <c:lineChart>
        <c:grouping val="standard"/>
        <c:varyColors val="0"/>
        <c:ser>
          <c:idx val="1"/>
          <c:order val="1"/>
          <c:tx>
            <c:strRef>
              <c:f>'[Southern Water Corp Economics Case Study MCU Student Facing 220822.xlsx]Economic Cost Analysis'!$C$231</c:f>
              <c:strCache>
                <c:ptCount val="1"/>
                <c:pt idx="0">
                  <c:v>Overall Average WBMP Market Price</c:v>
                </c:pt>
              </c:strCache>
            </c:strRef>
          </c:tx>
          <c:spPr>
            <a:ln w="28575" cap="rnd">
              <a:solidFill>
                <a:schemeClr val="accent2"/>
              </a:solidFill>
              <a:round/>
            </a:ln>
            <a:effectLst/>
          </c:spPr>
          <c:marker>
            <c:symbol val="none"/>
          </c:marker>
          <c:cat>
            <c:strRef>
              <c:f>'[Southern Water Corp Economics Case Study MCU Student Facing 220822.xlsx]Economic Cost Analysis'!$A$232:$A$234</c:f>
              <c:strCache>
                <c:ptCount val="3"/>
                <c:pt idx="0">
                  <c:v>Kootha</c:v>
                </c:pt>
                <c:pt idx="1">
                  <c:v>Surjek</c:v>
                </c:pt>
                <c:pt idx="2">
                  <c:v>Jutik</c:v>
                </c:pt>
              </c:strCache>
            </c:strRef>
          </c:cat>
          <c:val>
            <c:numRef>
              <c:f>'[Southern Water Corp Economics Case Study MCU Student Facing 220822.xlsx]Economic Cost Analysis'!$C$232:$C$234</c:f>
              <c:numCache>
                <c:formatCode>"$"#,##0.00;[Red]\-"$"#,##0.00</c:formatCode>
                <c:ptCount val="3"/>
                <c:pt idx="0">
                  <c:v>2219.0273558097429</c:v>
                </c:pt>
                <c:pt idx="1">
                  <c:v>2219.0273558097429</c:v>
                </c:pt>
                <c:pt idx="2">
                  <c:v>2219.0273558097429</c:v>
                </c:pt>
              </c:numCache>
            </c:numRef>
          </c:val>
          <c:smooth val="0"/>
          <c:extLst>
            <c:ext xmlns:c16="http://schemas.microsoft.com/office/drawing/2014/chart" uri="{C3380CC4-5D6E-409C-BE32-E72D297353CC}">
              <c16:uniqueId val="{00000001-5630-4937-8469-DFDD58F007D4}"/>
            </c:ext>
          </c:extLst>
        </c:ser>
        <c:dLbls>
          <c:showLegendKey val="0"/>
          <c:showVal val="0"/>
          <c:showCatName val="0"/>
          <c:showSerName val="0"/>
          <c:showPercent val="0"/>
          <c:showBubbleSize val="0"/>
        </c:dLbls>
        <c:marker val="1"/>
        <c:smooth val="0"/>
        <c:axId val="1048264016"/>
        <c:axId val="1048246128"/>
      </c:lineChart>
      <c:catAx>
        <c:axId val="104824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262768"/>
        <c:crosses val="autoZero"/>
        <c:auto val="1"/>
        <c:lblAlgn val="ctr"/>
        <c:lblOffset val="100"/>
        <c:noMultiLvlLbl val="0"/>
      </c:catAx>
      <c:valAx>
        <c:axId val="10482627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243216"/>
        <c:crosses val="autoZero"/>
        <c:crossBetween val="between"/>
      </c:valAx>
      <c:valAx>
        <c:axId val="1048246128"/>
        <c:scaling>
          <c:orientation val="minMax"/>
        </c:scaling>
        <c:delete val="0"/>
        <c:axPos val="r"/>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264016"/>
        <c:crosses val="max"/>
        <c:crossBetween val="between"/>
      </c:valAx>
      <c:catAx>
        <c:axId val="1048264016"/>
        <c:scaling>
          <c:orientation val="minMax"/>
        </c:scaling>
        <c:delete val="1"/>
        <c:axPos val="b"/>
        <c:numFmt formatCode="General" sourceLinked="1"/>
        <c:majorTickMark val="none"/>
        <c:minorTickMark val="none"/>
        <c:tickLblPos val="nextTo"/>
        <c:crossAx val="10482461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a:t>
            </a:r>
            <a:r>
              <a:rPr lang="en-US" baseline="0"/>
              <a:t> Plants' Total Actual Costs Across Months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'[Southern Water Corp Economics Case Study MCU Student Facing 220822.xlsx]Economic Cost Analysis'!$E$258</c:f>
              <c:strCache>
                <c:ptCount val="1"/>
                <c:pt idx="0">
                  <c:v>Kootha</c:v>
                </c:pt>
              </c:strCache>
            </c:strRef>
          </c:tx>
          <c:spPr>
            <a:ln w="28575" cap="rnd">
              <a:solidFill>
                <a:schemeClr val="accent2"/>
              </a:solidFill>
              <a:round/>
            </a:ln>
            <a:effectLst/>
          </c:spPr>
          <c:marker>
            <c:symbol val="none"/>
          </c:marker>
          <c:cat>
            <c:numRef>
              <c:f>'[Southern Water Corp Economics Case Study MCU Student Facing 220822.xlsx]Economic Cost Analysis'!$F$257:$Q$257</c:f>
              <c:numCache>
                <c:formatCode>d\-mmm</c:formatCode>
                <c:ptCount val="12"/>
                <c:pt idx="0">
                  <c:v>44756</c:v>
                </c:pt>
                <c:pt idx="1">
                  <c:v>44787</c:v>
                </c:pt>
                <c:pt idx="2">
                  <c:v>44818</c:v>
                </c:pt>
                <c:pt idx="3">
                  <c:v>44848</c:v>
                </c:pt>
                <c:pt idx="4">
                  <c:v>44879</c:v>
                </c:pt>
                <c:pt idx="5">
                  <c:v>44909</c:v>
                </c:pt>
                <c:pt idx="6">
                  <c:v>44575</c:v>
                </c:pt>
                <c:pt idx="7">
                  <c:v>44606</c:v>
                </c:pt>
                <c:pt idx="8">
                  <c:v>44634</c:v>
                </c:pt>
                <c:pt idx="9">
                  <c:v>44665</c:v>
                </c:pt>
                <c:pt idx="10">
                  <c:v>44695</c:v>
                </c:pt>
                <c:pt idx="11">
                  <c:v>44726</c:v>
                </c:pt>
              </c:numCache>
            </c:numRef>
          </c:cat>
          <c:val>
            <c:numRef>
              <c:f>'[Southern Water Corp Economics Case Study MCU Student Facing 220822.xlsx]Economic Cost Analysis'!$F$258:$Q$258</c:f>
              <c:numCache>
                <c:formatCode>"$"#,##0.00;[Red]\-"$"#,##0.00</c:formatCode>
                <c:ptCount val="12"/>
                <c:pt idx="0">
                  <c:v>3458288.8701338647</c:v>
                </c:pt>
                <c:pt idx="1">
                  <c:v>4778353.3521016249</c:v>
                </c:pt>
                <c:pt idx="2">
                  <c:v>3741007.0627661142</c:v>
                </c:pt>
                <c:pt idx="3">
                  <c:v>3550828.7945508747</c:v>
                </c:pt>
                <c:pt idx="4">
                  <c:v>3646543.42684625</c:v>
                </c:pt>
                <c:pt idx="5">
                  <c:v>3507223.3581475001</c:v>
                </c:pt>
                <c:pt idx="6">
                  <c:v>5249820.3494999986</c:v>
                </c:pt>
                <c:pt idx="7">
                  <c:v>4419792.6823125007</c:v>
                </c:pt>
                <c:pt idx="8">
                  <c:v>4409725.4715</c:v>
                </c:pt>
                <c:pt idx="9">
                  <c:v>4419304.3184062503</c:v>
                </c:pt>
                <c:pt idx="10">
                  <c:v>4692799.18359375</c:v>
                </c:pt>
                <c:pt idx="11">
                  <c:v>5350137.2224687496</c:v>
                </c:pt>
              </c:numCache>
            </c:numRef>
          </c:val>
          <c:smooth val="0"/>
          <c:extLst>
            <c:ext xmlns:c16="http://schemas.microsoft.com/office/drawing/2014/chart" uri="{C3380CC4-5D6E-409C-BE32-E72D297353CC}">
              <c16:uniqueId val="{00000000-72E6-4892-85E6-4350CFD1CA36}"/>
            </c:ext>
          </c:extLst>
        </c:ser>
        <c:ser>
          <c:idx val="1"/>
          <c:order val="1"/>
          <c:tx>
            <c:strRef>
              <c:f>'[Southern Water Corp Economics Case Study MCU Student Facing 220822.xlsx]Economic Cost Analysis'!$E$259</c:f>
              <c:strCache>
                <c:ptCount val="1"/>
                <c:pt idx="0">
                  <c:v>Surjek</c:v>
                </c:pt>
              </c:strCache>
            </c:strRef>
          </c:tx>
          <c:spPr>
            <a:ln w="28575" cap="rnd">
              <a:solidFill>
                <a:schemeClr val="accent4"/>
              </a:solidFill>
              <a:round/>
            </a:ln>
            <a:effectLst/>
          </c:spPr>
          <c:marker>
            <c:symbol val="none"/>
          </c:marker>
          <c:cat>
            <c:numRef>
              <c:f>'[Southern Water Corp Economics Case Study MCU Student Facing 220822.xlsx]Economic Cost Analysis'!$F$257:$Q$257</c:f>
              <c:numCache>
                <c:formatCode>d\-mmm</c:formatCode>
                <c:ptCount val="12"/>
                <c:pt idx="0">
                  <c:v>44756</c:v>
                </c:pt>
                <c:pt idx="1">
                  <c:v>44787</c:v>
                </c:pt>
                <c:pt idx="2">
                  <c:v>44818</c:v>
                </c:pt>
                <c:pt idx="3">
                  <c:v>44848</c:v>
                </c:pt>
                <c:pt idx="4">
                  <c:v>44879</c:v>
                </c:pt>
                <c:pt idx="5">
                  <c:v>44909</c:v>
                </c:pt>
                <c:pt idx="6">
                  <c:v>44575</c:v>
                </c:pt>
                <c:pt idx="7">
                  <c:v>44606</c:v>
                </c:pt>
                <c:pt idx="8">
                  <c:v>44634</c:v>
                </c:pt>
                <c:pt idx="9">
                  <c:v>44665</c:v>
                </c:pt>
                <c:pt idx="10">
                  <c:v>44695</c:v>
                </c:pt>
                <c:pt idx="11">
                  <c:v>44726</c:v>
                </c:pt>
              </c:numCache>
            </c:numRef>
          </c:cat>
          <c:val>
            <c:numRef>
              <c:f>'[Southern Water Corp Economics Case Study MCU Student Facing 220822.xlsx]Economic Cost Analysis'!$F$259:$Q$259</c:f>
              <c:numCache>
                <c:formatCode>"$"#,##0.00;[Red]\-"$"#,##0.00</c:formatCode>
                <c:ptCount val="12"/>
                <c:pt idx="0">
                  <c:v>11339551.170386208</c:v>
                </c:pt>
                <c:pt idx="1">
                  <c:v>13660880.3343936</c:v>
                </c:pt>
                <c:pt idx="2">
                  <c:v>13806947.680280834</c:v>
                </c:pt>
                <c:pt idx="3">
                  <c:v>18511924.382331077</c:v>
                </c:pt>
                <c:pt idx="4">
                  <c:v>20025365.089240894</c:v>
                </c:pt>
                <c:pt idx="5">
                  <c:v>12958942.643539203</c:v>
                </c:pt>
                <c:pt idx="6">
                  <c:v>13987466.323076401</c:v>
                </c:pt>
                <c:pt idx="7">
                  <c:v>16468493.156715602</c:v>
                </c:pt>
                <c:pt idx="8">
                  <c:v>15013580.580213603</c:v>
                </c:pt>
                <c:pt idx="9">
                  <c:v>16135503.054039603</c:v>
                </c:pt>
                <c:pt idx="10">
                  <c:v>18921373.302216005</c:v>
                </c:pt>
                <c:pt idx="11">
                  <c:v>8489071.3235327993</c:v>
                </c:pt>
              </c:numCache>
            </c:numRef>
          </c:val>
          <c:smooth val="0"/>
          <c:extLst>
            <c:ext xmlns:c16="http://schemas.microsoft.com/office/drawing/2014/chart" uri="{C3380CC4-5D6E-409C-BE32-E72D297353CC}">
              <c16:uniqueId val="{00000001-72E6-4892-85E6-4350CFD1CA36}"/>
            </c:ext>
          </c:extLst>
        </c:ser>
        <c:ser>
          <c:idx val="2"/>
          <c:order val="2"/>
          <c:tx>
            <c:strRef>
              <c:f>'[Southern Water Corp Economics Case Study MCU Student Facing 220822.xlsx]Economic Cost Analysis'!$E$260</c:f>
              <c:strCache>
                <c:ptCount val="1"/>
                <c:pt idx="0">
                  <c:v>Jutik</c:v>
                </c:pt>
              </c:strCache>
            </c:strRef>
          </c:tx>
          <c:spPr>
            <a:ln w="28575" cap="rnd">
              <a:solidFill>
                <a:schemeClr val="accent6"/>
              </a:solidFill>
              <a:round/>
            </a:ln>
            <a:effectLst/>
          </c:spPr>
          <c:marker>
            <c:symbol val="none"/>
          </c:marker>
          <c:cat>
            <c:numRef>
              <c:f>'[Southern Water Corp Economics Case Study MCU Student Facing 220822.xlsx]Economic Cost Analysis'!$F$257:$Q$257</c:f>
              <c:numCache>
                <c:formatCode>d\-mmm</c:formatCode>
                <c:ptCount val="12"/>
                <c:pt idx="0">
                  <c:v>44756</c:v>
                </c:pt>
                <c:pt idx="1">
                  <c:v>44787</c:v>
                </c:pt>
                <c:pt idx="2">
                  <c:v>44818</c:v>
                </c:pt>
                <c:pt idx="3">
                  <c:v>44848</c:v>
                </c:pt>
                <c:pt idx="4">
                  <c:v>44879</c:v>
                </c:pt>
                <c:pt idx="5">
                  <c:v>44909</c:v>
                </c:pt>
                <c:pt idx="6">
                  <c:v>44575</c:v>
                </c:pt>
                <c:pt idx="7">
                  <c:v>44606</c:v>
                </c:pt>
                <c:pt idx="8">
                  <c:v>44634</c:v>
                </c:pt>
                <c:pt idx="9">
                  <c:v>44665</c:v>
                </c:pt>
                <c:pt idx="10">
                  <c:v>44695</c:v>
                </c:pt>
                <c:pt idx="11">
                  <c:v>44726</c:v>
                </c:pt>
              </c:numCache>
            </c:numRef>
          </c:cat>
          <c:val>
            <c:numRef>
              <c:f>'[Southern Water Corp Economics Case Study MCU Student Facing 220822.xlsx]Economic Cost Analysis'!$F$260:$Q$260</c:f>
              <c:numCache>
                <c:formatCode>"$"#,##0.00;[Red]\-"$"#,##0.00</c:formatCode>
                <c:ptCount val="12"/>
                <c:pt idx="0">
                  <c:v>8168998.5802924205</c:v>
                </c:pt>
                <c:pt idx="1">
                  <c:v>6508016.2729576789</c:v>
                </c:pt>
                <c:pt idx="2">
                  <c:v>8797296.0201469176</c:v>
                </c:pt>
                <c:pt idx="3">
                  <c:v>7399801.6649996387</c:v>
                </c:pt>
                <c:pt idx="4">
                  <c:v>6292597.87327509</c:v>
                </c:pt>
                <c:pt idx="5">
                  <c:v>5862551.4695474999</c:v>
                </c:pt>
                <c:pt idx="6">
                  <c:v>7198677.8148285002</c:v>
                </c:pt>
                <c:pt idx="7">
                  <c:v>7481708.9511677492</c:v>
                </c:pt>
                <c:pt idx="8">
                  <c:v>8690888.6165351253</c:v>
                </c:pt>
                <c:pt idx="9">
                  <c:v>6732277.631081</c:v>
                </c:pt>
                <c:pt idx="10">
                  <c:v>8110761.1219654996</c:v>
                </c:pt>
                <c:pt idx="11">
                  <c:v>9479913.2630085014</c:v>
                </c:pt>
              </c:numCache>
            </c:numRef>
          </c:val>
          <c:smooth val="0"/>
          <c:extLst>
            <c:ext xmlns:c16="http://schemas.microsoft.com/office/drawing/2014/chart" uri="{C3380CC4-5D6E-409C-BE32-E72D297353CC}">
              <c16:uniqueId val="{00000002-72E6-4892-85E6-4350CFD1CA36}"/>
            </c:ext>
          </c:extLst>
        </c:ser>
        <c:ser>
          <c:idx val="3"/>
          <c:order val="3"/>
          <c:tx>
            <c:strRef>
              <c:f>'[Southern Water Corp Economics Case Study MCU Student Facing 220822.xlsx]Economic Cost Analysis'!$E$261</c:f>
              <c:strCache>
                <c:ptCount val="1"/>
                <c:pt idx="0">
                  <c:v>Total Costs (All)</c:v>
                </c:pt>
              </c:strCache>
            </c:strRef>
          </c:tx>
          <c:spPr>
            <a:ln w="28575" cap="rnd">
              <a:solidFill>
                <a:schemeClr val="accent2">
                  <a:lumMod val="60000"/>
                </a:schemeClr>
              </a:solidFill>
              <a:round/>
            </a:ln>
            <a:effectLst/>
          </c:spPr>
          <c:marker>
            <c:symbol val="none"/>
          </c:marker>
          <c:cat>
            <c:numRef>
              <c:f>'[Southern Water Corp Economics Case Study MCU Student Facing 220822.xlsx]Economic Cost Analysis'!$F$257:$Q$257</c:f>
              <c:numCache>
                <c:formatCode>d\-mmm</c:formatCode>
                <c:ptCount val="12"/>
                <c:pt idx="0">
                  <c:v>44756</c:v>
                </c:pt>
                <c:pt idx="1">
                  <c:v>44787</c:v>
                </c:pt>
                <c:pt idx="2">
                  <c:v>44818</c:v>
                </c:pt>
                <c:pt idx="3">
                  <c:v>44848</c:v>
                </c:pt>
                <c:pt idx="4">
                  <c:v>44879</c:v>
                </c:pt>
                <c:pt idx="5">
                  <c:v>44909</c:v>
                </c:pt>
                <c:pt idx="6">
                  <c:v>44575</c:v>
                </c:pt>
                <c:pt idx="7">
                  <c:v>44606</c:v>
                </c:pt>
                <c:pt idx="8">
                  <c:v>44634</c:v>
                </c:pt>
                <c:pt idx="9">
                  <c:v>44665</c:v>
                </c:pt>
                <c:pt idx="10">
                  <c:v>44695</c:v>
                </c:pt>
                <c:pt idx="11">
                  <c:v>44726</c:v>
                </c:pt>
              </c:numCache>
            </c:numRef>
          </c:cat>
          <c:val>
            <c:numRef>
              <c:f>'[Southern Water Corp Economics Case Study MCU Student Facing 220822.xlsx]Economic Cost Analysis'!$F$261:$Q$261</c:f>
              <c:numCache>
                <c:formatCode>"$"#,##0.00;[Red]\-"$"#,##0.00</c:formatCode>
                <c:ptCount val="12"/>
                <c:pt idx="0">
                  <c:v>22966838.620812491</c:v>
                </c:pt>
                <c:pt idx="1">
                  <c:v>24947249.959452905</c:v>
                </c:pt>
                <c:pt idx="2">
                  <c:v>26345250.763193864</c:v>
                </c:pt>
                <c:pt idx="3">
                  <c:v>29462554.841881588</c:v>
                </c:pt>
                <c:pt idx="4">
                  <c:v>29964506.389362235</c:v>
                </c:pt>
                <c:pt idx="5">
                  <c:v>22328717.471234202</c:v>
                </c:pt>
                <c:pt idx="6">
                  <c:v>26435964.487404898</c:v>
                </c:pt>
                <c:pt idx="7">
                  <c:v>28369994.790195853</c:v>
                </c:pt>
                <c:pt idx="8">
                  <c:v>28114194.668248728</c:v>
                </c:pt>
                <c:pt idx="9">
                  <c:v>27287085.003526852</c:v>
                </c:pt>
                <c:pt idx="10">
                  <c:v>31724933.607775256</c:v>
                </c:pt>
                <c:pt idx="11">
                  <c:v>23319121.809010051</c:v>
                </c:pt>
              </c:numCache>
            </c:numRef>
          </c:val>
          <c:smooth val="0"/>
          <c:extLst>
            <c:ext xmlns:c16="http://schemas.microsoft.com/office/drawing/2014/chart" uri="{C3380CC4-5D6E-409C-BE32-E72D297353CC}">
              <c16:uniqueId val="{00000003-72E6-4892-85E6-4350CFD1CA36}"/>
            </c:ext>
          </c:extLst>
        </c:ser>
        <c:dLbls>
          <c:showLegendKey val="0"/>
          <c:showVal val="0"/>
          <c:showCatName val="0"/>
          <c:showSerName val="0"/>
          <c:showPercent val="0"/>
          <c:showBubbleSize val="0"/>
        </c:dLbls>
        <c:smooth val="0"/>
        <c:axId val="584784192"/>
        <c:axId val="584781280"/>
      </c:lineChart>
      <c:dateAx>
        <c:axId val="584784192"/>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781280"/>
        <c:crosses val="autoZero"/>
        <c:auto val="1"/>
        <c:lblOffset val="100"/>
        <c:baseTimeUnit val="months"/>
      </c:dateAx>
      <c:valAx>
        <c:axId val="5847812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784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Kootha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220822.xlsx]Economic Cost Analysis'!$G$21:$R$21</c:f>
              <c:numCache>
                <c:formatCode>#,##0.00</c:formatCode>
                <c:ptCount val="12"/>
                <c:pt idx="0">
                  <c:v>181933.291</c:v>
                </c:pt>
                <c:pt idx="1">
                  <c:v>187443.943</c:v>
                </c:pt>
                <c:pt idx="2">
                  <c:v>184773.65699999998</c:v>
                </c:pt>
                <c:pt idx="3">
                  <c:v>191541.09299999999</c:v>
                </c:pt>
                <c:pt idx="4">
                  <c:v>98096.062000000005</c:v>
                </c:pt>
                <c:pt idx="5">
                  <c:v>185306.853</c:v>
                </c:pt>
                <c:pt idx="6">
                  <c:v>186901.43900000001</c:v>
                </c:pt>
                <c:pt idx="7">
                  <c:v>158586.76500000001</c:v>
                </c:pt>
                <c:pt idx="8">
                  <c:v>191403.67599999998</c:v>
                </c:pt>
                <c:pt idx="9">
                  <c:v>171057.864</c:v>
                </c:pt>
                <c:pt idx="10">
                  <c:v>169286.99900000001</c:v>
                </c:pt>
                <c:pt idx="11">
                  <c:v>142508.717</c:v>
                </c:pt>
              </c:numCache>
            </c:numRef>
          </c:xVal>
          <c:yVal>
            <c:numRef>
              <c:f>'[Southern Water Corp Economics Case Study MCU Student Facing 220822.xlsx]Economic Cost Analysis'!$G$22:$R$22</c:f>
              <c:numCache>
                <c:formatCode>"$"#,##0.00;[Red]\-"$"#,##0.00\ "$/ML"</c:formatCode>
                <c:ptCount val="12"/>
                <c:pt idx="0">
                  <c:v>19008.554460403098</c:v>
                </c:pt>
                <c:pt idx="1">
                  <c:v>25492.17262305256</c:v>
                </c:pt>
                <c:pt idx="2">
                  <c:v>20246.430814356369</c:v>
                </c:pt>
                <c:pt idx="3">
                  <c:v>18538.208897820557</c:v>
                </c:pt>
                <c:pt idx="4">
                  <c:v>37173.188734592113</c:v>
                </c:pt>
                <c:pt idx="5">
                  <c:v>18926.571259334378</c:v>
                </c:pt>
                <c:pt idx="6">
                  <c:v>28088.710165040506</c:v>
                </c:pt>
                <c:pt idx="7">
                  <c:v>27869.870996564565</c:v>
                </c:pt>
                <c:pt idx="8">
                  <c:v>23038.875551690035</c:v>
                </c:pt>
                <c:pt idx="9">
                  <c:v>25835.142653285151</c:v>
                </c:pt>
                <c:pt idx="10">
                  <c:v>27720.966236714667</c:v>
                </c:pt>
                <c:pt idx="11">
                  <c:v>37542.526065045895</c:v>
                </c:pt>
              </c:numCache>
            </c:numRef>
          </c:yVal>
          <c:smooth val="0"/>
          <c:extLst>
            <c:ext xmlns:c16="http://schemas.microsoft.com/office/drawing/2014/chart" uri="{C3380CC4-5D6E-409C-BE32-E72D297353CC}">
              <c16:uniqueId val="{00000000-A49D-4D16-A199-334763B30C19}"/>
            </c:ext>
          </c:extLst>
        </c:ser>
        <c:dLbls>
          <c:showLegendKey val="0"/>
          <c:showVal val="0"/>
          <c:showCatName val="0"/>
          <c:showSerName val="0"/>
          <c:showPercent val="0"/>
          <c:showBubbleSize val="0"/>
        </c:dLbls>
        <c:axId val="941236016"/>
        <c:axId val="941236432"/>
      </c:scatterChart>
      <c:valAx>
        <c:axId val="941236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a:effectLst/>
                  </a:rPr>
                  <a:t>Water Produced in ML</a:t>
                </a:r>
                <a:endParaRPr lang="en-US" sz="11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236432"/>
        <c:crosses val="autoZero"/>
        <c:crossBetween val="midCat"/>
      </c:valAx>
      <c:valAx>
        <c:axId val="9412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r>
                  <a:rPr lang="en-US" baseline="0"/>
                  <a:t> to Produce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236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Surjek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220822.xlsx]Economic Cost Analysis'!$G$32:$R$32</c:f>
              <c:numCache>
                <c:formatCode>#,##0.00</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'[Southern Water Corp Economics Case Study MCU Student Facing 220822.xlsx]Economic Cost Analysis'!$G$33:$R$33</c:f>
              <c:numCache>
                <c:formatCode>"$"#,##0.00;[Red]\-"$"#,##0.00\ "$/ML"</c:formatCode>
                <c:ptCount val="12"/>
                <c:pt idx="0">
                  <c:v>52749.704483604204</c:v>
                </c:pt>
                <c:pt idx="1">
                  <c:v>59863.8788133856</c:v>
                </c:pt>
                <c:pt idx="2">
                  <c:v>63762.690282929732</c:v>
                </c:pt>
                <c:pt idx="3">
                  <c:v>78188.472724753359</c:v>
                </c:pt>
                <c:pt idx="4">
                  <c:v>86296.56511906223</c:v>
                </c:pt>
                <c:pt idx="5">
                  <c:v>53948.353573134467</c:v>
                </c:pt>
                <c:pt idx="6">
                  <c:v>48540.531907011326</c:v>
                </c:pt>
                <c:pt idx="7">
                  <c:v>53663.485346415197</c:v>
                </c:pt>
                <c:pt idx="8">
                  <c:v>40836.50074444132</c:v>
                </c:pt>
                <c:pt idx="9">
                  <c:v>45840.777989347596</c:v>
                </c:pt>
                <c:pt idx="10">
                  <c:v>52150.567777632023</c:v>
                </c:pt>
                <c:pt idx="11">
                  <c:v>32611.103369040953</c:v>
                </c:pt>
              </c:numCache>
            </c:numRef>
          </c:yVal>
          <c:smooth val="0"/>
          <c:extLst>
            <c:ext xmlns:c16="http://schemas.microsoft.com/office/drawing/2014/chart" uri="{C3380CC4-5D6E-409C-BE32-E72D297353CC}">
              <c16:uniqueId val="{00000000-5948-479C-A65D-E5E79CB6F18F}"/>
            </c:ext>
          </c:extLst>
        </c:ser>
        <c:dLbls>
          <c:showLegendKey val="0"/>
          <c:showVal val="0"/>
          <c:showCatName val="0"/>
          <c:showSerName val="0"/>
          <c:showPercent val="0"/>
          <c:showBubbleSize val="0"/>
        </c:dLbls>
        <c:axId val="998149200"/>
        <c:axId val="998155440"/>
      </c:scatterChart>
      <c:valAx>
        <c:axId val="9981492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a:effectLst/>
                  </a:rPr>
                  <a:t>Water Produced in ML</a:t>
                </a:r>
                <a:endParaRPr lang="en-US" sz="11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8155440"/>
        <c:crosses val="autoZero"/>
        <c:crossBetween val="midCat"/>
      </c:valAx>
      <c:valAx>
        <c:axId val="998155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Cost to Produce</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81492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Jutik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220822.xlsx]Economic Cost Analysis'!$G$43:$R$43</c:f>
              <c:numCache>
                <c:formatCode>#,##0.00</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'[Southern Water Corp Economics Case Study MCU Student Facing 220822.xlsx]Economic Cost Analysis'!$G$44:$R$44</c:f>
              <c:numCache>
                <c:formatCode>"$"#,##0.00;[Red]\-"$"#,##0.00\ "$/ML"</c:formatCode>
                <c:ptCount val="12"/>
                <c:pt idx="0">
                  <c:v>32644.395721309698</c:v>
                </c:pt>
                <c:pt idx="1">
                  <c:v>31479.124229144556</c:v>
                </c:pt>
                <c:pt idx="2">
                  <c:v>43716.430376785931</c:v>
                </c:pt>
                <c:pt idx="3">
                  <c:v>42437.461047529585</c:v>
                </c:pt>
                <c:pt idx="4">
                  <c:v>30832.306822249629</c:v>
                </c:pt>
                <c:pt idx="5">
                  <c:v>40056.607121314853</c:v>
                </c:pt>
                <c:pt idx="6">
                  <c:v>35252.643432800425</c:v>
                </c:pt>
                <c:pt idx="7">
                  <c:v>34409.704749282537</c:v>
                </c:pt>
                <c:pt idx="8">
                  <c:v>37625.793747462463</c:v>
                </c:pt>
                <c:pt idx="9">
                  <c:v>28473.377116074254</c:v>
                </c:pt>
                <c:pt idx="10">
                  <c:v>33597.819136852864</c:v>
                </c:pt>
                <c:pt idx="11">
                  <c:v>43016.148904686306</c:v>
                </c:pt>
              </c:numCache>
            </c:numRef>
          </c:yVal>
          <c:smooth val="0"/>
          <c:extLst>
            <c:ext xmlns:c16="http://schemas.microsoft.com/office/drawing/2014/chart" uri="{C3380CC4-5D6E-409C-BE32-E72D297353CC}">
              <c16:uniqueId val="{00000000-6027-4DCE-93C0-19FF60EF583B}"/>
            </c:ext>
          </c:extLst>
        </c:ser>
        <c:dLbls>
          <c:showLegendKey val="0"/>
          <c:showVal val="0"/>
          <c:showCatName val="0"/>
          <c:showSerName val="0"/>
          <c:showPercent val="0"/>
          <c:showBubbleSize val="0"/>
        </c:dLbls>
        <c:axId val="941249744"/>
        <c:axId val="941250160"/>
      </c:scatterChart>
      <c:valAx>
        <c:axId val="941249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Water</a:t>
                </a:r>
                <a:r>
                  <a:rPr lang="en-US" baseline="0"/>
                  <a:t> Produced in ML</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250160"/>
        <c:crosses val="autoZero"/>
        <c:crossBetween val="midCat"/>
      </c:valAx>
      <c:valAx>
        <c:axId val="94125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0" i="0" baseline="0">
                    <a:effectLst/>
                  </a:rPr>
                  <a:t>Cost to Produce</a:t>
                </a:r>
                <a:endParaRPr lang="en-US" sz="105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2497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Quantity of Soft + Hard Water by WMBP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220822.xlsx]Economic Market Analysis'!$B$16</c:f>
              <c:strCache>
                <c:ptCount val="1"/>
                <c:pt idx="0">
                  <c:v>Avg. Quantity of Soft + Hard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220822.xlsx]Economic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'[Southern Water Corp Economics Case Study MCU Student Facing 220822.xlsx]Economic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8F3A-4071-BF4D-5FAFC18BA74C}"/>
            </c:ext>
          </c:extLst>
        </c:ser>
        <c:dLbls>
          <c:showLegendKey val="0"/>
          <c:showVal val="0"/>
          <c:showCatName val="0"/>
          <c:showSerName val="0"/>
          <c:showPercent val="0"/>
          <c:showBubbleSize val="0"/>
        </c:dLbls>
        <c:axId val="1613657759"/>
        <c:axId val="1613644031"/>
      </c:scatterChart>
      <c:valAx>
        <c:axId val="161365775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644031"/>
        <c:crosses val="autoZero"/>
        <c:crossBetween val="midCat"/>
      </c:valAx>
      <c:valAx>
        <c:axId val="161364403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6577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Quantity Hard Water by WMBP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220822.xlsx]Economic Market Analysis'!$B$19</c:f>
              <c:strCache>
                <c:ptCount val="1"/>
                <c:pt idx="0">
                  <c:v>Avg. Quantity of Soft + Hard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220822.xlsx]Economic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'[Southern Water Corp Economics Case Study MCU Student Facing 220822.xlsx]Economic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E475-4D0F-89D7-712CC7EB8DAD}"/>
            </c:ext>
          </c:extLst>
        </c:ser>
        <c:dLbls>
          <c:showLegendKey val="0"/>
          <c:showVal val="0"/>
          <c:showCatName val="0"/>
          <c:showSerName val="0"/>
          <c:showPercent val="0"/>
          <c:showBubbleSize val="0"/>
        </c:dLbls>
        <c:axId val="1495067743"/>
        <c:axId val="1495068991"/>
      </c:scatterChart>
      <c:valAx>
        <c:axId val="1495067743"/>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068991"/>
        <c:crosses val="autoZero"/>
        <c:crossBetween val="midCat"/>
      </c:valAx>
      <c:valAx>
        <c:axId val="14950689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0677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21/11/2022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an estimated 22.03% reduction in Surjek’s Revenues ($44 M) due to the Maintenance Outage, Quarter 4 presents the best balance of revenue-loss mitigation with respect to market pricing, as opposed to Quarter 1 which represents the highest demand (</a:t>
            </a:r>
            <a:r>
              <a:rPr lang="en-US" sz="1200" b="1" i="0" u="none" strike="noStrike" dirty="0">
                <a:effectLst/>
                <a:latin typeface="Arial" panose="020B0604020202020204" pitchFamily="34" charset="0"/>
              </a:rPr>
              <a:t>2,273</a:t>
            </a:r>
            <a:r>
              <a:rPr lang="en-US" sz="1100" dirty="0"/>
              <a:t> </a:t>
            </a:r>
            <a:r>
              <a:rPr lang="en-GB" sz="1200" b="1" dirty="0"/>
              <a:t>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6961B4F9-CB36-F282-2A2D-605EDEEF0121}"/>
              </a:ext>
            </a:extLst>
          </p:cNvPr>
          <p:cNvGraphicFramePr>
            <a:graphicFrameLocks/>
          </p:cNvGraphicFramePr>
          <p:nvPr>
            <p:extLst>
              <p:ext uri="{D42A27DB-BD31-4B8C-83A1-F6EECF244321}">
                <p14:modId xmlns:p14="http://schemas.microsoft.com/office/powerpoint/2010/main" val="4245908343"/>
              </p:ext>
            </p:extLst>
          </p:nvPr>
        </p:nvGraphicFramePr>
        <p:xfrm>
          <a:off x="350838" y="105025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020DB72-7A28-C630-D818-6D3E90F2B57D}"/>
              </a:ext>
            </a:extLst>
          </p:cNvPr>
          <p:cNvGraphicFramePr>
            <a:graphicFrameLocks/>
          </p:cNvGraphicFramePr>
          <p:nvPr>
            <p:extLst>
              <p:ext uri="{D42A27DB-BD31-4B8C-83A1-F6EECF244321}">
                <p14:modId xmlns:p14="http://schemas.microsoft.com/office/powerpoint/2010/main" val="697525796"/>
              </p:ext>
            </p:extLst>
          </p:nvPr>
        </p:nvGraphicFramePr>
        <p:xfrm>
          <a:off x="4038600" y="35547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a:t>
            </a:r>
            <a:r>
              <a:rPr lang="en-US" sz="1200" b="1" i="0" u="none" strike="noStrike" dirty="0">
                <a:effectLst/>
                <a:latin typeface="Arial" panose="020B0604020202020204" pitchFamily="34" charset="0"/>
              </a:rPr>
              <a:t>25,001.37</a:t>
            </a:r>
            <a:r>
              <a:rPr lang="en-US" sz="1100" dirty="0"/>
              <a:t> </a:t>
            </a:r>
            <a:r>
              <a:rPr lang="en-GB" sz="1200" b="1" dirty="0"/>
              <a:t>/ML) followed by </a:t>
            </a:r>
            <a:r>
              <a:rPr lang="en-GB" sz="1200" b="1" dirty="0" err="1"/>
              <a:t>Jutik</a:t>
            </a:r>
            <a:r>
              <a:rPr lang="en-GB" sz="1200" b="1" dirty="0"/>
              <a:t> ($35,804.91 /ML) and lastly </a:t>
            </a:r>
            <a:r>
              <a:rPr lang="en-GB" sz="1200" b="1" dirty="0" err="1"/>
              <a:t>Surjek</a:t>
            </a:r>
            <a:r>
              <a:rPr lang="en-GB" sz="1200" b="1" dirty="0"/>
              <a:t> ($54,231.51 /ML)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22064AE-F07B-CE99-BE2F-438D7EA671B2}"/>
              </a:ext>
            </a:extLst>
          </p:cNvPr>
          <p:cNvGraphicFramePr>
            <a:graphicFrameLocks/>
          </p:cNvGraphicFramePr>
          <p:nvPr>
            <p:extLst>
              <p:ext uri="{D42A27DB-BD31-4B8C-83A1-F6EECF244321}">
                <p14:modId xmlns:p14="http://schemas.microsoft.com/office/powerpoint/2010/main" val="1732986333"/>
              </p:ext>
            </p:extLst>
          </p:nvPr>
        </p:nvGraphicFramePr>
        <p:xfrm>
          <a:off x="4148211" y="1050255"/>
          <a:ext cx="4462389" cy="26413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23E3F1E-582C-3FDD-BA05-3DC687A7AA0F}"/>
              </a:ext>
            </a:extLst>
          </p:cNvPr>
          <p:cNvGraphicFramePr>
            <a:graphicFrameLocks/>
          </p:cNvGraphicFramePr>
          <p:nvPr>
            <p:extLst>
              <p:ext uri="{D42A27DB-BD31-4B8C-83A1-F6EECF244321}">
                <p14:modId xmlns:p14="http://schemas.microsoft.com/office/powerpoint/2010/main" val="1563965949"/>
              </p:ext>
            </p:extLst>
          </p:nvPr>
        </p:nvGraphicFramePr>
        <p:xfrm>
          <a:off x="349976" y="3186550"/>
          <a:ext cx="4219935" cy="32439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principles</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308DC3E-55A2-2B66-79BD-D3312DEBAAD2}"/>
              </a:ext>
            </a:extLst>
          </p:cNvPr>
          <p:cNvGraphicFramePr>
            <a:graphicFrameLocks/>
          </p:cNvGraphicFramePr>
          <p:nvPr>
            <p:extLst>
              <p:ext uri="{D42A27DB-BD31-4B8C-83A1-F6EECF244321}">
                <p14:modId xmlns:p14="http://schemas.microsoft.com/office/powerpoint/2010/main" val="21145253"/>
              </p:ext>
            </p:extLst>
          </p:nvPr>
        </p:nvGraphicFramePr>
        <p:xfrm>
          <a:off x="0" y="379313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6E248CE-4B8D-FDEC-E087-8BEE5F46359D}"/>
              </a:ext>
            </a:extLst>
          </p:cNvPr>
          <p:cNvGraphicFramePr>
            <a:graphicFrameLocks/>
          </p:cNvGraphicFramePr>
          <p:nvPr>
            <p:extLst>
              <p:ext uri="{D42A27DB-BD31-4B8C-83A1-F6EECF244321}">
                <p14:modId xmlns:p14="http://schemas.microsoft.com/office/powerpoint/2010/main" val="2047313093"/>
              </p:ext>
            </p:extLst>
          </p:nvPr>
        </p:nvGraphicFramePr>
        <p:xfrm>
          <a:off x="886691" y="1049937"/>
          <a:ext cx="6744711" cy="27431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B6A02C1-8487-8E71-6700-0D55540D8161}"/>
              </a:ext>
            </a:extLst>
          </p:cNvPr>
          <p:cNvGraphicFramePr>
            <a:graphicFrameLocks/>
          </p:cNvGraphicFramePr>
          <p:nvPr>
            <p:extLst>
              <p:ext uri="{D42A27DB-BD31-4B8C-83A1-F6EECF244321}">
                <p14:modId xmlns:p14="http://schemas.microsoft.com/office/powerpoint/2010/main" val="3437033489"/>
              </p:ext>
            </p:extLst>
          </p:nvPr>
        </p:nvGraphicFramePr>
        <p:xfrm>
          <a:off x="4391025" y="3894018"/>
          <a:ext cx="4445279" cy="25414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tends to be relatively price inelastic with an average </a:t>
            </a:r>
            <a:r>
              <a:rPr lang="en-GB" sz="1400" b="1" dirty="0" err="1"/>
              <a:t>EoD</a:t>
            </a:r>
            <a:r>
              <a:rPr lang="en-GB" sz="1400" b="1" dirty="0"/>
              <a:t> of 26.19%, whilst Soft Water is more representative of an elastic relationship with an average </a:t>
            </a:r>
            <a:r>
              <a:rPr lang="en-GB" sz="1400" b="1" dirty="0" err="1"/>
              <a:t>EoD</a:t>
            </a:r>
            <a:r>
              <a:rPr lang="en-GB" sz="1400" b="1" dirty="0"/>
              <a:t> of 327.35%.</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A49AB5A1-1719-6418-F113-F9BAC57B3325}"/>
              </a:ext>
            </a:extLst>
          </p:cNvPr>
          <p:cNvGraphicFramePr>
            <a:graphicFrameLocks/>
          </p:cNvGraphicFramePr>
          <p:nvPr>
            <p:extLst>
              <p:ext uri="{D42A27DB-BD31-4B8C-83A1-F6EECF244321}">
                <p14:modId xmlns:p14="http://schemas.microsoft.com/office/powerpoint/2010/main" val="1796273391"/>
              </p:ext>
            </p:extLst>
          </p:nvPr>
        </p:nvGraphicFramePr>
        <p:xfrm>
          <a:off x="171451" y="105036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06261A9-3244-7617-9681-1676F61A51BD}"/>
              </a:ext>
            </a:extLst>
          </p:cNvPr>
          <p:cNvGraphicFramePr>
            <a:graphicFrameLocks/>
          </p:cNvGraphicFramePr>
          <p:nvPr>
            <p:extLst>
              <p:ext uri="{D42A27DB-BD31-4B8C-83A1-F6EECF244321}">
                <p14:modId xmlns:p14="http://schemas.microsoft.com/office/powerpoint/2010/main" val="4244058195"/>
              </p:ext>
            </p:extLst>
          </p:nvPr>
        </p:nvGraphicFramePr>
        <p:xfrm>
          <a:off x="4540250" y="105036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EA0EC058-C456-15E8-045B-3B6F0B05FA67}"/>
              </a:ext>
            </a:extLst>
          </p:cNvPr>
          <p:cNvGraphicFramePr>
            <a:graphicFrameLocks/>
          </p:cNvGraphicFramePr>
          <p:nvPr>
            <p:extLst>
              <p:ext uri="{D42A27DB-BD31-4B8C-83A1-F6EECF244321}">
                <p14:modId xmlns:p14="http://schemas.microsoft.com/office/powerpoint/2010/main" val="2528690737"/>
              </p:ext>
            </p:extLst>
          </p:nvPr>
        </p:nvGraphicFramePr>
        <p:xfrm>
          <a:off x="2194719" y="379356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18141</TotalTime>
  <Words>282</Words>
  <Application>Microsoft Office PowerPoint</Application>
  <PresentationFormat>Custom</PresentationFormat>
  <Paragraphs>20</Paragraphs>
  <Slides>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an estimated 22.03% reduction in Surjek’s Revenues ($44 M) due to the Maintenance Outage, Quarter 4 presents the best balance of revenue-loss mitigation with respect to market pricing, as opposed to Quarter 1 which represents the highest demand (2,273 GL) and Water Balancing Market Prices ($84.84).</vt:lpstr>
      <vt:lpstr>Of the three Desalination Plants, all three remain profitable at current market prices by a favourable margin; Clearly Kootha is the most cost-effective $25,001.37 /ML) followed by Jutik ($35,804.91 /ML) and lastly Surjek ($54,231.51 /ML) which is consistent across the July-2013 to June-2014 period. </vt:lpstr>
      <vt:lpstr>Contrasting the Cost to Produce against the Volume of Water Produced highlights clear economies of scale principles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tends to be relatively price inelastic with an average EoD of 26.19%, whilst Soft Water is more representative of an elastic relationship with an average EoD of 327.35%.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Tynan groot</cp:lastModifiedBy>
  <cp:revision>70</cp:revision>
  <dcterms:created xsi:type="dcterms:W3CDTF">2020-04-12T13:23:13Z</dcterms:created>
  <dcterms:modified xsi:type="dcterms:W3CDTF">2022-11-21T21:28:13Z</dcterms:modified>
</cp:coreProperties>
</file>